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6" r:id="rId27"/>
    <p:sldId id="287" r:id="rId28"/>
    <p:sldId id="288" r:id="rId29"/>
    <p:sldId id="289" r:id="rId30"/>
    <p:sldId id="290" r:id="rId31"/>
    <p:sldId id="291" r:id="rId3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86526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7686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86526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74321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74321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06116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23177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19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19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19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19" h="112395">
                <a:moveTo>
                  <a:pt x="113791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1" y="0"/>
                </a:lnTo>
                <a:close/>
              </a:path>
              <a:path w="147319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298384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306480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55197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384951" y="367217"/>
            <a:ext cx="66040" cy="140335"/>
          </a:xfrm>
          <a:custGeom>
            <a:avLst/>
            <a:gdLst/>
            <a:ahLst/>
            <a:cxnLst/>
            <a:rect l="l" t="t" r="r" b="b"/>
            <a:pathLst>
              <a:path w="66040" h="140334">
                <a:moveTo>
                  <a:pt x="35585" y="39636"/>
                </a:moveTo>
                <a:lnTo>
                  <a:pt x="19177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6040" h="140334">
                <a:moveTo>
                  <a:pt x="65417" y="124866"/>
                </a:moveTo>
                <a:lnTo>
                  <a:pt x="61366" y="125933"/>
                </a:lnTo>
                <a:lnTo>
                  <a:pt x="57531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6040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6040" h="140334">
                <a:moveTo>
                  <a:pt x="35585" y="0"/>
                </a:moveTo>
                <a:lnTo>
                  <a:pt x="19177" y="1714"/>
                </a:lnTo>
                <a:lnTo>
                  <a:pt x="19177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464631" y="391938"/>
            <a:ext cx="99060" cy="115570"/>
          </a:xfrm>
          <a:custGeom>
            <a:avLst/>
            <a:gdLst/>
            <a:ahLst/>
            <a:cxnLst/>
            <a:rect l="l" t="t" r="r" b="b"/>
            <a:pathLst>
              <a:path w="99059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9059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585964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60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60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60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758594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767649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861351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4" h="115570">
                <a:moveTo>
                  <a:pt x="72008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8" y="44322"/>
                </a:lnTo>
                <a:close/>
              </a:path>
              <a:path w="94614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4" h="115570">
                <a:moveTo>
                  <a:pt x="91198" y="56680"/>
                </a:moveTo>
                <a:lnTo>
                  <a:pt x="70738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4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4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0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978408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60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60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60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084405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89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89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89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3" y="437964"/>
            <a:ext cx="97790" cy="83185"/>
          </a:xfrm>
          <a:custGeom>
            <a:avLst/>
            <a:gdLst/>
            <a:ahLst/>
            <a:cxnLst/>
            <a:rect l="l" t="t" r="r" b="b"/>
            <a:pathLst>
              <a:path w="97790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26116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605826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73001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72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7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42722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64996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6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75714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25355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14101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17904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45775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669424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12003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699067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192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34509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55891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77876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00518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4C4C4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86526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77686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4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86526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74321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74321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06116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23177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19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19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19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19" h="112395">
                <a:moveTo>
                  <a:pt x="113791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1" y="0"/>
                </a:lnTo>
                <a:close/>
              </a:path>
              <a:path w="147319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298384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306480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55197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384951" y="367217"/>
            <a:ext cx="66040" cy="140335"/>
          </a:xfrm>
          <a:custGeom>
            <a:avLst/>
            <a:gdLst/>
            <a:ahLst/>
            <a:cxnLst/>
            <a:rect l="l" t="t" r="r" b="b"/>
            <a:pathLst>
              <a:path w="66040" h="140334">
                <a:moveTo>
                  <a:pt x="35585" y="39636"/>
                </a:moveTo>
                <a:lnTo>
                  <a:pt x="19177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6040" h="140334">
                <a:moveTo>
                  <a:pt x="65417" y="124866"/>
                </a:moveTo>
                <a:lnTo>
                  <a:pt x="61366" y="125933"/>
                </a:lnTo>
                <a:lnTo>
                  <a:pt x="57531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6040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6040" h="140334">
                <a:moveTo>
                  <a:pt x="35585" y="0"/>
                </a:moveTo>
                <a:lnTo>
                  <a:pt x="19177" y="1714"/>
                </a:lnTo>
                <a:lnTo>
                  <a:pt x="19177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464631" y="391938"/>
            <a:ext cx="99060" cy="115570"/>
          </a:xfrm>
          <a:custGeom>
            <a:avLst/>
            <a:gdLst/>
            <a:ahLst/>
            <a:cxnLst/>
            <a:rect l="l" t="t" r="r" b="b"/>
            <a:pathLst>
              <a:path w="99059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9059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585964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60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60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60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758594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767649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861351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4" h="115570">
                <a:moveTo>
                  <a:pt x="72008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8" y="44322"/>
                </a:lnTo>
                <a:close/>
              </a:path>
              <a:path w="94614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4" h="115570">
                <a:moveTo>
                  <a:pt x="91198" y="56680"/>
                </a:moveTo>
                <a:lnTo>
                  <a:pt x="70738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4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4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0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978408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60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60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60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084405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89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89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89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3" y="437964"/>
            <a:ext cx="97790" cy="83185"/>
          </a:xfrm>
          <a:custGeom>
            <a:avLst/>
            <a:gdLst/>
            <a:ahLst/>
            <a:cxnLst/>
            <a:rect l="l" t="t" r="r" b="b"/>
            <a:pathLst>
              <a:path w="97790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26116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605826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73001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72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7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42722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64996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6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75714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25355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14101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17904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45775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669424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12003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699067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192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34509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55891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77876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00518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00518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277" y="221117"/>
            <a:ext cx="9169844" cy="367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00518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9072" y="3119325"/>
            <a:ext cx="9171305" cy="376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4C4C4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../4.5-PSERS%20Fund%20&amp;%20Market%20Overview/2018-03-08%20PSERS%20Fund%20&amp;%20Market%20Overview.ppt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900" y="1581911"/>
            <a:ext cx="9715499" cy="6190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80291" y="963437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3029"/>
                </a:lnTo>
              </a:path>
            </a:pathLst>
          </a:custGeom>
          <a:ln w="2827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6156" y="951372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592" y="0"/>
                </a:lnTo>
              </a:path>
            </a:pathLst>
          </a:custGeom>
          <a:ln w="2413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0291" y="840247"/>
            <a:ext cx="0" cy="99060"/>
          </a:xfrm>
          <a:custGeom>
            <a:avLst/>
            <a:gdLst/>
            <a:ahLst/>
            <a:cxnLst/>
            <a:rect l="l" t="t" r="r" b="b"/>
            <a:pathLst>
              <a:path h="99059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2827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0607" y="96386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25"/>
                </a:lnTo>
              </a:path>
            </a:pathLst>
          </a:custGeom>
          <a:ln w="2828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20607" y="840247"/>
            <a:ext cx="0" cy="99695"/>
          </a:xfrm>
          <a:custGeom>
            <a:avLst/>
            <a:gdLst/>
            <a:ahLst/>
            <a:cxnLst/>
            <a:rect l="l" t="t" r="r" b="b"/>
            <a:pathLst>
              <a:path h="99694">
                <a:moveTo>
                  <a:pt x="0" y="0"/>
                </a:moveTo>
                <a:lnTo>
                  <a:pt x="0" y="99098"/>
                </a:lnTo>
              </a:path>
            </a:pathLst>
          </a:custGeom>
          <a:ln w="2828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71445" y="896780"/>
            <a:ext cx="151130" cy="184150"/>
          </a:xfrm>
          <a:custGeom>
            <a:avLst/>
            <a:gdLst/>
            <a:ahLst/>
            <a:cxnLst/>
            <a:rect l="l" t="t" r="r" b="b"/>
            <a:pathLst>
              <a:path w="151130" h="184150">
                <a:moveTo>
                  <a:pt x="115112" y="70827"/>
                </a:moveTo>
                <a:lnTo>
                  <a:pt x="105244" y="70827"/>
                </a:lnTo>
                <a:lnTo>
                  <a:pt x="59343" y="74640"/>
                </a:lnTo>
                <a:lnTo>
                  <a:pt x="26438" y="85990"/>
                </a:lnTo>
                <a:lnTo>
                  <a:pt x="6625" y="104748"/>
                </a:lnTo>
                <a:lnTo>
                  <a:pt x="0" y="130784"/>
                </a:lnTo>
                <a:lnTo>
                  <a:pt x="4337" y="152011"/>
                </a:lnTo>
                <a:lnTo>
                  <a:pt x="16560" y="168832"/>
                </a:lnTo>
                <a:lnTo>
                  <a:pt x="35490" y="179906"/>
                </a:lnTo>
                <a:lnTo>
                  <a:pt x="59943" y="183896"/>
                </a:lnTo>
                <a:lnTo>
                  <a:pt x="78898" y="181401"/>
                </a:lnTo>
                <a:lnTo>
                  <a:pt x="95578" y="174151"/>
                </a:lnTo>
                <a:lnTo>
                  <a:pt x="109512" y="162496"/>
                </a:lnTo>
                <a:lnTo>
                  <a:pt x="109781" y="162102"/>
                </a:lnTo>
                <a:lnTo>
                  <a:pt x="65049" y="162102"/>
                </a:lnTo>
                <a:lnTo>
                  <a:pt x="49728" y="159838"/>
                </a:lnTo>
                <a:lnTo>
                  <a:pt x="38273" y="153425"/>
                </a:lnTo>
                <a:lnTo>
                  <a:pt x="31096" y="143436"/>
                </a:lnTo>
                <a:lnTo>
                  <a:pt x="28613" y="130441"/>
                </a:lnTo>
                <a:lnTo>
                  <a:pt x="33123" y="113295"/>
                </a:lnTo>
                <a:lnTo>
                  <a:pt x="46572" y="100809"/>
                </a:lnTo>
                <a:lnTo>
                  <a:pt x="68834" y="93176"/>
                </a:lnTo>
                <a:lnTo>
                  <a:pt x="99783" y="90589"/>
                </a:lnTo>
                <a:lnTo>
                  <a:pt x="145757" y="90589"/>
                </a:lnTo>
                <a:lnTo>
                  <a:pt x="145757" y="71183"/>
                </a:lnTo>
                <a:lnTo>
                  <a:pt x="120230" y="71183"/>
                </a:lnTo>
                <a:lnTo>
                  <a:pt x="115112" y="70827"/>
                </a:lnTo>
                <a:close/>
              </a:path>
              <a:path w="151130" h="184150">
                <a:moveTo>
                  <a:pt x="145820" y="146786"/>
                </a:moveTo>
                <a:lnTo>
                  <a:pt x="120230" y="146786"/>
                </a:lnTo>
                <a:lnTo>
                  <a:pt x="120487" y="155591"/>
                </a:lnTo>
                <a:lnTo>
                  <a:pt x="121256" y="164074"/>
                </a:lnTo>
                <a:lnTo>
                  <a:pt x="122534" y="172171"/>
                </a:lnTo>
                <a:lnTo>
                  <a:pt x="124320" y="179819"/>
                </a:lnTo>
                <a:lnTo>
                  <a:pt x="150545" y="179819"/>
                </a:lnTo>
                <a:lnTo>
                  <a:pt x="148222" y="171502"/>
                </a:lnTo>
                <a:lnTo>
                  <a:pt x="146751" y="162833"/>
                </a:lnTo>
                <a:lnTo>
                  <a:pt x="145980" y="153716"/>
                </a:lnTo>
                <a:lnTo>
                  <a:pt x="145820" y="146786"/>
                </a:lnTo>
                <a:close/>
              </a:path>
              <a:path w="151130" h="184150">
                <a:moveTo>
                  <a:pt x="145757" y="90589"/>
                </a:moveTo>
                <a:lnTo>
                  <a:pt x="113055" y="90589"/>
                </a:lnTo>
                <a:lnTo>
                  <a:pt x="120230" y="91274"/>
                </a:lnTo>
                <a:lnTo>
                  <a:pt x="120167" y="100809"/>
                </a:lnTo>
                <a:lnTo>
                  <a:pt x="115920" y="124458"/>
                </a:lnTo>
                <a:lnTo>
                  <a:pt x="104132" y="144056"/>
                </a:lnTo>
                <a:lnTo>
                  <a:pt x="86605" y="157260"/>
                </a:lnTo>
                <a:lnTo>
                  <a:pt x="65049" y="162102"/>
                </a:lnTo>
                <a:lnTo>
                  <a:pt x="109781" y="162102"/>
                </a:lnTo>
                <a:lnTo>
                  <a:pt x="120230" y="146786"/>
                </a:lnTo>
                <a:lnTo>
                  <a:pt x="145820" y="146786"/>
                </a:lnTo>
                <a:lnTo>
                  <a:pt x="145757" y="90589"/>
                </a:lnTo>
                <a:close/>
              </a:path>
              <a:path w="151130" h="184150">
                <a:moveTo>
                  <a:pt x="132822" y="21094"/>
                </a:moveTo>
                <a:lnTo>
                  <a:pt x="76644" y="21094"/>
                </a:lnTo>
                <a:lnTo>
                  <a:pt x="95949" y="23528"/>
                </a:lnTo>
                <a:lnTo>
                  <a:pt x="109543" y="30849"/>
                </a:lnTo>
                <a:lnTo>
                  <a:pt x="117585" y="43088"/>
                </a:lnTo>
                <a:lnTo>
                  <a:pt x="120230" y="60274"/>
                </a:lnTo>
                <a:lnTo>
                  <a:pt x="120230" y="71183"/>
                </a:lnTo>
                <a:lnTo>
                  <a:pt x="145757" y="71183"/>
                </a:lnTo>
                <a:lnTo>
                  <a:pt x="145757" y="69113"/>
                </a:lnTo>
                <a:lnTo>
                  <a:pt x="142068" y="38351"/>
                </a:lnTo>
                <a:lnTo>
                  <a:pt x="132822" y="21094"/>
                </a:lnTo>
                <a:close/>
              </a:path>
              <a:path w="151130" h="184150">
                <a:moveTo>
                  <a:pt x="81064" y="0"/>
                </a:moveTo>
                <a:lnTo>
                  <a:pt x="51952" y="3041"/>
                </a:lnTo>
                <a:lnTo>
                  <a:pt x="29544" y="12084"/>
                </a:lnTo>
                <a:lnTo>
                  <a:pt x="13907" y="27003"/>
                </a:lnTo>
                <a:lnTo>
                  <a:pt x="5105" y="47675"/>
                </a:lnTo>
                <a:lnTo>
                  <a:pt x="29971" y="51422"/>
                </a:lnTo>
                <a:lnTo>
                  <a:pt x="35537" y="37918"/>
                </a:lnTo>
                <a:lnTo>
                  <a:pt x="45131" y="28467"/>
                </a:lnTo>
                <a:lnTo>
                  <a:pt x="58813" y="22911"/>
                </a:lnTo>
                <a:lnTo>
                  <a:pt x="76644" y="21094"/>
                </a:lnTo>
                <a:lnTo>
                  <a:pt x="132822" y="21094"/>
                </a:lnTo>
                <a:lnTo>
                  <a:pt x="130527" y="16811"/>
                </a:lnTo>
                <a:lnTo>
                  <a:pt x="110428" y="4144"/>
                </a:lnTo>
                <a:lnTo>
                  <a:pt x="8106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58558" y="897793"/>
            <a:ext cx="235585" cy="179070"/>
          </a:xfrm>
          <a:custGeom>
            <a:avLst/>
            <a:gdLst/>
            <a:ahLst/>
            <a:cxnLst/>
            <a:rect l="l" t="t" r="r" b="b"/>
            <a:pathLst>
              <a:path w="235585" h="179069">
                <a:moveTo>
                  <a:pt x="23837" y="3746"/>
                </a:moveTo>
                <a:lnTo>
                  <a:pt x="0" y="3746"/>
                </a:lnTo>
                <a:lnTo>
                  <a:pt x="0" y="178803"/>
                </a:lnTo>
                <a:lnTo>
                  <a:pt x="25552" y="178803"/>
                </a:lnTo>
                <a:lnTo>
                  <a:pt x="25552" y="82080"/>
                </a:lnTo>
                <a:lnTo>
                  <a:pt x="29349" y="57567"/>
                </a:lnTo>
                <a:lnTo>
                  <a:pt x="39593" y="38520"/>
                </a:lnTo>
                <a:lnTo>
                  <a:pt x="42523" y="36106"/>
                </a:lnTo>
                <a:lnTo>
                  <a:pt x="23837" y="36106"/>
                </a:lnTo>
                <a:lnTo>
                  <a:pt x="23837" y="3746"/>
                </a:lnTo>
                <a:close/>
              </a:path>
              <a:path w="235585" h="179069">
                <a:moveTo>
                  <a:pt x="119874" y="21793"/>
                </a:moveTo>
                <a:lnTo>
                  <a:pt x="72542" y="21793"/>
                </a:lnTo>
                <a:lnTo>
                  <a:pt x="86128" y="24681"/>
                </a:lnTo>
                <a:lnTo>
                  <a:pt x="96427" y="33156"/>
                </a:lnTo>
                <a:lnTo>
                  <a:pt x="102960" y="46932"/>
                </a:lnTo>
                <a:lnTo>
                  <a:pt x="105244" y="65722"/>
                </a:lnTo>
                <a:lnTo>
                  <a:pt x="105244" y="178803"/>
                </a:lnTo>
                <a:lnTo>
                  <a:pt x="130454" y="178803"/>
                </a:lnTo>
                <a:lnTo>
                  <a:pt x="130454" y="82080"/>
                </a:lnTo>
                <a:lnTo>
                  <a:pt x="134253" y="57567"/>
                </a:lnTo>
                <a:lnTo>
                  <a:pt x="144500" y="38520"/>
                </a:lnTo>
                <a:lnTo>
                  <a:pt x="145365" y="37807"/>
                </a:lnTo>
                <a:lnTo>
                  <a:pt x="127038" y="37807"/>
                </a:lnTo>
                <a:lnTo>
                  <a:pt x="119874" y="21793"/>
                </a:lnTo>
                <a:close/>
              </a:path>
              <a:path w="235585" h="179069">
                <a:moveTo>
                  <a:pt x="223665" y="21793"/>
                </a:moveTo>
                <a:lnTo>
                  <a:pt x="177444" y="21793"/>
                </a:lnTo>
                <a:lnTo>
                  <a:pt x="191030" y="24635"/>
                </a:lnTo>
                <a:lnTo>
                  <a:pt x="201329" y="33032"/>
                </a:lnTo>
                <a:lnTo>
                  <a:pt x="207862" y="46792"/>
                </a:lnTo>
                <a:lnTo>
                  <a:pt x="210146" y="65722"/>
                </a:lnTo>
                <a:lnTo>
                  <a:pt x="210146" y="178803"/>
                </a:lnTo>
                <a:lnTo>
                  <a:pt x="235343" y="178803"/>
                </a:lnTo>
                <a:lnTo>
                  <a:pt x="235343" y="68097"/>
                </a:lnTo>
                <a:lnTo>
                  <a:pt x="231823" y="38640"/>
                </a:lnTo>
                <a:lnTo>
                  <a:pt x="223665" y="21793"/>
                </a:lnTo>
                <a:close/>
              </a:path>
              <a:path w="235585" h="179069">
                <a:moveTo>
                  <a:pt x="181863" y="0"/>
                </a:moveTo>
                <a:lnTo>
                  <a:pt x="165869" y="2315"/>
                </a:lnTo>
                <a:lnTo>
                  <a:pt x="151503" y="9326"/>
                </a:lnTo>
                <a:lnTo>
                  <a:pt x="138610" y="21125"/>
                </a:lnTo>
                <a:lnTo>
                  <a:pt x="127038" y="37807"/>
                </a:lnTo>
                <a:lnTo>
                  <a:pt x="145365" y="37807"/>
                </a:lnTo>
                <a:lnTo>
                  <a:pt x="159472" y="26182"/>
                </a:lnTo>
                <a:lnTo>
                  <a:pt x="177444" y="21793"/>
                </a:lnTo>
                <a:lnTo>
                  <a:pt x="223665" y="21793"/>
                </a:lnTo>
                <a:lnTo>
                  <a:pt x="221500" y="17322"/>
                </a:lnTo>
                <a:lnTo>
                  <a:pt x="204729" y="4368"/>
                </a:lnTo>
                <a:lnTo>
                  <a:pt x="181863" y="0"/>
                </a:lnTo>
                <a:close/>
              </a:path>
              <a:path w="235585" h="179069">
                <a:moveTo>
                  <a:pt x="76619" y="0"/>
                </a:moveTo>
                <a:lnTo>
                  <a:pt x="61094" y="2239"/>
                </a:lnTo>
                <a:lnTo>
                  <a:pt x="47166" y="8980"/>
                </a:lnTo>
                <a:lnTo>
                  <a:pt x="34769" y="20257"/>
                </a:lnTo>
                <a:lnTo>
                  <a:pt x="23837" y="36106"/>
                </a:lnTo>
                <a:lnTo>
                  <a:pt x="42523" y="36106"/>
                </a:lnTo>
                <a:lnTo>
                  <a:pt x="54564" y="26182"/>
                </a:lnTo>
                <a:lnTo>
                  <a:pt x="72542" y="21793"/>
                </a:lnTo>
                <a:lnTo>
                  <a:pt x="119874" y="21793"/>
                </a:lnTo>
                <a:lnTo>
                  <a:pt x="108729" y="9831"/>
                </a:lnTo>
                <a:lnTo>
                  <a:pt x="94178" y="2505"/>
                </a:lnTo>
                <a:lnTo>
                  <a:pt x="766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38578" y="853179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0" y="0"/>
                </a:moveTo>
                <a:lnTo>
                  <a:pt x="25882" y="0"/>
                </a:lnTo>
              </a:path>
            </a:pathLst>
          </a:custGeom>
          <a:ln w="25869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51519" y="901547"/>
            <a:ext cx="0" cy="175260"/>
          </a:xfrm>
          <a:custGeom>
            <a:avLst/>
            <a:gdLst/>
            <a:ahLst/>
            <a:cxnLst/>
            <a:rect l="l" t="t" r="r" b="b"/>
            <a:pathLst>
              <a:path h="175259">
                <a:moveTo>
                  <a:pt x="0" y="0"/>
                </a:moveTo>
                <a:lnTo>
                  <a:pt x="0" y="175056"/>
                </a:lnTo>
              </a:path>
            </a:pathLst>
          </a:custGeom>
          <a:ln w="2588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29389" y="840244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5">
                <a:moveTo>
                  <a:pt x="0" y="0"/>
                </a:moveTo>
                <a:lnTo>
                  <a:pt x="0" y="236347"/>
                </a:lnTo>
              </a:path>
            </a:pathLst>
          </a:custGeom>
          <a:ln w="25869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76935" y="857271"/>
            <a:ext cx="104775" cy="224154"/>
          </a:xfrm>
          <a:custGeom>
            <a:avLst/>
            <a:gdLst/>
            <a:ahLst/>
            <a:cxnLst/>
            <a:rect l="l" t="t" r="r" b="b"/>
            <a:pathLst>
              <a:path w="104775" h="224155">
                <a:moveTo>
                  <a:pt x="56883" y="63347"/>
                </a:moveTo>
                <a:lnTo>
                  <a:pt x="30657" y="63347"/>
                </a:lnTo>
                <a:lnTo>
                  <a:pt x="30769" y="169983"/>
                </a:lnTo>
                <a:lnTo>
                  <a:pt x="46080" y="212743"/>
                </a:lnTo>
                <a:lnTo>
                  <a:pt x="82765" y="224091"/>
                </a:lnTo>
                <a:lnTo>
                  <a:pt x="89928" y="224091"/>
                </a:lnTo>
                <a:lnTo>
                  <a:pt x="97434" y="223075"/>
                </a:lnTo>
                <a:lnTo>
                  <a:pt x="104571" y="221373"/>
                </a:lnTo>
                <a:lnTo>
                  <a:pt x="104571" y="201612"/>
                </a:lnTo>
                <a:lnTo>
                  <a:pt x="86525" y="201612"/>
                </a:lnTo>
                <a:lnTo>
                  <a:pt x="70685" y="198918"/>
                </a:lnTo>
                <a:lnTo>
                  <a:pt x="61741" y="190541"/>
                </a:lnTo>
                <a:lnTo>
                  <a:pt x="57778" y="176034"/>
                </a:lnTo>
                <a:lnTo>
                  <a:pt x="56883" y="154952"/>
                </a:lnTo>
                <a:lnTo>
                  <a:pt x="56883" y="63347"/>
                </a:lnTo>
                <a:close/>
              </a:path>
              <a:path w="104775" h="224155">
                <a:moveTo>
                  <a:pt x="104571" y="199567"/>
                </a:moveTo>
                <a:lnTo>
                  <a:pt x="98094" y="201269"/>
                </a:lnTo>
                <a:lnTo>
                  <a:pt x="91986" y="201612"/>
                </a:lnTo>
                <a:lnTo>
                  <a:pt x="104571" y="201612"/>
                </a:lnTo>
                <a:lnTo>
                  <a:pt x="104571" y="199567"/>
                </a:lnTo>
                <a:close/>
              </a:path>
              <a:path w="104775" h="224155">
                <a:moveTo>
                  <a:pt x="98437" y="44272"/>
                </a:moveTo>
                <a:lnTo>
                  <a:pt x="0" y="44272"/>
                </a:lnTo>
                <a:lnTo>
                  <a:pt x="0" y="63347"/>
                </a:lnTo>
                <a:lnTo>
                  <a:pt x="98437" y="63347"/>
                </a:lnTo>
                <a:lnTo>
                  <a:pt x="98437" y="44272"/>
                </a:lnTo>
                <a:close/>
              </a:path>
              <a:path w="104775" h="224155">
                <a:moveTo>
                  <a:pt x="56883" y="0"/>
                </a:moveTo>
                <a:lnTo>
                  <a:pt x="30657" y="2717"/>
                </a:lnTo>
                <a:lnTo>
                  <a:pt x="30657" y="44272"/>
                </a:lnTo>
                <a:lnTo>
                  <a:pt x="56883" y="44272"/>
                </a:lnTo>
                <a:lnTo>
                  <a:pt x="5688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04304" y="896783"/>
            <a:ext cx="157480" cy="184785"/>
          </a:xfrm>
          <a:custGeom>
            <a:avLst/>
            <a:gdLst/>
            <a:ahLst/>
            <a:cxnLst/>
            <a:rect l="l" t="t" r="r" b="b"/>
            <a:pathLst>
              <a:path w="157480" h="184784">
                <a:moveTo>
                  <a:pt x="78333" y="0"/>
                </a:moveTo>
                <a:lnTo>
                  <a:pt x="46548" y="6469"/>
                </a:lnTo>
                <a:lnTo>
                  <a:pt x="21793" y="24942"/>
                </a:lnTo>
                <a:lnTo>
                  <a:pt x="5724" y="54017"/>
                </a:lnTo>
                <a:lnTo>
                  <a:pt x="0" y="92290"/>
                </a:lnTo>
                <a:lnTo>
                  <a:pt x="5724" y="130419"/>
                </a:lnTo>
                <a:lnTo>
                  <a:pt x="21793" y="159510"/>
                </a:lnTo>
                <a:lnTo>
                  <a:pt x="46548" y="178064"/>
                </a:lnTo>
                <a:lnTo>
                  <a:pt x="78333" y="184581"/>
                </a:lnTo>
                <a:lnTo>
                  <a:pt x="110368" y="178064"/>
                </a:lnTo>
                <a:lnTo>
                  <a:pt x="130927" y="162788"/>
                </a:lnTo>
                <a:lnTo>
                  <a:pt x="78333" y="162788"/>
                </a:lnTo>
                <a:lnTo>
                  <a:pt x="57859" y="158045"/>
                </a:lnTo>
                <a:lnTo>
                  <a:pt x="42051" y="144265"/>
                </a:lnTo>
                <a:lnTo>
                  <a:pt x="31865" y="122122"/>
                </a:lnTo>
                <a:lnTo>
                  <a:pt x="28257" y="92290"/>
                </a:lnTo>
                <a:lnTo>
                  <a:pt x="31820" y="62303"/>
                </a:lnTo>
                <a:lnTo>
                  <a:pt x="41932" y="40178"/>
                </a:lnTo>
                <a:lnTo>
                  <a:pt x="57725" y="26484"/>
                </a:lnTo>
                <a:lnTo>
                  <a:pt x="78333" y="21793"/>
                </a:lnTo>
                <a:lnTo>
                  <a:pt x="131081" y="21793"/>
                </a:lnTo>
                <a:lnTo>
                  <a:pt x="110368" y="6469"/>
                </a:lnTo>
                <a:lnTo>
                  <a:pt x="78333" y="0"/>
                </a:lnTo>
                <a:close/>
              </a:path>
              <a:path w="157480" h="184784">
                <a:moveTo>
                  <a:pt x="131081" y="21793"/>
                </a:moveTo>
                <a:lnTo>
                  <a:pt x="78333" y="21793"/>
                </a:lnTo>
                <a:lnTo>
                  <a:pt x="98998" y="26532"/>
                </a:lnTo>
                <a:lnTo>
                  <a:pt x="114904" y="40306"/>
                </a:lnTo>
                <a:lnTo>
                  <a:pt x="125126" y="62448"/>
                </a:lnTo>
                <a:lnTo>
                  <a:pt x="128739" y="92290"/>
                </a:lnTo>
                <a:lnTo>
                  <a:pt x="125078" y="121983"/>
                </a:lnTo>
                <a:lnTo>
                  <a:pt x="114776" y="144141"/>
                </a:lnTo>
                <a:lnTo>
                  <a:pt x="98854" y="157999"/>
                </a:lnTo>
                <a:lnTo>
                  <a:pt x="78333" y="162788"/>
                </a:lnTo>
                <a:lnTo>
                  <a:pt x="130927" y="162788"/>
                </a:lnTo>
                <a:lnTo>
                  <a:pt x="135339" y="159510"/>
                </a:lnTo>
                <a:lnTo>
                  <a:pt x="151558" y="130419"/>
                </a:lnTo>
                <a:lnTo>
                  <a:pt x="157340" y="92290"/>
                </a:lnTo>
                <a:lnTo>
                  <a:pt x="151558" y="54017"/>
                </a:lnTo>
                <a:lnTo>
                  <a:pt x="135339" y="24942"/>
                </a:lnTo>
                <a:lnTo>
                  <a:pt x="131081" y="21793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98249" y="896782"/>
            <a:ext cx="137795" cy="180340"/>
          </a:xfrm>
          <a:custGeom>
            <a:avLst/>
            <a:gdLst/>
            <a:ahLst/>
            <a:cxnLst/>
            <a:rect l="l" t="t" r="r" b="b"/>
            <a:pathLst>
              <a:path w="137794" h="180340">
                <a:moveTo>
                  <a:pt x="23837" y="4762"/>
                </a:moveTo>
                <a:lnTo>
                  <a:pt x="0" y="4762"/>
                </a:lnTo>
                <a:lnTo>
                  <a:pt x="0" y="179819"/>
                </a:lnTo>
                <a:lnTo>
                  <a:pt x="25552" y="179819"/>
                </a:lnTo>
                <a:lnTo>
                  <a:pt x="25552" y="83083"/>
                </a:lnTo>
                <a:lnTo>
                  <a:pt x="29498" y="58140"/>
                </a:lnTo>
                <a:lnTo>
                  <a:pt x="40274" y="38779"/>
                </a:lnTo>
                <a:lnTo>
                  <a:pt x="42408" y="37109"/>
                </a:lnTo>
                <a:lnTo>
                  <a:pt x="23837" y="37109"/>
                </a:lnTo>
                <a:lnTo>
                  <a:pt x="23837" y="4762"/>
                </a:lnTo>
                <a:close/>
              </a:path>
              <a:path w="137794" h="180340">
                <a:moveTo>
                  <a:pt x="124906" y="21793"/>
                </a:moveTo>
                <a:lnTo>
                  <a:pt x="75933" y="21793"/>
                </a:lnTo>
                <a:lnTo>
                  <a:pt x="91208" y="24745"/>
                </a:lnTo>
                <a:lnTo>
                  <a:pt x="102549" y="33412"/>
                </a:lnTo>
                <a:lnTo>
                  <a:pt x="109608" y="47505"/>
                </a:lnTo>
                <a:lnTo>
                  <a:pt x="112039" y="66738"/>
                </a:lnTo>
                <a:lnTo>
                  <a:pt x="112039" y="179819"/>
                </a:lnTo>
                <a:lnTo>
                  <a:pt x="137248" y="179819"/>
                </a:lnTo>
                <a:lnTo>
                  <a:pt x="137248" y="69113"/>
                </a:lnTo>
                <a:lnTo>
                  <a:pt x="133579" y="39063"/>
                </a:lnTo>
                <a:lnTo>
                  <a:pt x="124906" y="21793"/>
                </a:lnTo>
                <a:close/>
              </a:path>
              <a:path w="137794" h="180340">
                <a:moveTo>
                  <a:pt x="80365" y="0"/>
                </a:moveTo>
                <a:lnTo>
                  <a:pt x="63353" y="2255"/>
                </a:lnTo>
                <a:lnTo>
                  <a:pt x="48406" y="9105"/>
                </a:lnTo>
                <a:lnTo>
                  <a:pt x="35306" y="20681"/>
                </a:lnTo>
                <a:lnTo>
                  <a:pt x="23837" y="37109"/>
                </a:lnTo>
                <a:lnTo>
                  <a:pt x="42408" y="37109"/>
                </a:lnTo>
                <a:lnTo>
                  <a:pt x="56284" y="26247"/>
                </a:lnTo>
                <a:lnTo>
                  <a:pt x="75933" y="21793"/>
                </a:lnTo>
                <a:lnTo>
                  <a:pt x="124906" y="21793"/>
                </a:lnTo>
                <a:lnTo>
                  <a:pt x="122723" y="17445"/>
                </a:lnTo>
                <a:lnTo>
                  <a:pt x="104909" y="4382"/>
                </a:lnTo>
                <a:lnTo>
                  <a:pt x="8036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74163" y="1063767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918" y="0"/>
                </a:lnTo>
              </a:path>
            </a:pathLst>
          </a:custGeom>
          <a:ln w="254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88641" y="840247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820"/>
                </a:lnTo>
              </a:path>
            </a:pathLst>
          </a:custGeom>
          <a:ln w="28956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38407" y="896780"/>
            <a:ext cx="151130" cy="184150"/>
          </a:xfrm>
          <a:custGeom>
            <a:avLst/>
            <a:gdLst/>
            <a:ahLst/>
            <a:cxnLst/>
            <a:rect l="l" t="t" r="r" b="b"/>
            <a:pathLst>
              <a:path w="151129" h="184150">
                <a:moveTo>
                  <a:pt x="115112" y="70827"/>
                </a:moveTo>
                <a:lnTo>
                  <a:pt x="105244" y="70827"/>
                </a:lnTo>
                <a:lnTo>
                  <a:pt x="59343" y="74640"/>
                </a:lnTo>
                <a:lnTo>
                  <a:pt x="26438" y="85990"/>
                </a:lnTo>
                <a:lnTo>
                  <a:pt x="6625" y="104748"/>
                </a:lnTo>
                <a:lnTo>
                  <a:pt x="0" y="130784"/>
                </a:lnTo>
                <a:lnTo>
                  <a:pt x="4337" y="152011"/>
                </a:lnTo>
                <a:lnTo>
                  <a:pt x="16560" y="168832"/>
                </a:lnTo>
                <a:lnTo>
                  <a:pt x="35490" y="179906"/>
                </a:lnTo>
                <a:lnTo>
                  <a:pt x="59943" y="183896"/>
                </a:lnTo>
                <a:lnTo>
                  <a:pt x="78887" y="181401"/>
                </a:lnTo>
                <a:lnTo>
                  <a:pt x="95565" y="174151"/>
                </a:lnTo>
                <a:lnTo>
                  <a:pt x="109498" y="162496"/>
                </a:lnTo>
                <a:lnTo>
                  <a:pt x="109766" y="162102"/>
                </a:lnTo>
                <a:lnTo>
                  <a:pt x="65049" y="162102"/>
                </a:lnTo>
                <a:lnTo>
                  <a:pt x="49720" y="159838"/>
                </a:lnTo>
                <a:lnTo>
                  <a:pt x="38261" y="153425"/>
                </a:lnTo>
                <a:lnTo>
                  <a:pt x="31084" y="143436"/>
                </a:lnTo>
                <a:lnTo>
                  <a:pt x="28600" y="130441"/>
                </a:lnTo>
                <a:lnTo>
                  <a:pt x="33113" y="113295"/>
                </a:lnTo>
                <a:lnTo>
                  <a:pt x="46566" y="100809"/>
                </a:lnTo>
                <a:lnTo>
                  <a:pt x="68832" y="93176"/>
                </a:lnTo>
                <a:lnTo>
                  <a:pt x="99783" y="90589"/>
                </a:lnTo>
                <a:lnTo>
                  <a:pt x="145757" y="90589"/>
                </a:lnTo>
                <a:lnTo>
                  <a:pt x="145757" y="71183"/>
                </a:lnTo>
                <a:lnTo>
                  <a:pt x="120205" y="71183"/>
                </a:lnTo>
                <a:lnTo>
                  <a:pt x="115112" y="70827"/>
                </a:lnTo>
                <a:close/>
              </a:path>
              <a:path w="151129" h="184150">
                <a:moveTo>
                  <a:pt x="145819" y="146786"/>
                </a:moveTo>
                <a:lnTo>
                  <a:pt x="120205" y="146786"/>
                </a:lnTo>
                <a:lnTo>
                  <a:pt x="120462" y="155591"/>
                </a:lnTo>
                <a:lnTo>
                  <a:pt x="121232" y="164074"/>
                </a:lnTo>
                <a:lnTo>
                  <a:pt x="122514" y="172171"/>
                </a:lnTo>
                <a:lnTo>
                  <a:pt x="124307" y="179819"/>
                </a:lnTo>
                <a:lnTo>
                  <a:pt x="150533" y="179819"/>
                </a:lnTo>
                <a:lnTo>
                  <a:pt x="148206" y="171502"/>
                </a:lnTo>
                <a:lnTo>
                  <a:pt x="146740" y="162833"/>
                </a:lnTo>
                <a:lnTo>
                  <a:pt x="145977" y="153716"/>
                </a:lnTo>
                <a:lnTo>
                  <a:pt x="145819" y="146786"/>
                </a:lnTo>
                <a:close/>
              </a:path>
              <a:path w="151129" h="184150">
                <a:moveTo>
                  <a:pt x="145757" y="90589"/>
                </a:moveTo>
                <a:lnTo>
                  <a:pt x="113068" y="90589"/>
                </a:lnTo>
                <a:lnTo>
                  <a:pt x="120205" y="91274"/>
                </a:lnTo>
                <a:lnTo>
                  <a:pt x="120142" y="100809"/>
                </a:lnTo>
                <a:lnTo>
                  <a:pt x="115896" y="124458"/>
                </a:lnTo>
                <a:lnTo>
                  <a:pt x="104115" y="144056"/>
                </a:lnTo>
                <a:lnTo>
                  <a:pt x="86595" y="157260"/>
                </a:lnTo>
                <a:lnTo>
                  <a:pt x="65049" y="162102"/>
                </a:lnTo>
                <a:lnTo>
                  <a:pt x="109766" y="162102"/>
                </a:lnTo>
                <a:lnTo>
                  <a:pt x="120205" y="146786"/>
                </a:lnTo>
                <a:lnTo>
                  <a:pt x="145819" y="146786"/>
                </a:lnTo>
                <a:lnTo>
                  <a:pt x="145757" y="90589"/>
                </a:lnTo>
                <a:close/>
              </a:path>
              <a:path w="151129" h="184150">
                <a:moveTo>
                  <a:pt x="132815" y="21094"/>
                </a:moveTo>
                <a:lnTo>
                  <a:pt x="76619" y="21094"/>
                </a:lnTo>
                <a:lnTo>
                  <a:pt x="95929" y="23528"/>
                </a:lnTo>
                <a:lnTo>
                  <a:pt x="109523" y="30849"/>
                </a:lnTo>
                <a:lnTo>
                  <a:pt x="117561" y="43088"/>
                </a:lnTo>
                <a:lnTo>
                  <a:pt x="120205" y="60274"/>
                </a:lnTo>
                <a:lnTo>
                  <a:pt x="120205" y="71183"/>
                </a:lnTo>
                <a:lnTo>
                  <a:pt x="145757" y="71183"/>
                </a:lnTo>
                <a:lnTo>
                  <a:pt x="145757" y="69113"/>
                </a:lnTo>
                <a:lnTo>
                  <a:pt x="142065" y="38351"/>
                </a:lnTo>
                <a:lnTo>
                  <a:pt x="132815" y="21094"/>
                </a:lnTo>
                <a:close/>
              </a:path>
              <a:path w="151129" h="184150">
                <a:moveTo>
                  <a:pt x="81038" y="0"/>
                </a:moveTo>
                <a:lnTo>
                  <a:pt x="51941" y="3041"/>
                </a:lnTo>
                <a:lnTo>
                  <a:pt x="29541" y="12084"/>
                </a:lnTo>
                <a:lnTo>
                  <a:pt x="13907" y="27003"/>
                </a:lnTo>
                <a:lnTo>
                  <a:pt x="5105" y="47675"/>
                </a:lnTo>
                <a:lnTo>
                  <a:pt x="29959" y="51422"/>
                </a:lnTo>
                <a:lnTo>
                  <a:pt x="35533" y="37918"/>
                </a:lnTo>
                <a:lnTo>
                  <a:pt x="45121" y="28467"/>
                </a:lnTo>
                <a:lnTo>
                  <a:pt x="58793" y="22911"/>
                </a:lnTo>
                <a:lnTo>
                  <a:pt x="76619" y="21094"/>
                </a:lnTo>
                <a:lnTo>
                  <a:pt x="132815" y="21094"/>
                </a:lnTo>
                <a:lnTo>
                  <a:pt x="130519" y="16811"/>
                </a:lnTo>
                <a:lnTo>
                  <a:pt x="110412" y="4144"/>
                </a:lnTo>
                <a:lnTo>
                  <a:pt x="8103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25503" y="896782"/>
            <a:ext cx="137795" cy="180340"/>
          </a:xfrm>
          <a:custGeom>
            <a:avLst/>
            <a:gdLst/>
            <a:ahLst/>
            <a:cxnLst/>
            <a:rect l="l" t="t" r="r" b="b"/>
            <a:pathLst>
              <a:path w="137795" h="180340">
                <a:moveTo>
                  <a:pt x="23825" y="4762"/>
                </a:moveTo>
                <a:lnTo>
                  <a:pt x="0" y="4762"/>
                </a:lnTo>
                <a:lnTo>
                  <a:pt x="0" y="179819"/>
                </a:lnTo>
                <a:lnTo>
                  <a:pt x="25539" y="179819"/>
                </a:lnTo>
                <a:lnTo>
                  <a:pt x="25539" y="83083"/>
                </a:lnTo>
                <a:lnTo>
                  <a:pt x="29490" y="58140"/>
                </a:lnTo>
                <a:lnTo>
                  <a:pt x="40274" y="38779"/>
                </a:lnTo>
                <a:lnTo>
                  <a:pt x="42409" y="37109"/>
                </a:lnTo>
                <a:lnTo>
                  <a:pt x="23825" y="37109"/>
                </a:lnTo>
                <a:lnTo>
                  <a:pt x="23825" y="4762"/>
                </a:lnTo>
                <a:close/>
              </a:path>
              <a:path w="137795" h="180340">
                <a:moveTo>
                  <a:pt x="124927" y="21793"/>
                </a:moveTo>
                <a:lnTo>
                  <a:pt x="75946" y="21793"/>
                </a:lnTo>
                <a:lnTo>
                  <a:pt x="91215" y="24745"/>
                </a:lnTo>
                <a:lnTo>
                  <a:pt x="102557" y="33412"/>
                </a:lnTo>
                <a:lnTo>
                  <a:pt x="109619" y="47505"/>
                </a:lnTo>
                <a:lnTo>
                  <a:pt x="112052" y="66738"/>
                </a:lnTo>
                <a:lnTo>
                  <a:pt x="112052" y="179819"/>
                </a:lnTo>
                <a:lnTo>
                  <a:pt x="137261" y="179819"/>
                </a:lnTo>
                <a:lnTo>
                  <a:pt x="137261" y="69113"/>
                </a:lnTo>
                <a:lnTo>
                  <a:pt x="133595" y="39063"/>
                </a:lnTo>
                <a:lnTo>
                  <a:pt x="124927" y="21793"/>
                </a:lnTo>
                <a:close/>
              </a:path>
              <a:path w="137795" h="180340">
                <a:moveTo>
                  <a:pt x="80378" y="0"/>
                </a:moveTo>
                <a:lnTo>
                  <a:pt x="63355" y="2255"/>
                </a:lnTo>
                <a:lnTo>
                  <a:pt x="48406" y="9105"/>
                </a:lnTo>
                <a:lnTo>
                  <a:pt x="35304" y="20681"/>
                </a:lnTo>
                <a:lnTo>
                  <a:pt x="23825" y="37109"/>
                </a:lnTo>
                <a:lnTo>
                  <a:pt x="42409" y="37109"/>
                </a:lnTo>
                <a:lnTo>
                  <a:pt x="56293" y="26247"/>
                </a:lnTo>
                <a:lnTo>
                  <a:pt x="75946" y="21793"/>
                </a:lnTo>
                <a:lnTo>
                  <a:pt x="124927" y="21793"/>
                </a:lnTo>
                <a:lnTo>
                  <a:pt x="122745" y="17445"/>
                </a:lnTo>
                <a:lnTo>
                  <a:pt x="104932" y="4382"/>
                </a:lnTo>
                <a:lnTo>
                  <a:pt x="8037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94929" y="896786"/>
            <a:ext cx="156210" cy="184785"/>
          </a:xfrm>
          <a:custGeom>
            <a:avLst/>
            <a:gdLst/>
            <a:ahLst/>
            <a:cxnLst/>
            <a:rect l="l" t="t" r="r" b="b"/>
            <a:pathLst>
              <a:path w="156210" h="184784">
                <a:moveTo>
                  <a:pt x="78320" y="0"/>
                </a:moveTo>
                <a:lnTo>
                  <a:pt x="46687" y="6565"/>
                </a:lnTo>
                <a:lnTo>
                  <a:pt x="21920" y="25199"/>
                </a:lnTo>
                <a:lnTo>
                  <a:pt x="5772" y="54306"/>
                </a:lnTo>
                <a:lnTo>
                  <a:pt x="0" y="92290"/>
                </a:lnTo>
                <a:lnTo>
                  <a:pt x="5627" y="130701"/>
                </a:lnTo>
                <a:lnTo>
                  <a:pt x="21534" y="159756"/>
                </a:lnTo>
                <a:lnTo>
                  <a:pt x="46253" y="178148"/>
                </a:lnTo>
                <a:lnTo>
                  <a:pt x="78320" y="184569"/>
                </a:lnTo>
                <a:lnTo>
                  <a:pt x="103680" y="181224"/>
                </a:lnTo>
                <a:lnTo>
                  <a:pt x="124852" y="171335"/>
                </a:lnTo>
                <a:lnTo>
                  <a:pt x="133986" y="162433"/>
                </a:lnTo>
                <a:lnTo>
                  <a:pt x="80352" y="162433"/>
                </a:lnTo>
                <a:lnTo>
                  <a:pt x="58863" y="157937"/>
                </a:lnTo>
                <a:lnTo>
                  <a:pt x="42443" y="144854"/>
                </a:lnTo>
                <a:lnTo>
                  <a:pt x="31957" y="123787"/>
                </a:lnTo>
                <a:lnTo>
                  <a:pt x="28270" y="95338"/>
                </a:lnTo>
                <a:lnTo>
                  <a:pt x="28270" y="94335"/>
                </a:lnTo>
                <a:lnTo>
                  <a:pt x="155651" y="94335"/>
                </a:lnTo>
                <a:lnTo>
                  <a:pt x="155651" y="90589"/>
                </a:lnTo>
                <a:lnTo>
                  <a:pt x="153444" y="75260"/>
                </a:lnTo>
                <a:lnTo>
                  <a:pt x="28600" y="75260"/>
                </a:lnTo>
                <a:lnTo>
                  <a:pt x="34427" y="52247"/>
                </a:lnTo>
                <a:lnTo>
                  <a:pt x="45073" y="35496"/>
                </a:lnTo>
                <a:lnTo>
                  <a:pt x="60256" y="25261"/>
                </a:lnTo>
                <a:lnTo>
                  <a:pt x="79692" y="21793"/>
                </a:lnTo>
                <a:lnTo>
                  <a:pt x="131490" y="21793"/>
                </a:lnTo>
                <a:lnTo>
                  <a:pt x="110238" y="6201"/>
                </a:lnTo>
                <a:lnTo>
                  <a:pt x="78320" y="0"/>
                </a:lnTo>
                <a:close/>
              </a:path>
              <a:path w="156210" h="184784">
                <a:moveTo>
                  <a:pt x="128396" y="128384"/>
                </a:moveTo>
                <a:lnTo>
                  <a:pt x="120222" y="142893"/>
                </a:lnTo>
                <a:lnTo>
                  <a:pt x="109232" y="153576"/>
                </a:lnTo>
                <a:lnTo>
                  <a:pt x="95814" y="160175"/>
                </a:lnTo>
                <a:lnTo>
                  <a:pt x="80352" y="162433"/>
                </a:lnTo>
                <a:lnTo>
                  <a:pt x="133986" y="162433"/>
                </a:lnTo>
                <a:lnTo>
                  <a:pt x="141487" y="155122"/>
                </a:lnTo>
                <a:lnTo>
                  <a:pt x="153238" y="132803"/>
                </a:lnTo>
                <a:lnTo>
                  <a:pt x="128396" y="128384"/>
                </a:lnTo>
                <a:close/>
              </a:path>
              <a:path w="156210" h="184784">
                <a:moveTo>
                  <a:pt x="131490" y="21793"/>
                </a:moveTo>
                <a:lnTo>
                  <a:pt x="79692" y="21793"/>
                </a:lnTo>
                <a:lnTo>
                  <a:pt x="98877" y="25357"/>
                </a:lnTo>
                <a:lnTo>
                  <a:pt x="113622" y="35753"/>
                </a:lnTo>
                <a:lnTo>
                  <a:pt x="123321" y="52536"/>
                </a:lnTo>
                <a:lnTo>
                  <a:pt x="127368" y="75260"/>
                </a:lnTo>
                <a:lnTo>
                  <a:pt x="153444" y="75260"/>
                </a:lnTo>
                <a:lnTo>
                  <a:pt x="150179" y="52576"/>
                </a:lnTo>
                <a:lnTo>
                  <a:pt x="134616" y="24087"/>
                </a:lnTo>
                <a:lnTo>
                  <a:pt x="131490" y="21793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4082" y="970310"/>
            <a:ext cx="156845" cy="133350"/>
          </a:xfrm>
          <a:custGeom>
            <a:avLst/>
            <a:gdLst/>
            <a:ahLst/>
            <a:cxnLst/>
            <a:rect l="l" t="t" r="r" b="b"/>
            <a:pathLst>
              <a:path w="156844" h="133350">
                <a:moveTo>
                  <a:pt x="92875" y="0"/>
                </a:moveTo>
                <a:lnTo>
                  <a:pt x="0" y="48640"/>
                </a:lnTo>
                <a:lnTo>
                  <a:pt x="68668" y="132829"/>
                </a:lnTo>
                <a:lnTo>
                  <a:pt x="156336" y="84924"/>
                </a:lnTo>
                <a:lnTo>
                  <a:pt x="9287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64066" y="660397"/>
            <a:ext cx="114935" cy="126364"/>
          </a:xfrm>
          <a:custGeom>
            <a:avLst/>
            <a:gdLst/>
            <a:ahLst/>
            <a:cxnLst/>
            <a:rect l="l" t="t" r="r" b="b"/>
            <a:pathLst>
              <a:path w="114934" h="126365">
                <a:moveTo>
                  <a:pt x="64947" y="0"/>
                </a:moveTo>
                <a:lnTo>
                  <a:pt x="0" y="32092"/>
                </a:lnTo>
                <a:lnTo>
                  <a:pt x="58458" y="125831"/>
                </a:lnTo>
                <a:lnTo>
                  <a:pt x="114388" y="83451"/>
                </a:lnTo>
                <a:lnTo>
                  <a:pt x="6494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31622" y="818861"/>
            <a:ext cx="127635" cy="149225"/>
          </a:xfrm>
          <a:custGeom>
            <a:avLst/>
            <a:gdLst/>
            <a:ahLst/>
            <a:cxnLst/>
            <a:rect l="l" t="t" r="r" b="b"/>
            <a:pathLst>
              <a:path w="127634" h="149225">
                <a:moveTo>
                  <a:pt x="84277" y="0"/>
                </a:moveTo>
                <a:lnTo>
                  <a:pt x="0" y="59131"/>
                </a:lnTo>
                <a:lnTo>
                  <a:pt x="48818" y="148818"/>
                </a:lnTo>
                <a:lnTo>
                  <a:pt x="127254" y="87858"/>
                </a:lnTo>
                <a:lnTo>
                  <a:pt x="8427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79162" y="997960"/>
            <a:ext cx="123825" cy="121920"/>
          </a:xfrm>
          <a:custGeom>
            <a:avLst/>
            <a:gdLst/>
            <a:ahLst/>
            <a:cxnLst/>
            <a:rect l="l" t="t" r="r" b="b"/>
            <a:pathLst>
              <a:path w="123825" h="121919">
                <a:moveTo>
                  <a:pt x="96177" y="0"/>
                </a:moveTo>
                <a:lnTo>
                  <a:pt x="0" y="60744"/>
                </a:lnTo>
                <a:lnTo>
                  <a:pt x="42773" y="121411"/>
                </a:lnTo>
                <a:lnTo>
                  <a:pt x="123812" y="63042"/>
                </a:lnTo>
                <a:lnTo>
                  <a:pt x="9617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0619" y="924827"/>
            <a:ext cx="96520" cy="126364"/>
          </a:xfrm>
          <a:custGeom>
            <a:avLst/>
            <a:gdLst/>
            <a:ahLst/>
            <a:cxnLst/>
            <a:rect l="l" t="t" r="r" b="b"/>
            <a:pathLst>
              <a:path w="96519" h="126365">
                <a:moveTo>
                  <a:pt x="77228" y="0"/>
                </a:moveTo>
                <a:lnTo>
                  <a:pt x="0" y="62039"/>
                </a:lnTo>
                <a:lnTo>
                  <a:pt x="27368" y="126288"/>
                </a:lnTo>
                <a:lnTo>
                  <a:pt x="96202" y="66624"/>
                </a:lnTo>
                <a:lnTo>
                  <a:pt x="7722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26204" y="1007169"/>
            <a:ext cx="71755" cy="95250"/>
          </a:xfrm>
          <a:custGeom>
            <a:avLst/>
            <a:gdLst/>
            <a:ahLst/>
            <a:cxnLst/>
            <a:rect l="l" t="t" r="r" b="b"/>
            <a:pathLst>
              <a:path w="71755" h="95250">
                <a:moveTo>
                  <a:pt x="65125" y="0"/>
                </a:moveTo>
                <a:lnTo>
                  <a:pt x="0" y="57924"/>
                </a:lnTo>
                <a:lnTo>
                  <a:pt x="12090" y="95021"/>
                </a:lnTo>
                <a:lnTo>
                  <a:pt x="71246" y="43687"/>
                </a:lnTo>
                <a:lnTo>
                  <a:pt x="6512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43336" y="1063138"/>
            <a:ext cx="58419" cy="73025"/>
          </a:xfrm>
          <a:custGeom>
            <a:avLst/>
            <a:gdLst/>
            <a:ahLst/>
            <a:cxnLst/>
            <a:rect l="l" t="t" r="r" b="b"/>
            <a:pathLst>
              <a:path w="58419" h="73025">
                <a:moveTo>
                  <a:pt x="56464" y="0"/>
                </a:moveTo>
                <a:lnTo>
                  <a:pt x="0" y="50139"/>
                </a:lnTo>
                <a:lnTo>
                  <a:pt x="6324" y="72999"/>
                </a:lnTo>
                <a:lnTo>
                  <a:pt x="24975" y="56579"/>
                </a:lnTo>
                <a:lnTo>
                  <a:pt x="41614" y="39995"/>
                </a:lnTo>
                <a:lnTo>
                  <a:pt x="53562" y="27168"/>
                </a:lnTo>
                <a:lnTo>
                  <a:pt x="58140" y="22021"/>
                </a:lnTo>
                <a:lnTo>
                  <a:pt x="5646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62861" y="1121067"/>
            <a:ext cx="76835" cy="60325"/>
          </a:xfrm>
          <a:custGeom>
            <a:avLst/>
            <a:gdLst/>
            <a:ahLst/>
            <a:cxnLst/>
            <a:rect l="l" t="t" r="r" b="b"/>
            <a:pathLst>
              <a:path w="76834" h="60325">
                <a:moveTo>
                  <a:pt x="67754" y="0"/>
                </a:moveTo>
                <a:lnTo>
                  <a:pt x="0" y="43446"/>
                </a:lnTo>
                <a:lnTo>
                  <a:pt x="15684" y="59816"/>
                </a:lnTo>
                <a:lnTo>
                  <a:pt x="17018" y="59855"/>
                </a:lnTo>
                <a:lnTo>
                  <a:pt x="40396" y="47012"/>
                </a:lnTo>
                <a:lnTo>
                  <a:pt x="59202" y="35139"/>
                </a:lnTo>
                <a:lnTo>
                  <a:pt x="71733" y="26416"/>
                </a:lnTo>
                <a:lnTo>
                  <a:pt x="76288" y="23025"/>
                </a:lnTo>
                <a:lnTo>
                  <a:pt x="6775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04707" y="943731"/>
            <a:ext cx="49530" cy="95885"/>
          </a:xfrm>
          <a:custGeom>
            <a:avLst/>
            <a:gdLst/>
            <a:ahLst/>
            <a:cxnLst/>
            <a:rect l="l" t="t" r="r" b="b"/>
            <a:pathLst>
              <a:path w="49530" h="95884">
                <a:moveTo>
                  <a:pt x="42392" y="0"/>
                </a:moveTo>
                <a:lnTo>
                  <a:pt x="0" y="52184"/>
                </a:lnTo>
                <a:lnTo>
                  <a:pt x="4838" y="95338"/>
                </a:lnTo>
                <a:lnTo>
                  <a:pt x="49542" y="40995"/>
                </a:lnTo>
                <a:lnTo>
                  <a:pt x="423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10779" y="998419"/>
            <a:ext cx="45720" cy="74930"/>
          </a:xfrm>
          <a:custGeom>
            <a:avLst/>
            <a:gdLst/>
            <a:ahLst/>
            <a:cxnLst/>
            <a:rect l="l" t="t" r="r" b="b"/>
            <a:pathLst>
              <a:path w="45719" h="74930">
                <a:moveTo>
                  <a:pt x="45250" y="0"/>
                </a:moveTo>
                <a:lnTo>
                  <a:pt x="0" y="55702"/>
                </a:lnTo>
                <a:lnTo>
                  <a:pt x="787" y="74472"/>
                </a:lnTo>
                <a:lnTo>
                  <a:pt x="11292" y="59609"/>
                </a:lnTo>
                <a:lnTo>
                  <a:pt x="33875" y="22502"/>
                </a:lnTo>
                <a:lnTo>
                  <a:pt x="4525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55335" y="879019"/>
            <a:ext cx="32384" cy="100330"/>
          </a:xfrm>
          <a:custGeom>
            <a:avLst/>
            <a:gdLst/>
            <a:ahLst/>
            <a:cxnLst/>
            <a:rect l="l" t="t" r="r" b="b"/>
            <a:pathLst>
              <a:path w="32384" h="100330">
                <a:moveTo>
                  <a:pt x="32308" y="0"/>
                </a:moveTo>
                <a:lnTo>
                  <a:pt x="0" y="52387"/>
                </a:lnTo>
                <a:lnTo>
                  <a:pt x="8229" y="100152"/>
                </a:lnTo>
                <a:lnTo>
                  <a:pt x="14269" y="88769"/>
                </a:lnTo>
                <a:lnTo>
                  <a:pt x="18545" y="76714"/>
                </a:lnTo>
                <a:lnTo>
                  <a:pt x="23092" y="56553"/>
                </a:lnTo>
                <a:lnTo>
                  <a:pt x="30175" y="19697"/>
                </a:lnTo>
                <a:lnTo>
                  <a:pt x="32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3290" y="763178"/>
            <a:ext cx="86995" cy="128905"/>
          </a:xfrm>
          <a:custGeom>
            <a:avLst/>
            <a:gdLst/>
            <a:ahLst/>
            <a:cxnLst/>
            <a:rect l="l" t="t" r="r" b="b"/>
            <a:pathLst>
              <a:path w="86994" h="128905">
                <a:moveTo>
                  <a:pt x="55067" y="0"/>
                </a:moveTo>
                <a:lnTo>
                  <a:pt x="0" y="44957"/>
                </a:lnTo>
                <a:lnTo>
                  <a:pt x="41275" y="128714"/>
                </a:lnTo>
                <a:lnTo>
                  <a:pt x="86461" y="84975"/>
                </a:lnTo>
                <a:lnTo>
                  <a:pt x="5506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01348" y="721574"/>
            <a:ext cx="58419" cy="113030"/>
          </a:xfrm>
          <a:custGeom>
            <a:avLst/>
            <a:gdLst/>
            <a:ahLst/>
            <a:cxnLst/>
            <a:rect l="l" t="t" r="r" b="b"/>
            <a:pathLst>
              <a:path w="58419" h="113030">
                <a:moveTo>
                  <a:pt x="29883" y="0"/>
                </a:moveTo>
                <a:lnTo>
                  <a:pt x="0" y="31775"/>
                </a:lnTo>
                <a:lnTo>
                  <a:pt x="30962" y="112648"/>
                </a:lnTo>
                <a:lnTo>
                  <a:pt x="58432" y="76238"/>
                </a:lnTo>
                <a:lnTo>
                  <a:pt x="2988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80661" y="864646"/>
            <a:ext cx="62865" cy="113664"/>
          </a:xfrm>
          <a:custGeom>
            <a:avLst/>
            <a:gdLst/>
            <a:ahLst/>
            <a:cxnLst/>
            <a:rect l="l" t="t" r="r" b="b"/>
            <a:pathLst>
              <a:path w="62865" h="113665">
                <a:moveTo>
                  <a:pt x="45593" y="0"/>
                </a:moveTo>
                <a:lnTo>
                  <a:pt x="0" y="46367"/>
                </a:lnTo>
                <a:lnTo>
                  <a:pt x="19507" y="113093"/>
                </a:lnTo>
                <a:lnTo>
                  <a:pt x="62395" y="62737"/>
                </a:lnTo>
                <a:lnTo>
                  <a:pt x="4559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37308" y="812921"/>
            <a:ext cx="45085" cy="101600"/>
          </a:xfrm>
          <a:custGeom>
            <a:avLst/>
            <a:gdLst/>
            <a:ahLst/>
            <a:cxnLst/>
            <a:rect l="l" t="t" r="r" b="b"/>
            <a:pathLst>
              <a:path w="45084" h="101600">
                <a:moveTo>
                  <a:pt x="28143" y="0"/>
                </a:moveTo>
                <a:lnTo>
                  <a:pt x="0" y="39814"/>
                </a:lnTo>
                <a:lnTo>
                  <a:pt x="14706" y="101130"/>
                </a:lnTo>
                <a:lnTo>
                  <a:pt x="44818" y="55130"/>
                </a:lnTo>
                <a:lnTo>
                  <a:pt x="2814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71488" y="781850"/>
            <a:ext cx="17780" cy="76835"/>
          </a:xfrm>
          <a:custGeom>
            <a:avLst/>
            <a:gdLst/>
            <a:ahLst/>
            <a:cxnLst/>
            <a:rect l="l" t="t" r="r" b="b"/>
            <a:pathLst>
              <a:path w="17780" h="76834">
                <a:moveTo>
                  <a:pt x="12217" y="0"/>
                </a:moveTo>
                <a:lnTo>
                  <a:pt x="0" y="19469"/>
                </a:lnTo>
                <a:lnTo>
                  <a:pt x="16751" y="76492"/>
                </a:lnTo>
                <a:lnTo>
                  <a:pt x="17233" y="74218"/>
                </a:lnTo>
                <a:lnTo>
                  <a:pt x="17055" y="41849"/>
                </a:lnTo>
                <a:lnTo>
                  <a:pt x="15263" y="18645"/>
                </a:lnTo>
                <a:lnTo>
                  <a:pt x="13203" y="4672"/>
                </a:lnTo>
                <a:lnTo>
                  <a:pt x="122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27133" y="765049"/>
            <a:ext cx="175260" cy="173990"/>
          </a:xfrm>
          <a:custGeom>
            <a:avLst/>
            <a:gdLst/>
            <a:ahLst/>
            <a:cxnLst/>
            <a:rect l="l" t="t" r="r" b="b"/>
            <a:pathLst>
              <a:path w="175259" h="173990">
                <a:moveTo>
                  <a:pt x="107454" y="0"/>
                </a:moveTo>
                <a:lnTo>
                  <a:pt x="0" y="69037"/>
                </a:lnTo>
                <a:lnTo>
                  <a:pt x="65760" y="173405"/>
                </a:lnTo>
                <a:lnTo>
                  <a:pt x="175132" y="107467"/>
                </a:lnTo>
                <a:lnTo>
                  <a:pt x="10745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71581" y="881905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5755" y="0"/>
                </a:moveTo>
                <a:lnTo>
                  <a:pt x="18389" y="0"/>
                </a:lnTo>
                <a:lnTo>
                  <a:pt x="14770" y="952"/>
                </a:lnTo>
                <a:lnTo>
                  <a:pt x="7721" y="4749"/>
                </a:lnTo>
                <a:lnTo>
                  <a:pt x="4952" y="7454"/>
                </a:lnTo>
                <a:lnTo>
                  <a:pt x="1003" y="14541"/>
                </a:lnTo>
                <a:lnTo>
                  <a:pt x="0" y="18211"/>
                </a:lnTo>
                <a:lnTo>
                  <a:pt x="0" y="25882"/>
                </a:lnTo>
                <a:lnTo>
                  <a:pt x="18262" y="44094"/>
                </a:lnTo>
                <a:lnTo>
                  <a:pt x="25907" y="44094"/>
                </a:lnTo>
                <a:lnTo>
                  <a:pt x="29552" y="43103"/>
                </a:lnTo>
                <a:lnTo>
                  <a:pt x="34370" y="40449"/>
                </a:lnTo>
                <a:lnTo>
                  <a:pt x="18935" y="40449"/>
                </a:lnTo>
                <a:lnTo>
                  <a:pt x="15849" y="39624"/>
                </a:lnTo>
                <a:lnTo>
                  <a:pt x="10007" y="36372"/>
                </a:lnTo>
                <a:lnTo>
                  <a:pt x="7746" y="34112"/>
                </a:lnTo>
                <a:lnTo>
                  <a:pt x="4495" y="28270"/>
                </a:lnTo>
                <a:lnTo>
                  <a:pt x="3682" y="25247"/>
                </a:lnTo>
                <a:lnTo>
                  <a:pt x="3730" y="18681"/>
                </a:lnTo>
                <a:lnTo>
                  <a:pt x="13055" y="6032"/>
                </a:lnTo>
                <a:lnTo>
                  <a:pt x="15963" y="4432"/>
                </a:lnTo>
                <a:lnTo>
                  <a:pt x="18999" y="3644"/>
                </a:lnTo>
                <a:lnTo>
                  <a:pt x="34398" y="3644"/>
                </a:lnTo>
                <a:lnTo>
                  <a:pt x="29400" y="952"/>
                </a:lnTo>
                <a:lnTo>
                  <a:pt x="25755" y="0"/>
                </a:lnTo>
                <a:close/>
              </a:path>
              <a:path w="44450" h="44450">
                <a:moveTo>
                  <a:pt x="34398" y="3644"/>
                </a:moveTo>
                <a:lnTo>
                  <a:pt x="25171" y="3644"/>
                </a:lnTo>
                <a:lnTo>
                  <a:pt x="28168" y="4432"/>
                </a:lnTo>
                <a:lnTo>
                  <a:pt x="34048" y="7620"/>
                </a:lnTo>
                <a:lnTo>
                  <a:pt x="40462" y="25247"/>
                </a:lnTo>
                <a:lnTo>
                  <a:pt x="39649" y="28270"/>
                </a:lnTo>
                <a:lnTo>
                  <a:pt x="36410" y="34112"/>
                </a:lnTo>
                <a:lnTo>
                  <a:pt x="34150" y="36372"/>
                </a:lnTo>
                <a:lnTo>
                  <a:pt x="28308" y="39624"/>
                </a:lnTo>
                <a:lnTo>
                  <a:pt x="25260" y="40449"/>
                </a:lnTo>
                <a:lnTo>
                  <a:pt x="34370" y="40449"/>
                </a:lnTo>
                <a:lnTo>
                  <a:pt x="36537" y="39255"/>
                </a:lnTo>
                <a:lnTo>
                  <a:pt x="39281" y="36525"/>
                </a:lnTo>
                <a:lnTo>
                  <a:pt x="43141" y="29502"/>
                </a:lnTo>
                <a:lnTo>
                  <a:pt x="44107" y="25882"/>
                </a:lnTo>
                <a:lnTo>
                  <a:pt x="44107" y="18211"/>
                </a:lnTo>
                <a:lnTo>
                  <a:pt x="43116" y="14541"/>
                </a:lnTo>
                <a:lnTo>
                  <a:pt x="40910" y="10528"/>
                </a:lnTo>
                <a:lnTo>
                  <a:pt x="39192" y="7454"/>
                </a:lnTo>
                <a:lnTo>
                  <a:pt x="36448" y="4749"/>
                </a:lnTo>
                <a:lnTo>
                  <a:pt x="34398" y="3644"/>
                </a:lnTo>
                <a:close/>
              </a:path>
              <a:path w="44450" h="44450">
                <a:moveTo>
                  <a:pt x="23355" y="10528"/>
                </a:moveTo>
                <a:lnTo>
                  <a:pt x="12407" y="10528"/>
                </a:lnTo>
                <a:lnTo>
                  <a:pt x="12407" y="34251"/>
                </a:lnTo>
                <a:lnTo>
                  <a:pt x="16243" y="34251"/>
                </a:lnTo>
                <a:lnTo>
                  <a:pt x="16243" y="24168"/>
                </a:lnTo>
                <a:lnTo>
                  <a:pt x="25045" y="24168"/>
                </a:lnTo>
                <a:lnTo>
                  <a:pt x="24764" y="23990"/>
                </a:lnTo>
                <a:lnTo>
                  <a:pt x="23926" y="23634"/>
                </a:lnTo>
                <a:lnTo>
                  <a:pt x="25984" y="23495"/>
                </a:lnTo>
                <a:lnTo>
                  <a:pt x="27622" y="22758"/>
                </a:lnTo>
                <a:lnTo>
                  <a:pt x="29394" y="20904"/>
                </a:lnTo>
                <a:lnTo>
                  <a:pt x="16243" y="20904"/>
                </a:lnTo>
                <a:lnTo>
                  <a:pt x="16243" y="13728"/>
                </a:lnTo>
                <a:lnTo>
                  <a:pt x="29772" y="13728"/>
                </a:lnTo>
                <a:lnTo>
                  <a:pt x="28854" y="12395"/>
                </a:lnTo>
                <a:lnTo>
                  <a:pt x="27851" y="11633"/>
                </a:lnTo>
                <a:lnTo>
                  <a:pt x="25361" y="10731"/>
                </a:lnTo>
                <a:lnTo>
                  <a:pt x="23355" y="10528"/>
                </a:lnTo>
                <a:close/>
              </a:path>
              <a:path w="44450" h="44450">
                <a:moveTo>
                  <a:pt x="25045" y="24168"/>
                </a:moveTo>
                <a:lnTo>
                  <a:pt x="19850" y="24168"/>
                </a:lnTo>
                <a:lnTo>
                  <a:pt x="20853" y="24434"/>
                </a:lnTo>
                <a:lnTo>
                  <a:pt x="22555" y="25730"/>
                </a:lnTo>
                <a:lnTo>
                  <a:pt x="23901" y="27571"/>
                </a:lnTo>
                <a:lnTo>
                  <a:pt x="27660" y="34251"/>
                </a:lnTo>
                <a:lnTo>
                  <a:pt x="32334" y="34251"/>
                </a:lnTo>
                <a:lnTo>
                  <a:pt x="29384" y="29502"/>
                </a:lnTo>
                <a:lnTo>
                  <a:pt x="28092" y="27381"/>
                </a:lnTo>
                <a:lnTo>
                  <a:pt x="26898" y="25831"/>
                </a:lnTo>
                <a:lnTo>
                  <a:pt x="25933" y="24866"/>
                </a:lnTo>
                <a:lnTo>
                  <a:pt x="25425" y="24409"/>
                </a:lnTo>
                <a:lnTo>
                  <a:pt x="25045" y="24168"/>
                </a:lnTo>
                <a:close/>
              </a:path>
              <a:path w="44450" h="44450">
                <a:moveTo>
                  <a:pt x="29772" y="13728"/>
                </a:moveTo>
                <a:lnTo>
                  <a:pt x="22453" y="13728"/>
                </a:lnTo>
                <a:lnTo>
                  <a:pt x="23723" y="13868"/>
                </a:lnTo>
                <a:lnTo>
                  <a:pt x="25120" y="14427"/>
                </a:lnTo>
                <a:lnTo>
                  <a:pt x="25666" y="14820"/>
                </a:lnTo>
                <a:lnTo>
                  <a:pt x="26454" y="15938"/>
                </a:lnTo>
                <a:lnTo>
                  <a:pt x="26657" y="16573"/>
                </a:lnTo>
                <a:lnTo>
                  <a:pt x="26657" y="18364"/>
                </a:lnTo>
                <a:lnTo>
                  <a:pt x="26238" y="19240"/>
                </a:lnTo>
                <a:lnTo>
                  <a:pt x="25425" y="19888"/>
                </a:lnTo>
                <a:lnTo>
                  <a:pt x="24625" y="20561"/>
                </a:lnTo>
                <a:lnTo>
                  <a:pt x="23113" y="20904"/>
                </a:lnTo>
                <a:lnTo>
                  <a:pt x="29394" y="20904"/>
                </a:lnTo>
                <a:lnTo>
                  <a:pt x="30086" y="20180"/>
                </a:lnTo>
                <a:lnTo>
                  <a:pt x="30623" y="18859"/>
                </a:lnTo>
                <a:lnTo>
                  <a:pt x="30695" y="15722"/>
                </a:lnTo>
                <a:lnTo>
                  <a:pt x="30331" y="14541"/>
                </a:lnTo>
                <a:lnTo>
                  <a:pt x="29772" y="13728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555496" y="5470866"/>
            <a:ext cx="4086860" cy="848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45" dirty="0">
                <a:solidFill>
                  <a:srgbClr val="005187"/>
                </a:solidFill>
                <a:latin typeface="Arial"/>
                <a:cs typeface="Arial"/>
              </a:rPr>
              <a:t>PSERS </a:t>
            </a:r>
            <a:r>
              <a:rPr sz="3200" spc="-30" dirty="0">
                <a:solidFill>
                  <a:srgbClr val="005187"/>
                </a:solidFill>
                <a:latin typeface="Arial"/>
                <a:cs typeface="Arial"/>
              </a:rPr>
              <a:t>Board</a:t>
            </a:r>
            <a:r>
              <a:rPr sz="3200" spc="-35" dirty="0">
                <a:solidFill>
                  <a:srgbClr val="005187"/>
                </a:solidFill>
                <a:latin typeface="Arial"/>
                <a:cs typeface="Arial"/>
              </a:rPr>
              <a:t> Meeting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March 8,</a:t>
            </a:r>
            <a:r>
              <a:rPr sz="18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4C4C4C"/>
                </a:solidFill>
                <a:latin typeface="Arial"/>
                <a:cs typeface="Arial"/>
              </a:rPr>
              <a:t>2018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4927267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3826210"/>
            <a:ext cx="927100" cy="1010285"/>
          </a:xfrm>
          <a:custGeom>
            <a:avLst/>
            <a:gdLst/>
            <a:ahLst/>
            <a:cxnLst/>
            <a:rect l="l" t="t" r="r" b="b"/>
            <a:pathLst>
              <a:path w="927100" h="1010285">
                <a:moveTo>
                  <a:pt x="444106" y="0"/>
                </a:moveTo>
                <a:lnTo>
                  <a:pt x="0" y="232448"/>
                </a:lnTo>
                <a:lnTo>
                  <a:pt x="0" y="691108"/>
                </a:lnTo>
                <a:lnTo>
                  <a:pt x="259969" y="1009789"/>
                </a:lnTo>
                <a:lnTo>
                  <a:pt x="926515" y="645553"/>
                </a:lnTo>
                <a:lnTo>
                  <a:pt x="44410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19209" y="1469692"/>
            <a:ext cx="869950" cy="956944"/>
          </a:xfrm>
          <a:custGeom>
            <a:avLst/>
            <a:gdLst/>
            <a:ahLst/>
            <a:cxnLst/>
            <a:rect l="l" t="t" r="r" b="b"/>
            <a:pathLst>
              <a:path w="869950" h="956944">
                <a:moveTo>
                  <a:pt x="493826" y="0"/>
                </a:moveTo>
                <a:lnTo>
                  <a:pt x="0" y="243979"/>
                </a:lnTo>
                <a:lnTo>
                  <a:pt x="444398" y="956779"/>
                </a:lnTo>
                <a:lnTo>
                  <a:pt x="869962" y="634517"/>
                </a:lnTo>
                <a:lnTo>
                  <a:pt x="49382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72669" y="2674645"/>
            <a:ext cx="967740" cy="1131570"/>
          </a:xfrm>
          <a:custGeom>
            <a:avLst/>
            <a:gdLst/>
            <a:ahLst/>
            <a:cxnLst/>
            <a:rect l="l" t="t" r="r" b="b"/>
            <a:pathLst>
              <a:path w="967739" h="1131570">
                <a:moveTo>
                  <a:pt x="640638" y="0"/>
                </a:moveTo>
                <a:lnTo>
                  <a:pt x="0" y="449554"/>
                </a:lnTo>
                <a:lnTo>
                  <a:pt x="371030" y="1131430"/>
                </a:lnTo>
                <a:lnTo>
                  <a:pt x="967384" y="667956"/>
                </a:lnTo>
                <a:lnTo>
                  <a:pt x="64063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73657" y="4036319"/>
            <a:ext cx="941705" cy="872490"/>
          </a:xfrm>
          <a:custGeom>
            <a:avLst/>
            <a:gdLst/>
            <a:ahLst/>
            <a:cxnLst/>
            <a:rect l="l" t="t" r="r" b="b"/>
            <a:pathLst>
              <a:path w="941705" h="872489">
                <a:moveTo>
                  <a:pt x="731304" y="0"/>
                </a:moveTo>
                <a:lnTo>
                  <a:pt x="0" y="461797"/>
                </a:lnTo>
                <a:lnTo>
                  <a:pt x="289115" y="871893"/>
                </a:lnTo>
                <a:lnTo>
                  <a:pt x="396430" y="871893"/>
                </a:lnTo>
                <a:lnTo>
                  <a:pt x="941463" y="479336"/>
                </a:lnTo>
                <a:lnTo>
                  <a:pt x="731304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1073" y="3480243"/>
            <a:ext cx="732155" cy="960755"/>
          </a:xfrm>
          <a:custGeom>
            <a:avLst/>
            <a:gdLst/>
            <a:ahLst/>
            <a:cxnLst/>
            <a:rect l="l" t="t" r="r" b="b"/>
            <a:pathLst>
              <a:path w="732155" h="960754">
                <a:moveTo>
                  <a:pt x="587248" y="0"/>
                </a:moveTo>
                <a:lnTo>
                  <a:pt x="0" y="471716"/>
                </a:lnTo>
                <a:lnTo>
                  <a:pt x="208178" y="960208"/>
                </a:lnTo>
                <a:lnTo>
                  <a:pt x="731647" y="506603"/>
                </a:lnTo>
                <a:lnTo>
                  <a:pt x="58724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91793" y="4106326"/>
            <a:ext cx="542290" cy="722630"/>
          </a:xfrm>
          <a:custGeom>
            <a:avLst/>
            <a:gdLst/>
            <a:ahLst/>
            <a:cxnLst/>
            <a:rect l="l" t="t" r="r" b="b"/>
            <a:pathLst>
              <a:path w="542289" h="722629">
                <a:moveTo>
                  <a:pt x="495185" y="0"/>
                </a:moveTo>
                <a:lnTo>
                  <a:pt x="0" y="440499"/>
                </a:lnTo>
                <a:lnTo>
                  <a:pt x="91782" y="722490"/>
                </a:lnTo>
                <a:lnTo>
                  <a:pt x="541680" y="332295"/>
                </a:lnTo>
                <a:lnTo>
                  <a:pt x="495185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7656" y="4531944"/>
            <a:ext cx="436880" cy="376555"/>
          </a:xfrm>
          <a:custGeom>
            <a:avLst/>
            <a:gdLst/>
            <a:ahLst/>
            <a:cxnLst/>
            <a:rect l="l" t="t" r="r" b="b"/>
            <a:pathLst>
              <a:path w="436880" h="376554">
                <a:moveTo>
                  <a:pt x="423639" y="0"/>
                </a:moveTo>
                <a:lnTo>
                  <a:pt x="0" y="376275"/>
                </a:lnTo>
                <a:lnTo>
                  <a:pt x="238327" y="376275"/>
                </a:lnTo>
                <a:lnTo>
                  <a:pt x="310772" y="304093"/>
                </a:lnTo>
                <a:lnTo>
                  <a:pt x="401637" y="206587"/>
                </a:lnTo>
                <a:lnTo>
                  <a:pt x="436453" y="167462"/>
                </a:lnTo>
                <a:lnTo>
                  <a:pt x="423639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88589" y="3624052"/>
            <a:ext cx="377190" cy="725170"/>
          </a:xfrm>
          <a:custGeom>
            <a:avLst/>
            <a:gdLst/>
            <a:ahLst/>
            <a:cxnLst/>
            <a:rect l="l" t="t" r="r" b="b"/>
            <a:pathLst>
              <a:path w="377189" h="725170">
                <a:moveTo>
                  <a:pt x="322402" y="0"/>
                </a:moveTo>
                <a:lnTo>
                  <a:pt x="0" y="396709"/>
                </a:lnTo>
                <a:lnTo>
                  <a:pt x="36702" y="724954"/>
                </a:lnTo>
                <a:lnTo>
                  <a:pt x="376758" y="311670"/>
                </a:lnTo>
                <a:lnTo>
                  <a:pt x="322402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4734" y="4039735"/>
            <a:ext cx="344170" cy="566420"/>
          </a:xfrm>
          <a:custGeom>
            <a:avLst/>
            <a:gdLst/>
            <a:ahLst/>
            <a:cxnLst/>
            <a:rect l="l" t="t" r="r" b="b"/>
            <a:pathLst>
              <a:path w="344170" h="566420">
                <a:moveTo>
                  <a:pt x="344093" y="0"/>
                </a:moveTo>
                <a:lnTo>
                  <a:pt x="0" y="423545"/>
                </a:lnTo>
                <a:lnTo>
                  <a:pt x="6070" y="566254"/>
                </a:lnTo>
                <a:lnTo>
                  <a:pt x="85951" y="453255"/>
                </a:lnTo>
                <a:lnTo>
                  <a:pt x="135242" y="380965"/>
                </a:lnTo>
                <a:lnTo>
                  <a:pt x="174341" y="318223"/>
                </a:lnTo>
                <a:lnTo>
                  <a:pt x="223647" y="233870"/>
                </a:lnTo>
                <a:lnTo>
                  <a:pt x="257634" y="171187"/>
                </a:lnTo>
                <a:lnTo>
                  <a:pt x="297353" y="93699"/>
                </a:lnTo>
                <a:lnTo>
                  <a:pt x="330329" y="27828"/>
                </a:lnTo>
                <a:lnTo>
                  <a:pt x="344093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73532" y="3132056"/>
            <a:ext cx="245745" cy="762000"/>
          </a:xfrm>
          <a:custGeom>
            <a:avLst/>
            <a:gdLst/>
            <a:ahLst/>
            <a:cxnLst/>
            <a:rect l="l" t="t" r="r" b="b"/>
            <a:pathLst>
              <a:path w="245745" h="762000">
                <a:moveTo>
                  <a:pt x="245668" y="0"/>
                </a:moveTo>
                <a:lnTo>
                  <a:pt x="0" y="398246"/>
                </a:lnTo>
                <a:lnTo>
                  <a:pt x="62636" y="761415"/>
                </a:lnTo>
                <a:lnTo>
                  <a:pt x="108520" y="674864"/>
                </a:lnTo>
                <a:lnTo>
                  <a:pt x="141009" y="583210"/>
                </a:lnTo>
                <a:lnTo>
                  <a:pt x="175577" y="429933"/>
                </a:lnTo>
                <a:lnTo>
                  <a:pt x="227698" y="158508"/>
                </a:lnTo>
                <a:lnTo>
                  <a:pt x="237331" y="75930"/>
                </a:lnTo>
                <a:lnTo>
                  <a:pt x="243103" y="23520"/>
                </a:lnTo>
                <a:lnTo>
                  <a:pt x="24566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45605" y="2251195"/>
            <a:ext cx="657860" cy="979169"/>
          </a:xfrm>
          <a:custGeom>
            <a:avLst/>
            <a:gdLst/>
            <a:ahLst/>
            <a:cxnLst/>
            <a:rect l="l" t="t" r="r" b="b"/>
            <a:pathLst>
              <a:path w="657860" h="979169">
                <a:moveTo>
                  <a:pt x="418769" y="0"/>
                </a:moveTo>
                <a:lnTo>
                  <a:pt x="0" y="341782"/>
                </a:lnTo>
                <a:lnTo>
                  <a:pt x="313842" y="978661"/>
                </a:lnTo>
                <a:lnTo>
                  <a:pt x="657352" y="646036"/>
                </a:lnTo>
                <a:lnTo>
                  <a:pt x="418769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3046" y="1934912"/>
            <a:ext cx="444500" cy="856615"/>
          </a:xfrm>
          <a:custGeom>
            <a:avLst/>
            <a:gdLst/>
            <a:ahLst/>
            <a:cxnLst/>
            <a:rect l="l" t="t" r="r" b="b"/>
            <a:pathLst>
              <a:path w="444500" h="856614">
                <a:moveTo>
                  <a:pt x="227406" y="0"/>
                </a:moveTo>
                <a:lnTo>
                  <a:pt x="0" y="241465"/>
                </a:lnTo>
                <a:lnTo>
                  <a:pt x="235458" y="856513"/>
                </a:lnTo>
                <a:lnTo>
                  <a:pt x="444207" y="579678"/>
                </a:lnTo>
                <a:lnTo>
                  <a:pt x="22740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05841" y="3022734"/>
            <a:ext cx="474980" cy="860425"/>
          </a:xfrm>
          <a:custGeom>
            <a:avLst/>
            <a:gdLst/>
            <a:ahLst/>
            <a:cxnLst/>
            <a:rect l="l" t="t" r="r" b="b"/>
            <a:pathLst>
              <a:path w="474979" h="860425">
                <a:moveTo>
                  <a:pt x="346646" y="0"/>
                </a:moveTo>
                <a:lnTo>
                  <a:pt x="0" y="352526"/>
                </a:lnTo>
                <a:lnTo>
                  <a:pt x="148247" y="859891"/>
                </a:lnTo>
                <a:lnTo>
                  <a:pt x="474370" y="476923"/>
                </a:lnTo>
                <a:lnTo>
                  <a:pt x="34664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6561" y="2629456"/>
            <a:ext cx="340995" cy="768985"/>
          </a:xfrm>
          <a:custGeom>
            <a:avLst/>
            <a:gdLst/>
            <a:ahLst/>
            <a:cxnLst/>
            <a:rect l="l" t="t" r="r" b="b"/>
            <a:pathLst>
              <a:path w="340995" h="768985">
                <a:moveTo>
                  <a:pt x="214007" y="0"/>
                </a:moveTo>
                <a:lnTo>
                  <a:pt x="0" y="302653"/>
                </a:lnTo>
                <a:lnTo>
                  <a:pt x="111772" y="768832"/>
                </a:lnTo>
                <a:lnTo>
                  <a:pt x="340715" y="419252"/>
                </a:lnTo>
                <a:lnTo>
                  <a:pt x="214007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6390" y="2393179"/>
            <a:ext cx="131445" cy="581660"/>
          </a:xfrm>
          <a:custGeom>
            <a:avLst/>
            <a:gdLst/>
            <a:ahLst/>
            <a:cxnLst/>
            <a:rect l="l" t="t" r="r" b="b"/>
            <a:pathLst>
              <a:path w="131445" h="581660">
                <a:moveTo>
                  <a:pt x="92925" y="0"/>
                </a:moveTo>
                <a:lnTo>
                  <a:pt x="0" y="148005"/>
                </a:lnTo>
                <a:lnTo>
                  <a:pt x="127380" y="581520"/>
                </a:lnTo>
                <a:lnTo>
                  <a:pt x="130848" y="564375"/>
                </a:lnTo>
                <a:lnTo>
                  <a:pt x="129600" y="318237"/>
                </a:lnTo>
                <a:lnTo>
                  <a:pt x="116044" y="141784"/>
                </a:lnTo>
                <a:lnTo>
                  <a:pt x="100410" y="35532"/>
                </a:lnTo>
                <a:lnTo>
                  <a:pt x="92925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8600" y="2265417"/>
            <a:ext cx="1320800" cy="1318895"/>
          </a:xfrm>
          <a:custGeom>
            <a:avLst/>
            <a:gdLst/>
            <a:ahLst/>
            <a:cxnLst/>
            <a:rect l="l" t="t" r="r" b="b"/>
            <a:pathLst>
              <a:path w="1320800" h="1318895">
                <a:moveTo>
                  <a:pt x="806221" y="0"/>
                </a:moveTo>
                <a:lnTo>
                  <a:pt x="0" y="517855"/>
                </a:lnTo>
                <a:lnTo>
                  <a:pt x="0" y="542137"/>
                </a:lnTo>
                <a:lnTo>
                  <a:pt x="489102" y="1318412"/>
                </a:lnTo>
                <a:lnTo>
                  <a:pt x="1320761" y="817105"/>
                </a:lnTo>
                <a:lnTo>
                  <a:pt x="806221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372134" y="5029922"/>
            <a:ext cx="6470650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5" dirty="0">
                <a:solidFill>
                  <a:srgbClr val="005187"/>
                </a:solidFill>
                <a:latin typeface="Arial"/>
                <a:cs typeface="Arial"/>
              </a:rPr>
              <a:t>Asia </a:t>
            </a:r>
            <a:r>
              <a:rPr sz="3200" spc="-45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3200" spc="-35" dirty="0">
                <a:solidFill>
                  <a:srgbClr val="005187"/>
                </a:solidFill>
                <a:latin typeface="Arial"/>
                <a:cs typeface="Arial"/>
              </a:rPr>
              <a:t>Equity </a:t>
            </a:r>
            <a:r>
              <a:rPr sz="3200" spc="-45" dirty="0">
                <a:solidFill>
                  <a:srgbClr val="005187"/>
                </a:solidFill>
                <a:latin typeface="Arial"/>
                <a:cs typeface="Arial"/>
              </a:rPr>
              <a:t>Market</a:t>
            </a:r>
            <a:r>
              <a:rPr sz="3200" spc="3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5187"/>
                </a:solidFill>
                <a:latin typeface="Arial"/>
                <a:cs typeface="Arial"/>
              </a:rPr>
              <a:t>Overview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70792" y="7385725"/>
            <a:ext cx="43434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75" dirty="0">
                <a:solidFill>
                  <a:srgbClr val="4C4C4C"/>
                </a:solidFill>
                <a:latin typeface="Arial"/>
                <a:cs typeface="Arial"/>
              </a:rPr>
              <a:t>11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101681" y="221117"/>
            <a:ext cx="1512570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Fundraising</a:t>
            </a:r>
          </a:p>
        </p:txBody>
      </p:sp>
      <p:sp>
        <p:nvSpPr>
          <p:cNvPr id="7" name="object 7"/>
          <p:cNvSpPr/>
          <p:nvPr/>
        </p:nvSpPr>
        <p:spPr>
          <a:xfrm>
            <a:off x="1112486" y="2789349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5933" y="0"/>
                </a:lnTo>
              </a:path>
            </a:pathLst>
          </a:custGeom>
          <a:ln w="9385">
            <a:solidFill>
              <a:srgbClr val="BC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33463" y="5556618"/>
            <a:ext cx="403225" cy="109220"/>
          </a:xfrm>
          <a:custGeom>
            <a:avLst/>
            <a:gdLst/>
            <a:ahLst/>
            <a:cxnLst/>
            <a:rect l="l" t="t" r="r" b="b"/>
            <a:pathLst>
              <a:path w="403225" h="109220">
                <a:moveTo>
                  <a:pt x="0" y="0"/>
                </a:moveTo>
                <a:lnTo>
                  <a:pt x="402996" y="0"/>
                </a:lnTo>
                <a:lnTo>
                  <a:pt x="402996" y="109067"/>
                </a:lnTo>
                <a:lnTo>
                  <a:pt x="0" y="109067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48476" y="5611139"/>
            <a:ext cx="390525" cy="54610"/>
          </a:xfrm>
          <a:custGeom>
            <a:avLst/>
            <a:gdLst/>
            <a:ahLst/>
            <a:cxnLst/>
            <a:rect l="l" t="t" r="r" b="b"/>
            <a:pathLst>
              <a:path w="390525" h="54610">
                <a:moveTo>
                  <a:pt x="0" y="54533"/>
                </a:moveTo>
                <a:lnTo>
                  <a:pt x="389978" y="54533"/>
                </a:lnTo>
                <a:lnTo>
                  <a:pt x="389978" y="0"/>
                </a:lnTo>
                <a:lnTo>
                  <a:pt x="0" y="0"/>
                </a:lnTo>
                <a:lnTo>
                  <a:pt x="0" y="54533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50484" y="5556618"/>
            <a:ext cx="403225" cy="109220"/>
          </a:xfrm>
          <a:custGeom>
            <a:avLst/>
            <a:gdLst/>
            <a:ahLst/>
            <a:cxnLst/>
            <a:rect l="l" t="t" r="r" b="b"/>
            <a:pathLst>
              <a:path w="403225" h="109220">
                <a:moveTo>
                  <a:pt x="0" y="0"/>
                </a:moveTo>
                <a:lnTo>
                  <a:pt x="402996" y="0"/>
                </a:lnTo>
                <a:lnTo>
                  <a:pt x="402996" y="109067"/>
                </a:lnTo>
                <a:lnTo>
                  <a:pt x="0" y="109067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65497" y="5624779"/>
            <a:ext cx="390525" cy="41275"/>
          </a:xfrm>
          <a:custGeom>
            <a:avLst/>
            <a:gdLst/>
            <a:ahLst/>
            <a:cxnLst/>
            <a:rect l="l" t="t" r="r" b="b"/>
            <a:pathLst>
              <a:path w="390525" h="41275">
                <a:moveTo>
                  <a:pt x="0" y="40906"/>
                </a:moveTo>
                <a:lnTo>
                  <a:pt x="389991" y="40906"/>
                </a:lnTo>
                <a:lnTo>
                  <a:pt x="389991" y="0"/>
                </a:lnTo>
                <a:lnTo>
                  <a:pt x="0" y="0"/>
                </a:lnTo>
                <a:lnTo>
                  <a:pt x="0" y="40906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67517" y="5611139"/>
            <a:ext cx="403225" cy="54610"/>
          </a:xfrm>
          <a:custGeom>
            <a:avLst/>
            <a:gdLst/>
            <a:ahLst/>
            <a:cxnLst/>
            <a:rect l="l" t="t" r="r" b="b"/>
            <a:pathLst>
              <a:path w="403225" h="54610">
                <a:moveTo>
                  <a:pt x="0" y="54533"/>
                </a:moveTo>
                <a:lnTo>
                  <a:pt x="402996" y="54533"/>
                </a:lnTo>
                <a:lnTo>
                  <a:pt x="402996" y="0"/>
                </a:lnTo>
                <a:lnTo>
                  <a:pt x="0" y="0"/>
                </a:lnTo>
                <a:lnTo>
                  <a:pt x="0" y="54533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82517" y="5597512"/>
            <a:ext cx="390525" cy="68580"/>
          </a:xfrm>
          <a:custGeom>
            <a:avLst/>
            <a:gdLst/>
            <a:ahLst/>
            <a:cxnLst/>
            <a:rect l="l" t="t" r="r" b="b"/>
            <a:pathLst>
              <a:path w="390525" h="68579">
                <a:moveTo>
                  <a:pt x="0" y="0"/>
                </a:moveTo>
                <a:lnTo>
                  <a:pt x="389991" y="0"/>
                </a:lnTo>
                <a:lnTo>
                  <a:pt x="389991" y="68160"/>
                </a:lnTo>
                <a:lnTo>
                  <a:pt x="0" y="6816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4538" y="5597512"/>
            <a:ext cx="390525" cy="68580"/>
          </a:xfrm>
          <a:custGeom>
            <a:avLst/>
            <a:gdLst/>
            <a:ahLst/>
            <a:cxnLst/>
            <a:rect l="l" t="t" r="r" b="b"/>
            <a:pathLst>
              <a:path w="390525" h="68579">
                <a:moveTo>
                  <a:pt x="0" y="0"/>
                </a:moveTo>
                <a:lnTo>
                  <a:pt x="389991" y="0"/>
                </a:lnTo>
                <a:lnTo>
                  <a:pt x="389991" y="68160"/>
                </a:lnTo>
                <a:lnTo>
                  <a:pt x="0" y="6816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86558" y="5638419"/>
            <a:ext cx="403225" cy="27305"/>
          </a:xfrm>
          <a:custGeom>
            <a:avLst/>
            <a:gdLst/>
            <a:ahLst/>
            <a:cxnLst/>
            <a:rect l="l" t="t" r="r" b="b"/>
            <a:pathLst>
              <a:path w="403225" h="27304">
                <a:moveTo>
                  <a:pt x="0" y="27266"/>
                </a:moveTo>
                <a:lnTo>
                  <a:pt x="402996" y="27266"/>
                </a:lnTo>
                <a:lnTo>
                  <a:pt x="402996" y="0"/>
                </a:lnTo>
                <a:lnTo>
                  <a:pt x="0" y="0"/>
                </a:lnTo>
                <a:lnTo>
                  <a:pt x="0" y="27266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01469" y="5597512"/>
            <a:ext cx="390525" cy="68580"/>
          </a:xfrm>
          <a:custGeom>
            <a:avLst/>
            <a:gdLst/>
            <a:ahLst/>
            <a:cxnLst/>
            <a:rect l="l" t="t" r="r" b="b"/>
            <a:pathLst>
              <a:path w="390525" h="68579">
                <a:moveTo>
                  <a:pt x="0" y="0"/>
                </a:moveTo>
                <a:lnTo>
                  <a:pt x="389991" y="0"/>
                </a:lnTo>
                <a:lnTo>
                  <a:pt x="389991" y="68160"/>
                </a:lnTo>
                <a:lnTo>
                  <a:pt x="0" y="6816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03490" y="5488457"/>
            <a:ext cx="403225" cy="177800"/>
          </a:xfrm>
          <a:custGeom>
            <a:avLst/>
            <a:gdLst/>
            <a:ahLst/>
            <a:cxnLst/>
            <a:rect l="l" t="t" r="r" b="b"/>
            <a:pathLst>
              <a:path w="403225" h="177800">
                <a:moveTo>
                  <a:pt x="0" y="0"/>
                </a:moveTo>
                <a:lnTo>
                  <a:pt x="402996" y="0"/>
                </a:lnTo>
                <a:lnTo>
                  <a:pt x="402996" y="177228"/>
                </a:lnTo>
                <a:lnTo>
                  <a:pt x="0" y="177228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33463" y="3593655"/>
            <a:ext cx="403225" cy="1963420"/>
          </a:xfrm>
          <a:custGeom>
            <a:avLst/>
            <a:gdLst/>
            <a:ahLst/>
            <a:cxnLst/>
            <a:rect l="l" t="t" r="r" b="b"/>
            <a:pathLst>
              <a:path w="403225" h="1963420">
                <a:moveTo>
                  <a:pt x="0" y="0"/>
                </a:moveTo>
                <a:lnTo>
                  <a:pt x="402996" y="0"/>
                </a:lnTo>
                <a:lnTo>
                  <a:pt x="402996" y="1962962"/>
                </a:lnTo>
                <a:lnTo>
                  <a:pt x="0" y="1962962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48476" y="4466132"/>
            <a:ext cx="390525" cy="1145540"/>
          </a:xfrm>
          <a:custGeom>
            <a:avLst/>
            <a:gdLst/>
            <a:ahLst/>
            <a:cxnLst/>
            <a:rect l="l" t="t" r="r" b="b"/>
            <a:pathLst>
              <a:path w="390525" h="1145539">
                <a:moveTo>
                  <a:pt x="0" y="0"/>
                </a:moveTo>
                <a:lnTo>
                  <a:pt x="389978" y="0"/>
                </a:lnTo>
                <a:lnTo>
                  <a:pt x="389978" y="1145019"/>
                </a:lnTo>
                <a:lnTo>
                  <a:pt x="0" y="1145019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50484" y="4602441"/>
            <a:ext cx="403225" cy="954405"/>
          </a:xfrm>
          <a:custGeom>
            <a:avLst/>
            <a:gdLst/>
            <a:ahLst/>
            <a:cxnLst/>
            <a:rect l="l" t="t" r="r" b="b"/>
            <a:pathLst>
              <a:path w="403225" h="954404">
                <a:moveTo>
                  <a:pt x="0" y="0"/>
                </a:moveTo>
                <a:lnTo>
                  <a:pt x="402996" y="0"/>
                </a:lnTo>
                <a:lnTo>
                  <a:pt x="402996" y="954163"/>
                </a:lnTo>
                <a:lnTo>
                  <a:pt x="0" y="954163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65497" y="5079491"/>
            <a:ext cx="390525" cy="545465"/>
          </a:xfrm>
          <a:custGeom>
            <a:avLst/>
            <a:gdLst/>
            <a:ahLst/>
            <a:cxnLst/>
            <a:rect l="l" t="t" r="r" b="b"/>
            <a:pathLst>
              <a:path w="390525" h="545464">
                <a:moveTo>
                  <a:pt x="0" y="0"/>
                </a:moveTo>
                <a:lnTo>
                  <a:pt x="389991" y="0"/>
                </a:lnTo>
                <a:lnTo>
                  <a:pt x="389991" y="545287"/>
                </a:lnTo>
                <a:lnTo>
                  <a:pt x="0" y="545287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67517" y="4834102"/>
            <a:ext cx="403225" cy="777240"/>
          </a:xfrm>
          <a:custGeom>
            <a:avLst/>
            <a:gdLst/>
            <a:ahLst/>
            <a:cxnLst/>
            <a:rect l="l" t="t" r="r" b="b"/>
            <a:pathLst>
              <a:path w="403225" h="777239">
                <a:moveTo>
                  <a:pt x="0" y="0"/>
                </a:moveTo>
                <a:lnTo>
                  <a:pt x="402996" y="0"/>
                </a:lnTo>
                <a:lnTo>
                  <a:pt x="402996" y="777049"/>
                </a:lnTo>
                <a:lnTo>
                  <a:pt x="0" y="777049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82517" y="4248010"/>
            <a:ext cx="390525" cy="1350010"/>
          </a:xfrm>
          <a:custGeom>
            <a:avLst/>
            <a:gdLst/>
            <a:ahLst/>
            <a:cxnLst/>
            <a:rect l="l" t="t" r="r" b="b"/>
            <a:pathLst>
              <a:path w="390525" h="1350010">
                <a:moveTo>
                  <a:pt x="0" y="0"/>
                </a:moveTo>
                <a:lnTo>
                  <a:pt x="389991" y="0"/>
                </a:lnTo>
                <a:lnTo>
                  <a:pt x="389991" y="1349514"/>
                </a:lnTo>
                <a:lnTo>
                  <a:pt x="0" y="1349514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84538" y="4970424"/>
            <a:ext cx="390525" cy="627380"/>
          </a:xfrm>
          <a:custGeom>
            <a:avLst/>
            <a:gdLst/>
            <a:ahLst/>
            <a:cxnLst/>
            <a:rect l="l" t="t" r="r" b="b"/>
            <a:pathLst>
              <a:path w="390525" h="627379">
                <a:moveTo>
                  <a:pt x="0" y="0"/>
                </a:moveTo>
                <a:lnTo>
                  <a:pt x="389991" y="0"/>
                </a:lnTo>
                <a:lnTo>
                  <a:pt x="389991" y="627087"/>
                </a:lnTo>
                <a:lnTo>
                  <a:pt x="0" y="627087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86558" y="5393029"/>
            <a:ext cx="403225" cy="245745"/>
          </a:xfrm>
          <a:custGeom>
            <a:avLst/>
            <a:gdLst/>
            <a:ahLst/>
            <a:cxnLst/>
            <a:rect l="l" t="t" r="r" b="b"/>
            <a:pathLst>
              <a:path w="403225" h="245745">
                <a:moveTo>
                  <a:pt x="0" y="0"/>
                </a:moveTo>
                <a:lnTo>
                  <a:pt x="402996" y="0"/>
                </a:lnTo>
                <a:lnTo>
                  <a:pt x="402996" y="245389"/>
                </a:lnTo>
                <a:lnTo>
                  <a:pt x="0" y="245389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01469" y="5174906"/>
            <a:ext cx="390525" cy="422909"/>
          </a:xfrm>
          <a:custGeom>
            <a:avLst/>
            <a:gdLst/>
            <a:ahLst/>
            <a:cxnLst/>
            <a:rect l="l" t="t" r="r" b="b"/>
            <a:pathLst>
              <a:path w="390525" h="422910">
                <a:moveTo>
                  <a:pt x="0" y="0"/>
                </a:moveTo>
                <a:lnTo>
                  <a:pt x="389991" y="0"/>
                </a:lnTo>
                <a:lnTo>
                  <a:pt x="389991" y="422605"/>
                </a:lnTo>
                <a:lnTo>
                  <a:pt x="0" y="422605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3490" y="4779568"/>
            <a:ext cx="403225" cy="709295"/>
          </a:xfrm>
          <a:custGeom>
            <a:avLst/>
            <a:gdLst/>
            <a:ahLst/>
            <a:cxnLst/>
            <a:rect l="l" t="t" r="r" b="b"/>
            <a:pathLst>
              <a:path w="403225" h="709295">
                <a:moveTo>
                  <a:pt x="0" y="0"/>
                </a:moveTo>
                <a:lnTo>
                  <a:pt x="402996" y="0"/>
                </a:lnTo>
                <a:lnTo>
                  <a:pt x="402996" y="708875"/>
                </a:lnTo>
                <a:lnTo>
                  <a:pt x="0" y="708875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03483" y="4779575"/>
            <a:ext cx="403225" cy="709295"/>
          </a:xfrm>
          <a:custGeom>
            <a:avLst/>
            <a:gdLst/>
            <a:ahLst/>
            <a:cxnLst/>
            <a:rect l="l" t="t" r="r" b="b"/>
            <a:pathLst>
              <a:path w="403225" h="709295">
                <a:moveTo>
                  <a:pt x="0" y="0"/>
                </a:moveTo>
                <a:lnTo>
                  <a:pt x="402996" y="0"/>
                </a:lnTo>
                <a:lnTo>
                  <a:pt x="402996" y="708875"/>
                </a:lnTo>
                <a:lnTo>
                  <a:pt x="0" y="708875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01475" y="5174913"/>
            <a:ext cx="390525" cy="422909"/>
          </a:xfrm>
          <a:custGeom>
            <a:avLst/>
            <a:gdLst/>
            <a:ahLst/>
            <a:cxnLst/>
            <a:rect l="l" t="t" r="r" b="b"/>
            <a:pathLst>
              <a:path w="390525" h="422910">
                <a:moveTo>
                  <a:pt x="0" y="0"/>
                </a:moveTo>
                <a:lnTo>
                  <a:pt x="389991" y="0"/>
                </a:lnTo>
                <a:lnTo>
                  <a:pt x="389991" y="422605"/>
                </a:lnTo>
                <a:lnTo>
                  <a:pt x="0" y="422605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86552" y="5393035"/>
            <a:ext cx="403225" cy="245745"/>
          </a:xfrm>
          <a:custGeom>
            <a:avLst/>
            <a:gdLst/>
            <a:ahLst/>
            <a:cxnLst/>
            <a:rect l="l" t="t" r="r" b="b"/>
            <a:pathLst>
              <a:path w="403225" h="245745">
                <a:moveTo>
                  <a:pt x="0" y="0"/>
                </a:moveTo>
                <a:lnTo>
                  <a:pt x="402996" y="0"/>
                </a:lnTo>
                <a:lnTo>
                  <a:pt x="402996" y="245389"/>
                </a:lnTo>
                <a:lnTo>
                  <a:pt x="0" y="245389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84531" y="4970430"/>
            <a:ext cx="390525" cy="627380"/>
          </a:xfrm>
          <a:custGeom>
            <a:avLst/>
            <a:gdLst/>
            <a:ahLst/>
            <a:cxnLst/>
            <a:rect l="l" t="t" r="r" b="b"/>
            <a:pathLst>
              <a:path w="390525" h="627379">
                <a:moveTo>
                  <a:pt x="0" y="0"/>
                </a:moveTo>
                <a:lnTo>
                  <a:pt x="389991" y="0"/>
                </a:lnTo>
                <a:lnTo>
                  <a:pt x="389991" y="627087"/>
                </a:lnTo>
                <a:lnTo>
                  <a:pt x="0" y="627087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82523" y="4248003"/>
            <a:ext cx="390525" cy="1350010"/>
          </a:xfrm>
          <a:custGeom>
            <a:avLst/>
            <a:gdLst/>
            <a:ahLst/>
            <a:cxnLst/>
            <a:rect l="l" t="t" r="r" b="b"/>
            <a:pathLst>
              <a:path w="390525" h="1350010">
                <a:moveTo>
                  <a:pt x="0" y="0"/>
                </a:moveTo>
                <a:lnTo>
                  <a:pt x="389991" y="0"/>
                </a:lnTo>
                <a:lnTo>
                  <a:pt x="389991" y="1349514"/>
                </a:lnTo>
                <a:lnTo>
                  <a:pt x="0" y="1349514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67511" y="4834108"/>
            <a:ext cx="403225" cy="777240"/>
          </a:xfrm>
          <a:custGeom>
            <a:avLst/>
            <a:gdLst/>
            <a:ahLst/>
            <a:cxnLst/>
            <a:rect l="l" t="t" r="r" b="b"/>
            <a:pathLst>
              <a:path w="403225" h="777239">
                <a:moveTo>
                  <a:pt x="0" y="0"/>
                </a:moveTo>
                <a:lnTo>
                  <a:pt x="402996" y="0"/>
                </a:lnTo>
                <a:lnTo>
                  <a:pt x="402996" y="777049"/>
                </a:lnTo>
                <a:lnTo>
                  <a:pt x="0" y="777049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65490" y="5079498"/>
            <a:ext cx="390525" cy="545465"/>
          </a:xfrm>
          <a:custGeom>
            <a:avLst/>
            <a:gdLst/>
            <a:ahLst/>
            <a:cxnLst/>
            <a:rect l="l" t="t" r="r" b="b"/>
            <a:pathLst>
              <a:path w="390525" h="545464">
                <a:moveTo>
                  <a:pt x="0" y="0"/>
                </a:moveTo>
                <a:lnTo>
                  <a:pt x="389991" y="0"/>
                </a:lnTo>
                <a:lnTo>
                  <a:pt x="389991" y="545287"/>
                </a:lnTo>
                <a:lnTo>
                  <a:pt x="0" y="545287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50478" y="4602448"/>
            <a:ext cx="403225" cy="954405"/>
          </a:xfrm>
          <a:custGeom>
            <a:avLst/>
            <a:gdLst/>
            <a:ahLst/>
            <a:cxnLst/>
            <a:rect l="l" t="t" r="r" b="b"/>
            <a:pathLst>
              <a:path w="403225" h="954404">
                <a:moveTo>
                  <a:pt x="0" y="0"/>
                </a:moveTo>
                <a:lnTo>
                  <a:pt x="402996" y="0"/>
                </a:lnTo>
                <a:lnTo>
                  <a:pt x="402996" y="954163"/>
                </a:lnTo>
                <a:lnTo>
                  <a:pt x="0" y="954163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48470" y="4466126"/>
            <a:ext cx="390525" cy="1145540"/>
          </a:xfrm>
          <a:custGeom>
            <a:avLst/>
            <a:gdLst/>
            <a:ahLst/>
            <a:cxnLst/>
            <a:rect l="l" t="t" r="r" b="b"/>
            <a:pathLst>
              <a:path w="390525" h="1145539">
                <a:moveTo>
                  <a:pt x="0" y="0"/>
                </a:moveTo>
                <a:lnTo>
                  <a:pt x="389978" y="0"/>
                </a:lnTo>
                <a:lnTo>
                  <a:pt x="389978" y="1145019"/>
                </a:lnTo>
                <a:lnTo>
                  <a:pt x="0" y="1145019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33457" y="3593649"/>
            <a:ext cx="403225" cy="1963420"/>
          </a:xfrm>
          <a:custGeom>
            <a:avLst/>
            <a:gdLst/>
            <a:ahLst/>
            <a:cxnLst/>
            <a:rect l="l" t="t" r="r" b="b"/>
            <a:pathLst>
              <a:path w="403225" h="1963420">
                <a:moveTo>
                  <a:pt x="0" y="0"/>
                </a:moveTo>
                <a:lnTo>
                  <a:pt x="402996" y="0"/>
                </a:lnTo>
                <a:lnTo>
                  <a:pt x="402996" y="1962975"/>
                </a:lnTo>
                <a:lnTo>
                  <a:pt x="0" y="1962975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03490" y="4616081"/>
            <a:ext cx="403225" cy="163830"/>
          </a:xfrm>
          <a:custGeom>
            <a:avLst/>
            <a:gdLst/>
            <a:ahLst/>
            <a:cxnLst/>
            <a:rect l="l" t="t" r="r" b="b"/>
            <a:pathLst>
              <a:path w="403225" h="163829">
                <a:moveTo>
                  <a:pt x="402996" y="0"/>
                </a:moveTo>
                <a:lnTo>
                  <a:pt x="0" y="0"/>
                </a:lnTo>
                <a:lnTo>
                  <a:pt x="0" y="163487"/>
                </a:lnTo>
                <a:lnTo>
                  <a:pt x="402996" y="163487"/>
                </a:lnTo>
                <a:lnTo>
                  <a:pt x="402996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01469" y="4943157"/>
            <a:ext cx="390525" cy="231775"/>
          </a:xfrm>
          <a:custGeom>
            <a:avLst/>
            <a:gdLst/>
            <a:ahLst/>
            <a:cxnLst/>
            <a:rect l="l" t="t" r="r" b="b"/>
            <a:pathLst>
              <a:path w="390525" h="231775">
                <a:moveTo>
                  <a:pt x="389991" y="0"/>
                </a:moveTo>
                <a:lnTo>
                  <a:pt x="0" y="0"/>
                </a:lnTo>
                <a:lnTo>
                  <a:pt x="0" y="231749"/>
                </a:lnTo>
                <a:lnTo>
                  <a:pt x="389991" y="231749"/>
                </a:lnTo>
                <a:lnTo>
                  <a:pt x="389991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86558" y="5297614"/>
            <a:ext cx="403225" cy="95885"/>
          </a:xfrm>
          <a:custGeom>
            <a:avLst/>
            <a:gdLst/>
            <a:ahLst/>
            <a:cxnLst/>
            <a:rect l="l" t="t" r="r" b="b"/>
            <a:pathLst>
              <a:path w="403225" h="95885">
                <a:moveTo>
                  <a:pt x="402996" y="0"/>
                </a:moveTo>
                <a:lnTo>
                  <a:pt x="0" y="0"/>
                </a:lnTo>
                <a:lnTo>
                  <a:pt x="0" y="95415"/>
                </a:lnTo>
                <a:lnTo>
                  <a:pt x="402996" y="95415"/>
                </a:lnTo>
                <a:lnTo>
                  <a:pt x="402996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84538" y="4888636"/>
            <a:ext cx="390525" cy="81915"/>
          </a:xfrm>
          <a:custGeom>
            <a:avLst/>
            <a:gdLst/>
            <a:ahLst/>
            <a:cxnLst/>
            <a:rect l="l" t="t" r="r" b="b"/>
            <a:pathLst>
              <a:path w="390525" h="81914">
                <a:moveTo>
                  <a:pt x="389991" y="0"/>
                </a:moveTo>
                <a:lnTo>
                  <a:pt x="0" y="0"/>
                </a:lnTo>
                <a:lnTo>
                  <a:pt x="0" y="81787"/>
                </a:lnTo>
                <a:lnTo>
                  <a:pt x="389991" y="81787"/>
                </a:lnTo>
                <a:lnTo>
                  <a:pt x="389991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82517" y="4138955"/>
            <a:ext cx="390525" cy="109220"/>
          </a:xfrm>
          <a:custGeom>
            <a:avLst/>
            <a:gdLst/>
            <a:ahLst/>
            <a:cxnLst/>
            <a:rect l="l" t="t" r="r" b="b"/>
            <a:pathLst>
              <a:path w="390525" h="109220">
                <a:moveTo>
                  <a:pt x="389991" y="0"/>
                </a:moveTo>
                <a:lnTo>
                  <a:pt x="0" y="0"/>
                </a:lnTo>
                <a:lnTo>
                  <a:pt x="0" y="109054"/>
                </a:lnTo>
                <a:lnTo>
                  <a:pt x="389991" y="109054"/>
                </a:lnTo>
                <a:lnTo>
                  <a:pt x="389991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67517" y="4765941"/>
            <a:ext cx="403225" cy="68580"/>
          </a:xfrm>
          <a:custGeom>
            <a:avLst/>
            <a:gdLst/>
            <a:ahLst/>
            <a:cxnLst/>
            <a:rect l="l" t="t" r="r" b="b"/>
            <a:pathLst>
              <a:path w="403225" h="68579">
                <a:moveTo>
                  <a:pt x="402996" y="0"/>
                </a:moveTo>
                <a:lnTo>
                  <a:pt x="0" y="0"/>
                </a:lnTo>
                <a:lnTo>
                  <a:pt x="0" y="68148"/>
                </a:lnTo>
                <a:lnTo>
                  <a:pt x="402996" y="68148"/>
                </a:lnTo>
                <a:lnTo>
                  <a:pt x="402996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65497" y="5024945"/>
            <a:ext cx="390525" cy="54610"/>
          </a:xfrm>
          <a:custGeom>
            <a:avLst/>
            <a:gdLst/>
            <a:ahLst/>
            <a:cxnLst/>
            <a:rect l="l" t="t" r="r" b="b"/>
            <a:pathLst>
              <a:path w="390525" h="54610">
                <a:moveTo>
                  <a:pt x="0" y="54533"/>
                </a:moveTo>
                <a:lnTo>
                  <a:pt x="389991" y="54533"/>
                </a:lnTo>
                <a:lnTo>
                  <a:pt x="389991" y="0"/>
                </a:lnTo>
                <a:lnTo>
                  <a:pt x="0" y="0"/>
                </a:lnTo>
                <a:lnTo>
                  <a:pt x="0" y="54533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50484" y="4520653"/>
            <a:ext cx="403225" cy="81915"/>
          </a:xfrm>
          <a:custGeom>
            <a:avLst/>
            <a:gdLst/>
            <a:ahLst/>
            <a:cxnLst/>
            <a:rect l="l" t="t" r="r" b="b"/>
            <a:pathLst>
              <a:path w="403225" h="81914">
                <a:moveTo>
                  <a:pt x="402996" y="0"/>
                </a:moveTo>
                <a:lnTo>
                  <a:pt x="0" y="0"/>
                </a:lnTo>
                <a:lnTo>
                  <a:pt x="0" y="81800"/>
                </a:lnTo>
                <a:lnTo>
                  <a:pt x="402996" y="81800"/>
                </a:lnTo>
                <a:lnTo>
                  <a:pt x="402996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48476" y="4329810"/>
            <a:ext cx="390525" cy="136525"/>
          </a:xfrm>
          <a:custGeom>
            <a:avLst/>
            <a:gdLst/>
            <a:ahLst/>
            <a:cxnLst/>
            <a:rect l="l" t="t" r="r" b="b"/>
            <a:pathLst>
              <a:path w="390525" h="136525">
                <a:moveTo>
                  <a:pt x="389978" y="0"/>
                </a:moveTo>
                <a:lnTo>
                  <a:pt x="0" y="0"/>
                </a:lnTo>
                <a:lnTo>
                  <a:pt x="0" y="136321"/>
                </a:lnTo>
                <a:lnTo>
                  <a:pt x="389978" y="136321"/>
                </a:lnTo>
                <a:lnTo>
                  <a:pt x="389978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533463" y="3457333"/>
            <a:ext cx="403225" cy="136525"/>
          </a:xfrm>
          <a:custGeom>
            <a:avLst/>
            <a:gdLst/>
            <a:ahLst/>
            <a:cxnLst/>
            <a:rect l="l" t="t" r="r" b="b"/>
            <a:pathLst>
              <a:path w="403225" h="136525">
                <a:moveTo>
                  <a:pt x="402996" y="0"/>
                </a:moveTo>
                <a:lnTo>
                  <a:pt x="0" y="0"/>
                </a:lnTo>
                <a:lnTo>
                  <a:pt x="0" y="136321"/>
                </a:lnTo>
                <a:lnTo>
                  <a:pt x="402996" y="136321"/>
                </a:lnTo>
                <a:lnTo>
                  <a:pt x="402996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03483" y="4616086"/>
            <a:ext cx="403225" cy="163830"/>
          </a:xfrm>
          <a:custGeom>
            <a:avLst/>
            <a:gdLst/>
            <a:ahLst/>
            <a:cxnLst/>
            <a:rect l="l" t="t" r="r" b="b"/>
            <a:pathLst>
              <a:path w="403225" h="163829">
                <a:moveTo>
                  <a:pt x="0" y="0"/>
                </a:moveTo>
                <a:lnTo>
                  <a:pt x="402996" y="0"/>
                </a:lnTo>
                <a:lnTo>
                  <a:pt x="402996" y="163487"/>
                </a:lnTo>
                <a:lnTo>
                  <a:pt x="0" y="163487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01475" y="4943162"/>
            <a:ext cx="390525" cy="231775"/>
          </a:xfrm>
          <a:custGeom>
            <a:avLst/>
            <a:gdLst/>
            <a:ahLst/>
            <a:cxnLst/>
            <a:rect l="l" t="t" r="r" b="b"/>
            <a:pathLst>
              <a:path w="390525" h="231775">
                <a:moveTo>
                  <a:pt x="0" y="0"/>
                </a:moveTo>
                <a:lnTo>
                  <a:pt x="389991" y="0"/>
                </a:lnTo>
                <a:lnTo>
                  <a:pt x="389991" y="231749"/>
                </a:lnTo>
                <a:lnTo>
                  <a:pt x="0" y="231749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86552" y="5297619"/>
            <a:ext cx="403225" cy="95885"/>
          </a:xfrm>
          <a:custGeom>
            <a:avLst/>
            <a:gdLst/>
            <a:ahLst/>
            <a:cxnLst/>
            <a:rect l="l" t="t" r="r" b="b"/>
            <a:pathLst>
              <a:path w="403225" h="95885">
                <a:moveTo>
                  <a:pt x="0" y="0"/>
                </a:moveTo>
                <a:lnTo>
                  <a:pt x="402996" y="0"/>
                </a:lnTo>
                <a:lnTo>
                  <a:pt x="402996" y="95415"/>
                </a:lnTo>
                <a:lnTo>
                  <a:pt x="0" y="95415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84531" y="4888641"/>
            <a:ext cx="390525" cy="81915"/>
          </a:xfrm>
          <a:custGeom>
            <a:avLst/>
            <a:gdLst/>
            <a:ahLst/>
            <a:cxnLst/>
            <a:rect l="l" t="t" r="r" b="b"/>
            <a:pathLst>
              <a:path w="390525" h="81914">
                <a:moveTo>
                  <a:pt x="0" y="0"/>
                </a:moveTo>
                <a:lnTo>
                  <a:pt x="389991" y="0"/>
                </a:lnTo>
                <a:lnTo>
                  <a:pt x="389991" y="81788"/>
                </a:lnTo>
                <a:lnTo>
                  <a:pt x="0" y="81788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82523" y="4138947"/>
            <a:ext cx="390525" cy="109220"/>
          </a:xfrm>
          <a:custGeom>
            <a:avLst/>
            <a:gdLst/>
            <a:ahLst/>
            <a:cxnLst/>
            <a:rect l="l" t="t" r="r" b="b"/>
            <a:pathLst>
              <a:path w="390525" h="109220">
                <a:moveTo>
                  <a:pt x="0" y="0"/>
                </a:moveTo>
                <a:lnTo>
                  <a:pt x="389991" y="0"/>
                </a:lnTo>
                <a:lnTo>
                  <a:pt x="389991" y="109054"/>
                </a:lnTo>
                <a:lnTo>
                  <a:pt x="0" y="109054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67511" y="4765946"/>
            <a:ext cx="403225" cy="68580"/>
          </a:xfrm>
          <a:custGeom>
            <a:avLst/>
            <a:gdLst/>
            <a:ahLst/>
            <a:cxnLst/>
            <a:rect l="l" t="t" r="r" b="b"/>
            <a:pathLst>
              <a:path w="403225" h="68579">
                <a:moveTo>
                  <a:pt x="0" y="0"/>
                </a:moveTo>
                <a:lnTo>
                  <a:pt x="402996" y="0"/>
                </a:lnTo>
                <a:lnTo>
                  <a:pt x="402996" y="68148"/>
                </a:lnTo>
                <a:lnTo>
                  <a:pt x="0" y="68148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765490" y="5024950"/>
            <a:ext cx="390525" cy="54610"/>
          </a:xfrm>
          <a:custGeom>
            <a:avLst/>
            <a:gdLst/>
            <a:ahLst/>
            <a:cxnLst/>
            <a:rect l="l" t="t" r="r" b="b"/>
            <a:pathLst>
              <a:path w="390525" h="54610">
                <a:moveTo>
                  <a:pt x="0" y="0"/>
                </a:moveTo>
                <a:lnTo>
                  <a:pt x="389991" y="0"/>
                </a:lnTo>
                <a:lnTo>
                  <a:pt x="389991" y="54533"/>
                </a:lnTo>
                <a:lnTo>
                  <a:pt x="0" y="54533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50478" y="4520658"/>
            <a:ext cx="403225" cy="81915"/>
          </a:xfrm>
          <a:custGeom>
            <a:avLst/>
            <a:gdLst/>
            <a:ahLst/>
            <a:cxnLst/>
            <a:rect l="l" t="t" r="r" b="b"/>
            <a:pathLst>
              <a:path w="403225" h="81914">
                <a:moveTo>
                  <a:pt x="0" y="0"/>
                </a:moveTo>
                <a:lnTo>
                  <a:pt x="402996" y="0"/>
                </a:lnTo>
                <a:lnTo>
                  <a:pt x="402996" y="81800"/>
                </a:lnTo>
                <a:lnTo>
                  <a:pt x="0" y="81800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48470" y="4329803"/>
            <a:ext cx="390525" cy="136525"/>
          </a:xfrm>
          <a:custGeom>
            <a:avLst/>
            <a:gdLst/>
            <a:ahLst/>
            <a:cxnLst/>
            <a:rect l="l" t="t" r="r" b="b"/>
            <a:pathLst>
              <a:path w="390525" h="136525">
                <a:moveTo>
                  <a:pt x="0" y="0"/>
                </a:moveTo>
                <a:lnTo>
                  <a:pt x="389978" y="0"/>
                </a:lnTo>
                <a:lnTo>
                  <a:pt x="389978" y="136321"/>
                </a:lnTo>
                <a:lnTo>
                  <a:pt x="0" y="136321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533457" y="3457326"/>
            <a:ext cx="403225" cy="136525"/>
          </a:xfrm>
          <a:custGeom>
            <a:avLst/>
            <a:gdLst/>
            <a:ahLst/>
            <a:cxnLst/>
            <a:rect l="l" t="t" r="r" b="b"/>
            <a:pathLst>
              <a:path w="403225" h="136525">
                <a:moveTo>
                  <a:pt x="0" y="0"/>
                </a:moveTo>
                <a:lnTo>
                  <a:pt x="402996" y="0"/>
                </a:lnTo>
                <a:lnTo>
                  <a:pt x="402996" y="136321"/>
                </a:lnTo>
                <a:lnTo>
                  <a:pt x="0" y="136321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03490" y="4466132"/>
            <a:ext cx="403225" cy="150495"/>
          </a:xfrm>
          <a:custGeom>
            <a:avLst/>
            <a:gdLst/>
            <a:ahLst/>
            <a:cxnLst/>
            <a:rect l="l" t="t" r="r" b="b"/>
            <a:pathLst>
              <a:path w="403225" h="150495">
                <a:moveTo>
                  <a:pt x="402996" y="0"/>
                </a:moveTo>
                <a:lnTo>
                  <a:pt x="0" y="0"/>
                </a:lnTo>
                <a:lnTo>
                  <a:pt x="0" y="149961"/>
                </a:lnTo>
                <a:lnTo>
                  <a:pt x="402996" y="149961"/>
                </a:lnTo>
                <a:lnTo>
                  <a:pt x="402996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01469" y="4806835"/>
            <a:ext cx="390525" cy="136525"/>
          </a:xfrm>
          <a:custGeom>
            <a:avLst/>
            <a:gdLst/>
            <a:ahLst/>
            <a:cxnLst/>
            <a:rect l="l" t="t" r="r" b="b"/>
            <a:pathLst>
              <a:path w="390525" h="136525">
                <a:moveTo>
                  <a:pt x="389991" y="0"/>
                </a:moveTo>
                <a:lnTo>
                  <a:pt x="0" y="0"/>
                </a:lnTo>
                <a:lnTo>
                  <a:pt x="0" y="136334"/>
                </a:lnTo>
                <a:lnTo>
                  <a:pt x="389991" y="136334"/>
                </a:lnTo>
                <a:lnTo>
                  <a:pt x="389991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86558" y="5229440"/>
            <a:ext cx="403225" cy="68580"/>
          </a:xfrm>
          <a:custGeom>
            <a:avLst/>
            <a:gdLst/>
            <a:ahLst/>
            <a:cxnLst/>
            <a:rect l="l" t="t" r="r" b="b"/>
            <a:pathLst>
              <a:path w="403225" h="68579">
                <a:moveTo>
                  <a:pt x="402996" y="0"/>
                </a:moveTo>
                <a:lnTo>
                  <a:pt x="0" y="0"/>
                </a:lnTo>
                <a:lnTo>
                  <a:pt x="0" y="68160"/>
                </a:lnTo>
                <a:lnTo>
                  <a:pt x="402996" y="68160"/>
                </a:lnTo>
                <a:lnTo>
                  <a:pt x="402996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84538" y="4847729"/>
            <a:ext cx="390525" cy="41275"/>
          </a:xfrm>
          <a:custGeom>
            <a:avLst/>
            <a:gdLst/>
            <a:ahLst/>
            <a:cxnLst/>
            <a:rect l="l" t="t" r="r" b="b"/>
            <a:pathLst>
              <a:path w="390525" h="41275">
                <a:moveTo>
                  <a:pt x="0" y="40906"/>
                </a:moveTo>
                <a:lnTo>
                  <a:pt x="389991" y="40906"/>
                </a:lnTo>
                <a:lnTo>
                  <a:pt x="389991" y="0"/>
                </a:lnTo>
                <a:lnTo>
                  <a:pt x="0" y="0"/>
                </a:lnTo>
                <a:lnTo>
                  <a:pt x="0" y="40906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82517" y="4070794"/>
            <a:ext cx="390525" cy="68580"/>
          </a:xfrm>
          <a:custGeom>
            <a:avLst/>
            <a:gdLst/>
            <a:ahLst/>
            <a:cxnLst/>
            <a:rect l="l" t="t" r="r" b="b"/>
            <a:pathLst>
              <a:path w="390525" h="68579">
                <a:moveTo>
                  <a:pt x="389991" y="0"/>
                </a:moveTo>
                <a:lnTo>
                  <a:pt x="0" y="0"/>
                </a:lnTo>
                <a:lnTo>
                  <a:pt x="0" y="68160"/>
                </a:lnTo>
                <a:lnTo>
                  <a:pt x="389991" y="68160"/>
                </a:lnTo>
                <a:lnTo>
                  <a:pt x="389991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67517" y="4697869"/>
            <a:ext cx="403225" cy="68580"/>
          </a:xfrm>
          <a:custGeom>
            <a:avLst/>
            <a:gdLst/>
            <a:ahLst/>
            <a:cxnLst/>
            <a:rect l="l" t="t" r="r" b="b"/>
            <a:pathLst>
              <a:path w="403225" h="68579">
                <a:moveTo>
                  <a:pt x="402996" y="0"/>
                </a:moveTo>
                <a:lnTo>
                  <a:pt x="0" y="0"/>
                </a:lnTo>
                <a:lnTo>
                  <a:pt x="0" y="68072"/>
                </a:lnTo>
                <a:lnTo>
                  <a:pt x="402996" y="68072"/>
                </a:lnTo>
                <a:lnTo>
                  <a:pt x="402996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65497" y="4834102"/>
            <a:ext cx="390525" cy="191135"/>
          </a:xfrm>
          <a:custGeom>
            <a:avLst/>
            <a:gdLst/>
            <a:ahLst/>
            <a:cxnLst/>
            <a:rect l="l" t="t" r="r" b="b"/>
            <a:pathLst>
              <a:path w="390525" h="191135">
                <a:moveTo>
                  <a:pt x="389991" y="0"/>
                </a:moveTo>
                <a:lnTo>
                  <a:pt x="0" y="0"/>
                </a:lnTo>
                <a:lnTo>
                  <a:pt x="0" y="190855"/>
                </a:lnTo>
                <a:lnTo>
                  <a:pt x="389991" y="190855"/>
                </a:lnTo>
                <a:lnTo>
                  <a:pt x="389991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50484" y="4438853"/>
            <a:ext cx="403225" cy="81915"/>
          </a:xfrm>
          <a:custGeom>
            <a:avLst/>
            <a:gdLst/>
            <a:ahLst/>
            <a:cxnLst/>
            <a:rect l="l" t="t" r="r" b="b"/>
            <a:pathLst>
              <a:path w="403225" h="81914">
                <a:moveTo>
                  <a:pt x="402996" y="0"/>
                </a:moveTo>
                <a:lnTo>
                  <a:pt x="0" y="0"/>
                </a:lnTo>
                <a:lnTo>
                  <a:pt x="0" y="81800"/>
                </a:lnTo>
                <a:lnTo>
                  <a:pt x="402996" y="81800"/>
                </a:lnTo>
                <a:lnTo>
                  <a:pt x="402996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48476" y="4248010"/>
            <a:ext cx="390525" cy="81915"/>
          </a:xfrm>
          <a:custGeom>
            <a:avLst/>
            <a:gdLst/>
            <a:ahLst/>
            <a:cxnLst/>
            <a:rect l="l" t="t" r="r" b="b"/>
            <a:pathLst>
              <a:path w="390525" h="81914">
                <a:moveTo>
                  <a:pt x="389978" y="0"/>
                </a:moveTo>
                <a:lnTo>
                  <a:pt x="0" y="0"/>
                </a:lnTo>
                <a:lnTo>
                  <a:pt x="0" y="81800"/>
                </a:lnTo>
                <a:lnTo>
                  <a:pt x="389978" y="81800"/>
                </a:lnTo>
                <a:lnTo>
                  <a:pt x="389978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33463" y="3321012"/>
            <a:ext cx="403225" cy="136525"/>
          </a:xfrm>
          <a:custGeom>
            <a:avLst/>
            <a:gdLst/>
            <a:ahLst/>
            <a:cxnLst/>
            <a:rect l="l" t="t" r="r" b="b"/>
            <a:pathLst>
              <a:path w="403225" h="136525">
                <a:moveTo>
                  <a:pt x="402996" y="0"/>
                </a:moveTo>
                <a:lnTo>
                  <a:pt x="0" y="0"/>
                </a:lnTo>
                <a:lnTo>
                  <a:pt x="0" y="136321"/>
                </a:lnTo>
                <a:lnTo>
                  <a:pt x="402996" y="136321"/>
                </a:lnTo>
                <a:lnTo>
                  <a:pt x="402996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03483" y="4466126"/>
            <a:ext cx="403225" cy="150495"/>
          </a:xfrm>
          <a:custGeom>
            <a:avLst/>
            <a:gdLst/>
            <a:ahLst/>
            <a:cxnLst/>
            <a:rect l="l" t="t" r="r" b="b"/>
            <a:pathLst>
              <a:path w="403225" h="150495">
                <a:moveTo>
                  <a:pt x="0" y="0"/>
                </a:moveTo>
                <a:lnTo>
                  <a:pt x="402996" y="0"/>
                </a:lnTo>
                <a:lnTo>
                  <a:pt x="402996" y="149961"/>
                </a:lnTo>
                <a:lnTo>
                  <a:pt x="0" y="149961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01475" y="4806841"/>
            <a:ext cx="390525" cy="136525"/>
          </a:xfrm>
          <a:custGeom>
            <a:avLst/>
            <a:gdLst/>
            <a:ahLst/>
            <a:cxnLst/>
            <a:rect l="l" t="t" r="r" b="b"/>
            <a:pathLst>
              <a:path w="390525" h="136525">
                <a:moveTo>
                  <a:pt x="0" y="0"/>
                </a:moveTo>
                <a:lnTo>
                  <a:pt x="389991" y="0"/>
                </a:lnTo>
                <a:lnTo>
                  <a:pt x="389991" y="136334"/>
                </a:lnTo>
                <a:lnTo>
                  <a:pt x="0" y="136334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86552" y="5229447"/>
            <a:ext cx="403225" cy="68580"/>
          </a:xfrm>
          <a:custGeom>
            <a:avLst/>
            <a:gdLst/>
            <a:ahLst/>
            <a:cxnLst/>
            <a:rect l="l" t="t" r="r" b="b"/>
            <a:pathLst>
              <a:path w="403225" h="68579">
                <a:moveTo>
                  <a:pt x="0" y="0"/>
                </a:moveTo>
                <a:lnTo>
                  <a:pt x="402996" y="0"/>
                </a:lnTo>
                <a:lnTo>
                  <a:pt x="402996" y="68160"/>
                </a:lnTo>
                <a:lnTo>
                  <a:pt x="0" y="68160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84531" y="4847735"/>
            <a:ext cx="390525" cy="41275"/>
          </a:xfrm>
          <a:custGeom>
            <a:avLst/>
            <a:gdLst/>
            <a:ahLst/>
            <a:cxnLst/>
            <a:rect l="l" t="t" r="r" b="b"/>
            <a:pathLst>
              <a:path w="390525" h="41275">
                <a:moveTo>
                  <a:pt x="0" y="0"/>
                </a:moveTo>
                <a:lnTo>
                  <a:pt x="389991" y="0"/>
                </a:lnTo>
                <a:lnTo>
                  <a:pt x="389991" y="40906"/>
                </a:lnTo>
                <a:lnTo>
                  <a:pt x="0" y="40906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82523" y="4070787"/>
            <a:ext cx="390525" cy="68580"/>
          </a:xfrm>
          <a:custGeom>
            <a:avLst/>
            <a:gdLst/>
            <a:ahLst/>
            <a:cxnLst/>
            <a:rect l="l" t="t" r="r" b="b"/>
            <a:pathLst>
              <a:path w="390525" h="68579">
                <a:moveTo>
                  <a:pt x="0" y="0"/>
                </a:moveTo>
                <a:lnTo>
                  <a:pt x="389991" y="0"/>
                </a:lnTo>
                <a:lnTo>
                  <a:pt x="389991" y="68160"/>
                </a:lnTo>
                <a:lnTo>
                  <a:pt x="0" y="68160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67511" y="4697876"/>
            <a:ext cx="403225" cy="68580"/>
          </a:xfrm>
          <a:custGeom>
            <a:avLst/>
            <a:gdLst/>
            <a:ahLst/>
            <a:cxnLst/>
            <a:rect l="l" t="t" r="r" b="b"/>
            <a:pathLst>
              <a:path w="403225" h="68579">
                <a:moveTo>
                  <a:pt x="0" y="0"/>
                </a:moveTo>
                <a:lnTo>
                  <a:pt x="402996" y="0"/>
                </a:lnTo>
                <a:lnTo>
                  <a:pt x="402996" y="68072"/>
                </a:lnTo>
                <a:lnTo>
                  <a:pt x="0" y="68072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65490" y="4834108"/>
            <a:ext cx="390525" cy="191135"/>
          </a:xfrm>
          <a:custGeom>
            <a:avLst/>
            <a:gdLst/>
            <a:ahLst/>
            <a:cxnLst/>
            <a:rect l="l" t="t" r="r" b="b"/>
            <a:pathLst>
              <a:path w="390525" h="191135">
                <a:moveTo>
                  <a:pt x="0" y="0"/>
                </a:moveTo>
                <a:lnTo>
                  <a:pt x="389991" y="0"/>
                </a:lnTo>
                <a:lnTo>
                  <a:pt x="389991" y="190855"/>
                </a:lnTo>
                <a:lnTo>
                  <a:pt x="0" y="190855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350478" y="4438859"/>
            <a:ext cx="403225" cy="81915"/>
          </a:xfrm>
          <a:custGeom>
            <a:avLst/>
            <a:gdLst/>
            <a:ahLst/>
            <a:cxnLst/>
            <a:rect l="l" t="t" r="r" b="b"/>
            <a:pathLst>
              <a:path w="403225" h="81914">
                <a:moveTo>
                  <a:pt x="0" y="0"/>
                </a:moveTo>
                <a:lnTo>
                  <a:pt x="402996" y="0"/>
                </a:lnTo>
                <a:lnTo>
                  <a:pt x="402996" y="81800"/>
                </a:lnTo>
                <a:lnTo>
                  <a:pt x="0" y="81800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948470" y="4248003"/>
            <a:ext cx="390525" cy="81915"/>
          </a:xfrm>
          <a:custGeom>
            <a:avLst/>
            <a:gdLst/>
            <a:ahLst/>
            <a:cxnLst/>
            <a:rect l="l" t="t" r="r" b="b"/>
            <a:pathLst>
              <a:path w="390525" h="81914">
                <a:moveTo>
                  <a:pt x="0" y="0"/>
                </a:moveTo>
                <a:lnTo>
                  <a:pt x="389978" y="0"/>
                </a:lnTo>
                <a:lnTo>
                  <a:pt x="389978" y="81800"/>
                </a:lnTo>
                <a:lnTo>
                  <a:pt x="0" y="81800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533457" y="3321005"/>
            <a:ext cx="403225" cy="136525"/>
          </a:xfrm>
          <a:custGeom>
            <a:avLst/>
            <a:gdLst/>
            <a:ahLst/>
            <a:cxnLst/>
            <a:rect l="l" t="t" r="r" b="b"/>
            <a:pathLst>
              <a:path w="403225" h="136525">
                <a:moveTo>
                  <a:pt x="0" y="0"/>
                </a:moveTo>
                <a:lnTo>
                  <a:pt x="402996" y="0"/>
                </a:lnTo>
                <a:lnTo>
                  <a:pt x="402996" y="136321"/>
                </a:lnTo>
                <a:lnTo>
                  <a:pt x="0" y="136321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03490" y="4384344"/>
            <a:ext cx="403225" cy="81915"/>
          </a:xfrm>
          <a:custGeom>
            <a:avLst/>
            <a:gdLst/>
            <a:ahLst/>
            <a:cxnLst/>
            <a:rect l="l" t="t" r="r" b="b"/>
            <a:pathLst>
              <a:path w="403225" h="81914">
                <a:moveTo>
                  <a:pt x="402996" y="0"/>
                </a:moveTo>
                <a:lnTo>
                  <a:pt x="0" y="0"/>
                </a:lnTo>
                <a:lnTo>
                  <a:pt x="0" y="81787"/>
                </a:lnTo>
                <a:lnTo>
                  <a:pt x="402996" y="81787"/>
                </a:lnTo>
                <a:lnTo>
                  <a:pt x="402996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01469" y="4697869"/>
            <a:ext cx="390525" cy="109220"/>
          </a:xfrm>
          <a:custGeom>
            <a:avLst/>
            <a:gdLst/>
            <a:ahLst/>
            <a:cxnLst/>
            <a:rect l="l" t="t" r="r" b="b"/>
            <a:pathLst>
              <a:path w="390525" h="109220">
                <a:moveTo>
                  <a:pt x="389991" y="0"/>
                </a:moveTo>
                <a:lnTo>
                  <a:pt x="0" y="0"/>
                </a:lnTo>
                <a:lnTo>
                  <a:pt x="0" y="108966"/>
                </a:lnTo>
                <a:lnTo>
                  <a:pt x="389991" y="108966"/>
                </a:lnTo>
                <a:lnTo>
                  <a:pt x="389991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386558" y="5120373"/>
            <a:ext cx="403225" cy="109220"/>
          </a:xfrm>
          <a:custGeom>
            <a:avLst/>
            <a:gdLst/>
            <a:ahLst/>
            <a:cxnLst/>
            <a:rect l="l" t="t" r="r" b="b"/>
            <a:pathLst>
              <a:path w="403225" h="109220">
                <a:moveTo>
                  <a:pt x="402996" y="0"/>
                </a:moveTo>
                <a:lnTo>
                  <a:pt x="0" y="0"/>
                </a:lnTo>
                <a:lnTo>
                  <a:pt x="0" y="109067"/>
                </a:lnTo>
                <a:lnTo>
                  <a:pt x="402996" y="109067"/>
                </a:lnTo>
                <a:lnTo>
                  <a:pt x="402996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84538" y="4697869"/>
            <a:ext cx="390525" cy="149860"/>
          </a:xfrm>
          <a:custGeom>
            <a:avLst/>
            <a:gdLst/>
            <a:ahLst/>
            <a:cxnLst/>
            <a:rect l="l" t="t" r="r" b="b"/>
            <a:pathLst>
              <a:path w="390525" h="149860">
                <a:moveTo>
                  <a:pt x="389991" y="0"/>
                </a:moveTo>
                <a:lnTo>
                  <a:pt x="0" y="0"/>
                </a:lnTo>
                <a:lnTo>
                  <a:pt x="0" y="149872"/>
                </a:lnTo>
                <a:lnTo>
                  <a:pt x="389991" y="149872"/>
                </a:lnTo>
                <a:lnTo>
                  <a:pt x="389991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82517" y="3893565"/>
            <a:ext cx="390525" cy="177800"/>
          </a:xfrm>
          <a:custGeom>
            <a:avLst/>
            <a:gdLst/>
            <a:ahLst/>
            <a:cxnLst/>
            <a:rect l="l" t="t" r="r" b="b"/>
            <a:pathLst>
              <a:path w="390525" h="177800">
                <a:moveTo>
                  <a:pt x="389991" y="0"/>
                </a:moveTo>
                <a:lnTo>
                  <a:pt x="0" y="0"/>
                </a:lnTo>
                <a:lnTo>
                  <a:pt x="0" y="177228"/>
                </a:lnTo>
                <a:lnTo>
                  <a:pt x="389991" y="177228"/>
                </a:lnTo>
                <a:lnTo>
                  <a:pt x="389991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67517" y="4561547"/>
            <a:ext cx="403225" cy="136525"/>
          </a:xfrm>
          <a:custGeom>
            <a:avLst/>
            <a:gdLst/>
            <a:ahLst/>
            <a:cxnLst/>
            <a:rect l="l" t="t" r="r" b="b"/>
            <a:pathLst>
              <a:path w="403225" h="136525">
                <a:moveTo>
                  <a:pt x="402996" y="0"/>
                </a:moveTo>
                <a:lnTo>
                  <a:pt x="0" y="0"/>
                </a:lnTo>
                <a:lnTo>
                  <a:pt x="0" y="136321"/>
                </a:lnTo>
                <a:lnTo>
                  <a:pt x="402996" y="136321"/>
                </a:lnTo>
                <a:lnTo>
                  <a:pt x="402996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765497" y="4670602"/>
            <a:ext cx="390525" cy="163830"/>
          </a:xfrm>
          <a:custGeom>
            <a:avLst/>
            <a:gdLst/>
            <a:ahLst/>
            <a:cxnLst/>
            <a:rect l="l" t="t" r="r" b="b"/>
            <a:pathLst>
              <a:path w="390525" h="163829">
                <a:moveTo>
                  <a:pt x="389991" y="0"/>
                </a:moveTo>
                <a:lnTo>
                  <a:pt x="0" y="0"/>
                </a:lnTo>
                <a:lnTo>
                  <a:pt x="0" y="163487"/>
                </a:lnTo>
                <a:lnTo>
                  <a:pt x="389991" y="163487"/>
                </a:lnTo>
                <a:lnTo>
                  <a:pt x="389991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350484" y="4248010"/>
            <a:ext cx="403225" cy="191135"/>
          </a:xfrm>
          <a:custGeom>
            <a:avLst/>
            <a:gdLst/>
            <a:ahLst/>
            <a:cxnLst/>
            <a:rect l="l" t="t" r="r" b="b"/>
            <a:pathLst>
              <a:path w="403225" h="191135">
                <a:moveTo>
                  <a:pt x="402996" y="0"/>
                </a:moveTo>
                <a:lnTo>
                  <a:pt x="0" y="0"/>
                </a:lnTo>
                <a:lnTo>
                  <a:pt x="0" y="190855"/>
                </a:lnTo>
                <a:lnTo>
                  <a:pt x="402996" y="190855"/>
                </a:lnTo>
                <a:lnTo>
                  <a:pt x="402996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948476" y="3825405"/>
            <a:ext cx="390525" cy="422909"/>
          </a:xfrm>
          <a:custGeom>
            <a:avLst/>
            <a:gdLst/>
            <a:ahLst/>
            <a:cxnLst/>
            <a:rect l="l" t="t" r="r" b="b"/>
            <a:pathLst>
              <a:path w="390525" h="422910">
                <a:moveTo>
                  <a:pt x="389978" y="0"/>
                </a:moveTo>
                <a:lnTo>
                  <a:pt x="0" y="0"/>
                </a:lnTo>
                <a:lnTo>
                  <a:pt x="0" y="422605"/>
                </a:lnTo>
                <a:lnTo>
                  <a:pt x="389978" y="422605"/>
                </a:lnTo>
                <a:lnTo>
                  <a:pt x="389978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33463" y="3102889"/>
            <a:ext cx="403225" cy="218440"/>
          </a:xfrm>
          <a:custGeom>
            <a:avLst/>
            <a:gdLst/>
            <a:ahLst/>
            <a:cxnLst/>
            <a:rect l="l" t="t" r="r" b="b"/>
            <a:pathLst>
              <a:path w="403225" h="218439">
                <a:moveTo>
                  <a:pt x="402996" y="0"/>
                </a:moveTo>
                <a:lnTo>
                  <a:pt x="0" y="0"/>
                </a:lnTo>
                <a:lnTo>
                  <a:pt x="0" y="218122"/>
                </a:lnTo>
                <a:lnTo>
                  <a:pt x="402996" y="218122"/>
                </a:lnTo>
                <a:lnTo>
                  <a:pt x="402996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03483" y="4384338"/>
            <a:ext cx="403225" cy="81915"/>
          </a:xfrm>
          <a:custGeom>
            <a:avLst/>
            <a:gdLst/>
            <a:ahLst/>
            <a:cxnLst/>
            <a:rect l="l" t="t" r="r" b="b"/>
            <a:pathLst>
              <a:path w="403225" h="81914">
                <a:moveTo>
                  <a:pt x="0" y="0"/>
                </a:moveTo>
                <a:lnTo>
                  <a:pt x="402996" y="0"/>
                </a:lnTo>
                <a:lnTo>
                  <a:pt x="402996" y="81788"/>
                </a:lnTo>
                <a:lnTo>
                  <a:pt x="0" y="81788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01475" y="4697876"/>
            <a:ext cx="390525" cy="109220"/>
          </a:xfrm>
          <a:custGeom>
            <a:avLst/>
            <a:gdLst/>
            <a:ahLst/>
            <a:cxnLst/>
            <a:rect l="l" t="t" r="r" b="b"/>
            <a:pathLst>
              <a:path w="390525" h="109220">
                <a:moveTo>
                  <a:pt x="0" y="0"/>
                </a:moveTo>
                <a:lnTo>
                  <a:pt x="389991" y="0"/>
                </a:lnTo>
                <a:lnTo>
                  <a:pt x="389991" y="108966"/>
                </a:lnTo>
                <a:lnTo>
                  <a:pt x="0" y="108966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86552" y="5120379"/>
            <a:ext cx="403225" cy="109220"/>
          </a:xfrm>
          <a:custGeom>
            <a:avLst/>
            <a:gdLst/>
            <a:ahLst/>
            <a:cxnLst/>
            <a:rect l="l" t="t" r="r" b="b"/>
            <a:pathLst>
              <a:path w="403225" h="109220">
                <a:moveTo>
                  <a:pt x="0" y="0"/>
                </a:moveTo>
                <a:lnTo>
                  <a:pt x="402996" y="0"/>
                </a:lnTo>
                <a:lnTo>
                  <a:pt x="402996" y="109067"/>
                </a:lnTo>
                <a:lnTo>
                  <a:pt x="0" y="109067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84531" y="4697876"/>
            <a:ext cx="390525" cy="150495"/>
          </a:xfrm>
          <a:custGeom>
            <a:avLst/>
            <a:gdLst/>
            <a:ahLst/>
            <a:cxnLst/>
            <a:rect l="l" t="t" r="r" b="b"/>
            <a:pathLst>
              <a:path w="390525" h="150495">
                <a:moveTo>
                  <a:pt x="0" y="0"/>
                </a:moveTo>
                <a:lnTo>
                  <a:pt x="389991" y="0"/>
                </a:lnTo>
                <a:lnTo>
                  <a:pt x="389991" y="149872"/>
                </a:lnTo>
                <a:lnTo>
                  <a:pt x="0" y="149872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582523" y="3893559"/>
            <a:ext cx="390525" cy="177800"/>
          </a:xfrm>
          <a:custGeom>
            <a:avLst/>
            <a:gdLst/>
            <a:ahLst/>
            <a:cxnLst/>
            <a:rect l="l" t="t" r="r" b="b"/>
            <a:pathLst>
              <a:path w="390525" h="177800">
                <a:moveTo>
                  <a:pt x="0" y="0"/>
                </a:moveTo>
                <a:lnTo>
                  <a:pt x="389991" y="0"/>
                </a:lnTo>
                <a:lnTo>
                  <a:pt x="389991" y="177228"/>
                </a:lnTo>
                <a:lnTo>
                  <a:pt x="0" y="177228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67511" y="4561554"/>
            <a:ext cx="403225" cy="136525"/>
          </a:xfrm>
          <a:custGeom>
            <a:avLst/>
            <a:gdLst/>
            <a:ahLst/>
            <a:cxnLst/>
            <a:rect l="l" t="t" r="r" b="b"/>
            <a:pathLst>
              <a:path w="403225" h="136525">
                <a:moveTo>
                  <a:pt x="0" y="0"/>
                </a:moveTo>
                <a:lnTo>
                  <a:pt x="402996" y="0"/>
                </a:lnTo>
                <a:lnTo>
                  <a:pt x="402996" y="136321"/>
                </a:lnTo>
                <a:lnTo>
                  <a:pt x="0" y="136321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65490" y="4670609"/>
            <a:ext cx="390525" cy="163830"/>
          </a:xfrm>
          <a:custGeom>
            <a:avLst/>
            <a:gdLst/>
            <a:ahLst/>
            <a:cxnLst/>
            <a:rect l="l" t="t" r="r" b="b"/>
            <a:pathLst>
              <a:path w="390525" h="163829">
                <a:moveTo>
                  <a:pt x="0" y="0"/>
                </a:moveTo>
                <a:lnTo>
                  <a:pt x="389991" y="0"/>
                </a:lnTo>
                <a:lnTo>
                  <a:pt x="389991" y="163487"/>
                </a:lnTo>
                <a:lnTo>
                  <a:pt x="0" y="163487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50478" y="4248003"/>
            <a:ext cx="403225" cy="191135"/>
          </a:xfrm>
          <a:custGeom>
            <a:avLst/>
            <a:gdLst/>
            <a:ahLst/>
            <a:cxnLst/>
            <a:rect l="l" t="t" r="r" b="b"/>
            <a:pathLst>
              <a:path w="403225" h="191135">
                <a:moveTo>
                  <a:pt x="0" y="0"/>
                </a:moveTo>
                <a:lnTo>
                  <a:pt x="402996" y="0"/>
                </a:lnTo>
                <a:lnTo>
                  <a:pt x="402996" y="190855"/>
                </a:lnTo>
                <a:lnTo>
                  <a:pt x="0" y="190855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48470" y="3825398"/>
            <a:ext cx="390525" cy="422909"/>
          </a:xfrm>
          <a:custGeom>
            <a:avLst/>
            <a:gdLst/>
            <a:ahLst/>
            <a:cxnLst/>
            <a:rect l="l" t="t" r="r" b="b"/>
            <a:pathLst>
              <a:path w="390525" h="422910">
                <a:moveTo>
                  <a:pt x="0" y="0"/>
                </a:moveTo>
                <a:lnTo>
                  <a:pt x="389978" y="0"/>
                </a:lnTo>
                <a:lnTo>
                  <a:pt x="389978" y="422605"/>
                </a:lnTo>
                <a:lnTo>
                  <a:pt x="0" y="422605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533457" y="3102883"/>
            <a:ext cx="403225" cy="218440"/>
          </a:xfrm>
          <a:custGeom>
            <a:avLst/>
            <a:gdLst/>
            <a:ahLst/>
            <a:cxnLst/>
            <a:rect l="l" t="t" r="r" b="b"/>
            <a:pathLst>
              <a:path w="403225" h="218439">
                <a:moveTo>
                  <a:pt x="0" y="0"/>
                </a:moveTo>
                <a:lnTo>
                  <a:pt x="402996" y="0"/>
                </a:lnTo>
                <a:lnTo>
                  <a:pt x="402996" y="218122"/>
                </a:lnTo>
                <a:lnTo>
                  <a:pt x="0" y="218122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203490" y="4207116"/>
            <a:ext cx="403225" cy="177800"/>
          </a:xfrm>
          <a:custGeom>
            <a:avLst/>
            <a:gdLst/>
            <a:ahLst/>
            <a:cxnLst/>
            <a:rect l="l" t="t" r="r" b="b"/>
            <a:pathLst>
              <a:path w="403225" h="177800">
                <a:moveTo>
                  <a:pt x="402996" y="0"/>
                </a:moveTo>
                <a:lnTo>
                  <a:pt x="0" y="0"/>
                </a:lnTo>
                <a:lnTo>
                  <a:pt x="0" y="177228"/>
                </a:lnTo>
                <a:lnTo>
                  <a:pt x="402996" y="177228"/>
                </a:lnTo>
                <a:lnTo>
                  <a:pt x="402996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01469" y="4588802"/>
            <a:ext cx="390525" cy="109220"/>
          </a:xfrm>
          <a:custGeom>
            <a:avLst/>
            <a:gdLst/>
            <a:ahLst/>
            <a:cxnLst/>
            <a:rect l="l" t="t" r="r" b="b"/>
            <a:pathLst>
              <a:path w="390525" h="109220">
                <a:moveTo>
                  <a:pt x="389991" y="0"/>
                </a:moveTo>
                <a:lnTo>
                  <a:pt x="0" y="0"/>
                </a:lnTo>
                <a:lnTo>
                  <a:pt x="0" y="109054"/>
                </a:lnTo>
                <a:lnTo>
                  <a:pt x="389991" y="109054"/>
                </a:lnTo>
                <a:lnTo>
                  <a:pt x="389991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386558" y="5065852"/>
            <a:ext cx="403225" cy="54610"/>
          </a:xfrm>
          <a:custGeom>
            <a:avLst/>
            <a:gdLst/>
            <a:ahLst/>
            <a:cxnLst/>
            <a:rect l="l" t="t" r="r" b="b"/>
            <a:pathLst>
              <a:path w="403225" h="54610">
                <a:moveTo>
                  <a:pt x="0" y="54521"/>
                </a:moveTo>
                <a:lnTo>
                  <a:pt x="402996" y="54521"/>
                </a:lnTo>
                <a:lnTo>
                  <a:pt x="402996" y="0"/>
                </a:lnTo>
                <a:lnTo>
                  <a:pt x="0" y="0"/>
                </a:lnTo>
                <a:lnTo>
                  <a:pt x="0" y="54521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984538" y="4575175"/>
            <a:ext cx="390525" cy="123189"/>
          </a:xfrm>
          <a:custGeom>
            <a:avLst/>
            <a:gdLst/>
            <a:ahLst/>
            <a:cxnLst/>
            <a:rect l="l" t="t" r="r" b="b"/>
            <a:pathLst>
              <a:path w="390525" h="123189">
                <a:moveTo>
                  <a:pt x="389991" y="0"/>
                </a:moveTo>
                <a:lnTo>
                  <a:pt x="0" y="0"/>
                </a:lnTo>
                <a:lnTo>
                  <a:pt x="0" y="122694"/>
                </a:lnTo>
                <a:lnTo>
                  <a:pt x="389991" y="122694"/>
                </a:lnTo>
                <a:lnTo>
                  <a:pt x="389991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82517" y="3839044"/>
            <a:ext cx="390525" cy="54610"/>
          </a:xfrm>
          <a:custGeom>
            <a:avLst/>
            <a:gdLst/>
            <a:ahLst/>
            <a:cxnLst/>
            <a:rect l="l" t="t" r="r" b="b"/>
            <a:pathLst>
              <a:path w="390525" h="54610">
                <a:moveTo>
                  <a:pt x="0" y="54533"/>
                </a:moveTo>
                <a:lnTo>
                  <a:pt x="389991" y="54533"/>
                </a:lnTo>
                <a:lnTo>
                  <a:pt x="389991" y="0"/>
                </a:lnTo>
                <a:lnTo>
                  <a:pt x="0" y="0"/>
                </a:lnTo>
                <a:lnTo>
                  <a:pt x="0" y="54533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167517" y="4438853"/>
            <a:ext cx="403225" cy="123189"/>
          </a:xfrm>
          <a:custGeom>
            <a:avLst/>
            <a:gdLst/>
            <a:ahLst/>
            <a:cxnLst/>
            <a:rect l="l" t="t" r="r" b="b"/>
            <a:pathLst>
              <a:path w="403225" h="123189">
                <a:moveTo>
                  <a:pt x="402996" y="0"/>
                </a:moveTo>
                <a:lnTo>
                  <a:pt x="0" y="0"/>
                </a:lnTo>
                <a:lnTo>
                  <a:pt x="0" y="122694"/>
                </a:lnTo>
                <a:lnTo>
                  <a:pt x="402996" y="122694"/>
                </a:lnTo>
                <a:lnTo>
                  <a:pt x="402996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765497" y="4561547"/>
            <a:ext cx="390525" cy="109220"/>
          </a:xfrm>
          <a:custGeom>
            <a:avLst/>
            <a:gdLst/>
            <a:ahLst/>
            <a:cxnLst/>
            <a:rect l="l" t="t" r="r" b="b"/>
            <a:pathLst>
              <a:path w="390525" h="109220">
                <a:moveTo>
                  <a:pt x="389991" y="0"/>
                </a:moveTo>
                <a:lnTo>
                  <a:pt x="0" y="0"/>
                </a:lnTo>
                <a:lnTo>
                  <a:pt x="0" y="109054"/>
                </a:lnTo>
                <a:lnTo>
                  <a:pt x="389991" y="109054"/>
                </a:lnTo>
                <a:lnTo>
                  <a:pt x="389991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350484" y="4138955"/>
            <a:ext cx="403225" cy="109220"/>
          </a:xfrm>
          <a:custGeom>
            <a:avLst/>
            <a:gdLst/>
            <a:ahLst/>
            <a:cxnLst/>
            <a:rect l="l" t="t" r="r" b="b"/>
            <a:pathLst>
              <a:path w="403225" h="109220">
                <a:moveTo>
                  <a:pt x="402996" y="0"/>
                </a:moveTo>
                <a:lnTo>
                  <a:pt x="0" y="0"/>
                </a:lnTo>
                <a:lnTo>
                  <a:pt x="0" y="109054"/>
                </a:lnTo>
                <a:lnTo>
                  <a:pt x="402996" y="109054"/>
                </a:lnTo>
                <a:lnTo>
                  <a:pt x="402996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48476" y="3689083"/>
            <a:ext cx="390525" cy="136525"/>
          </a:xfrm>
          <a:custGeom>
            <a:avLst/>
            <a:gdLst/>
            <a:ahLst/>
            <a:cxnLst/>
            <a:rect l="l" t="t" r="r" b="b"/>
            <a:pathLst>
              <a:path w="390525" h="136525">
                <a:moveTo>
                  <a:pt x="389978" y="0"/>
                </a:moveTo>
                <a:lnTo>
                  <a:pt x="0" y="0"/>
                </a:lnTo>
                <a:lnTo>
                  <a:pt x="0" y="136321"/>
                </a:lnTo>
                <a:lnTo>
                  <a:pt x="389978" y="136321"/>
                </a:lnTo>
                <a:lnTo>
                  <a:pt x="389978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533463" y="3048355"/>
            <a:ext cx="403225" cy="54610"/>
          </a:xfrm>
          <a:custGeom>
            <a:avLst/>
            <a:gdLst/>
            <a:ahLst/>
            <a:cxnLst/>
            <a:rect l="l" t="t" r="r" b="b"/>
            <a:pathLst>
              <a:path w="403225" h="54610">
                <a:moveTo>
                  <a:pt x="0" y="54533"/>
                </a:moveTo>
                <a:lnTo>
                  <a:pt x="402996" y="54533"/>
                </a:lnTo>
                <a:lnTo>
                  <a:pt x="402996" y="0"/>
                </a:lnTo>
                <a:lnTo>
                  <a:pt x="0" y="0"/>
                </a:lnTo>
                <a:lnTo>
                  <a:pt x="0" y="54533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203483" y="4207111"/>
            <a:ext cx="403225" cy="177800"/>
          </a:xfrm>
          <a:custGeom>
            <a:avLst/>
            <a:gdLst/>
            <a:ahLst/>
            <a:cxnLst/>
            <a:rect l="l" t="t" r="r" b="b"/>
            <a:pathLst>
              <a:path w="403225" h="177800">
                <a:moveTo>
                  <a:pt x="0" y="0"/>
                </a:moveTo>
                <a:lnTo>
                  <a:pt x="402996" y="0"/>
                </a:lnTo>
                <a:lnTo>
                  <a:pt x="402996" y="177228"/>
                </a:lnTo>
                <a:lnTo>
                  <a:pt x="0" y="177228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801475" y="4588809"/>
            <a:ext cx="390525" cy="109220"/>
          </a:xfrm>
          <a:custGeom>
            <a:avLst/>
            <a:gdLst/>
            <a:ahLst/>
            <a:cxnLst/>
            <a:rect l="l" t="t" r="r" b="b"/>
            <a:pathLst>
              <a:path w="390525" h="109220">
                <a:moveTo>
                  <a:pt x="0" y="0"/>
                </a:moveTo>
                <a:lnTo>
                  <a:pt x="389991" y="0"/>
                </a:lnTo>
                <a:lnTo>
                  <a:pt x="389991" y="109054"/>
                </a:lnTo>
                <a:lnTo>
                  <a:pt x="0" y="109054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386552" y="5065859"/>
            <a:ext cx="403225" cy="54610"/>
          </a:xfrm>
          <a:custGeom>
            <a:avLst/>
            <a:gdLst/>
            <a:ahLst/>
            <a:cxnLst/>
            <a:rect l="l" t="t" r="r" b="b"/>
            <a:pathLst>
              <a:path w="403225" h="54610">
                <a:moveTo>
                  <a:pt x="0" y="0"/>
                </a:moveTo>
                <a:lnTo>
                  <a:pt x="402996" y="0"/>
                </a:lnTo>
                <a:lnTo>
                  <a:pt x="402996" y="54521"/>
                </a:lnTo>
                <a:lnTo>
                  <a:pt x="0" y="54521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984531" y="4575182"/>
            <a:ext cx="390525" cy="123189"/>
          </a:xfrm>
          <a:custGeom>
            <a:avLst/>
            <a:gdLst/>
            <a:ahLst/>
            <a:cxnLst/>
            <a:rect l="l" t="t" r="r" b="b"/>
            <a:pathLst>
              <a:path w="390525" h="123189">
                <a:moveTo>
                  <a:pt x="0" y="0"/>
                </a:moveTo>
                <a:lnTo>
                  <a:pt x="389991" y="0"/>
                </a:lnTo>
                <a:lnTo>
                  <a:pt x="389991" y="122694"/>
                </a:lnTo>
                <a:lnTo>
                  <a:pt x="0" y="122694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582523" y="3839039"/>
            <a:ext cx="390525" cy="54610"/>
          </a:xfrm>
          <a:custGeom>
            <a:avLst/>
            <a:gdLst/>
            <a:ahLst/>
            <a:cxnLst/>
            <a:rect l="l" t="t" r="r" b="b"/>
            <a:pathLst>
              <a:path w="390525" h="54610">
                <a:moveTo>
                  <a:pt x="0" y="0"/>
                </a:moveTo>
                <a:lnTo>
                  <a:pt x="389991" y="0"/>
                </a:lnTo>
                <a:lnTo>
                  <a:pt x="389991" y="54533"/>
                </a:lnTo>
                <a:lnTo>
                  <a:pt x="0" y="54533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167511" y="4438860"/>
            <a:ext cx="403225" cy="123189"/>
          </a:xfrm>
          <a:custGeom>
            <a:avLst/>
            <a:gdLst/>
            <a:ahLst/>
            <a:cxnLst/>
            <a:rect l="l" t="t" r="r" b="b"/>
            <a:pathLst>
              <a:path w="403225" h="123189">
                <a:moveTo>
                  <a:pt x="0" y="0"/>
                </a:moveTo>
                <a:lnTo>
                  <a:pt x="402996" y="0"/>
                </a:lnTo>
                <a:lnTo>
                  <a:pt x="402996" y="122694"/>
                </a:lnTo>
                <a:lnTo>
                  <a:pt x="0" y="122694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765490" y="4561555"/>
            <a:ext cx="390525" cy="109220"/>
          </a:xfrm>
          <a:custGeom>
            <a:avLst/>
            <a:gdLst/>
            <a:ahLst/>
            <a:cxnLst/>
            <a:rect l="l" t="t" r="r" b="b"/>
            <a:pathLst>
              <a:path w="390525" h="109220">
                <a:moveTo>
                  <a:pt x="0" y="0"/>
                </a:moveTo>
                <a:lnTo>
                  <a:pt x="389991" y="0"/>
                </a:lnTo>
                <a:lnTo>
                  <a:pt x="389991" y="109054"/>
                </a:lnTo>
                <a:lnTo>
                  <a:pt x="0" y="109054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350478" y="4138950"/>
            <a:ext cx="403225" cy="109220"/>
          </a:xfrm>
          <a:custGeom>
            <a:avLst/>
            <a:gdLst/>
            <a:ahLst/>
            <a:cxnLst/>
            <a:rect l="l" t="t" r="r" b="b"/>
            <a:pathLst>
              <a:path w="403225" h="109220">
                <a:moveTo>
                  <a:pt x="0" y="0"/>
                </a:moveTo>
                <a:lnTo>
                  <a:pt x="402996" y="0"/>
                </a:lnTo>
                <a:lnTo>
                  <a:pt x="402996" y="109054"/>
                </a:lnTo>
                <a:lnTo>
                  <a:pt x="0" y="109054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948470" y="3689078"/>
            <a:ext cx="390525" cy="136525"/>
          </a:xfrm>
          <a:custGeom>
            <a:avLst/>
            <a:gdLst/>
            <a:ahLst/>
            <a:cxnLst/>
            <a:rect l="l" t="t" r="r" b="b"/>
            <a:pathLst>
              <a:path w="390525" h="136525">
                <a:moveTo>
                  <a:pt x="0" y="0"/>
                </a:moveTo>
                <a:lnTo>
                  <a:pt x="389978" y="0"/>
                </a:lnTo>
                <a:lnTo>
                  <a:pt x="389978" y="136321"/>
                </a:lnTo>
                <a:lnTo>
                  <a:pt x="0" y="136321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533457" y="3048350"/>
            <a:ext cx="403225" cy="54610"/>
          </a:xfrm>
          <a:custGeom>
            <a:avLst/>
            <a:gdLst/>
            <a:ahLst/>
            <a:cxnLst/>
            <a:rect l="l" t="t" r="r" b="b"/>
            <a:pathLst>
              <a:path w="403225" h="54610">
                <a:moveTo>
                  <a:pt x="0" y="0"/>
                </a:moveTo>
                <a:lnTo>
                  <a:pt x="402996" y="0"/>
                </a:lnTo>
                <a:lnTo>
                  <a:pt x="402996" y="54533"/>
                </a:lnTo>
                <a:lnTo>
                  <a:pt x="0" y="54533"/>
                </a:lnTo>
                <a:lnTo>
                  <a:pt x="0" y="0"/>
                </a:lnTo>
                <a:close/>
              </a:path>
            </a:pathLst>
          </a:custGeom>
          <a:ln w="938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320837" y="4254741"/>
            <a:ext cx="390525" cy="1404620"/>
          </a:xfrm>
          <a:custGeom>
            <a:avLst/>
            <a:gdLst/>
            <a:ahLst/>
            <a:cxnLst/>
            <a:rect l="l" t="t" r="r" b="b"/>
            <a:pathLst>
              <a:path w="390525" h="1404620">
                <a:moveTo>
                  <a:pt x="0" y="0"/>
                </a:moveTo>
                <a:lnTo>
                  <a:pt x="389991" y="0"/>
                </a:lnTo>
                <a:lnTo>
                  <a:pt x="389991" y="1404124"/>
                </a:lnTo>
                <a:lnTo>
                  <a:pt x="0" y="1404124"/>
                </a:lnTo>
                <a:lnTo>
                  <a:pt x="0" y="0"/>
                </a:lnTo>
                <a:close/>
              </a:path>
            </a:pathLst>
          </a:custGeom>
          <a:solidFill>
            <a:srgbClr val="007C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722857" y="4718240"/>
            <a:ext cx="403225" cy="941069"/>
          </a:xfrm>
          <a:custGeom>
            <a:avLst/>
            <a:gdLst/>
            <a:ahLst/>
            <a:cxnLst/>
            <a:rect l="l" t="t" r="r" b="b"/>
            <a:pathLst>
              <a:path w="403225" h="941070">
                <a:moveTo>
                  <a:pt x="0" y="0"/>
                </a:moveTo>
                <a:lnTo>
                  <a:pt x="402983" y="0"/>
                </a:lnTo>
                <a:lnTo>
                  <a:pt x="402983" y="940638"/>
                </a:lnTo>
                <a:lnTo>
                  <a:pt x="0" y="940638"/>
                </a:lnTo>
                <a:lnTo>
                  <a:pt x="0" y="0"/>
                </a:lnTo>
                <a:close/>
              </a:path>
            </a:pathLst>
          </a:custGeom>
          <a:solidFill>
            <a:srgbClr val="007C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112486" y="2789349"/>
            <a:ext cx="0" cy="2876550"/>
          </a:xfrm>
          <a:custGeom>
            <a:avLst/>
            <a:gdLst/>
            <a:ahLst/>
            <a:cxnLst/>
            <a:rect l="l" t="t" r="r" b="b"/>
            <a:pathLst>
              <a:path h="2876550">
                <a:moveTo>
                  <a:pt x="0" y="2876334"/>
                </a:moveTo>
                <a:lnTo>
                  <a:pt x="0" y="0"/>
                </a:lnTo>
              </a:path>
            </a:pathLst>
          </a:custGeom>
          <a:ln w="9385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112486" y="5665683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5933" y="0"/>
                </a:lnTo>
              </a:path>
            </a:pathLst>
          </a:custGeom>
          <a:ln w="9385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1281898" y="3940871"/>
            <a:ext cx="23749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2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950" b="1" spc="2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950" b="1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875160" y="4314897"/>
            <a:ext cx="24130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25" dirty="0">
                <a:solidFill>
                  <a:srgbClr val="4C4C4C"/>
                </a:solidFill>
                <a:latin typeface="Arial"/>
                <a:cs typeface="Arial"/>
              </a:rPr>
              <a:t>$45</a:t>
            </a:r>
            <a:endParaRPr sz="95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062435" y="4300006"/>
            <a:ext cx="24130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25" dirty="0">
                <a:solidFill>
                  <a:srgbClr val="4C4C4C"/>
                </a:solidFill>
                <a:latin typeface="Arial"/>
                <a:cs typeface="Arial"/>
              </a:rPr>
              <a:t>$45</a:t>
            </a:r>
            <a:endParaRPr sz="95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655697" y="3564216"/>
            <a:ext cx="230504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950" b="1" dirty="0">
                <a:solidFill>
                  <a:srgbClr val="4C4C4C"/>
                </a:solidFill>
                <a:latin typeface="Arial"/>
                <a:cs typeface="Arial"/>
              </a:rPr>
              <a:t>76</a:t>
            </a:r>
            <a:endParaRPr sz="95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249335" y="4168615"/>
            <a:ext cx="22796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2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950" b="1" spc="-15" dirty="0">
                <a:solidFill>
                  <a:srgbClr val="4C4C4C"/>
                </a:solidFill>
                <a:latin typeface="Arial"/>
                <a:cs typeface="Arial"/>
              </a:rPr>
              <a:t>51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842471" y="4291247"/>
            <a:ext cx="24130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25" dirty="0">
                <a:solidFill>
                  <a:srgbClr val="4C4C4C"/>
                </a:solidFill>
                <a:latin typeface="Arial"/>
                <a:cs typeface="Arial"/>
              </a:rPr>
              <a:t>$46</a:t>
            </a:r>
            <a:endParaRPr sz="95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436109" y="3869043"/>
            <a:ext cx="236854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2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950" b="1" spc="2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950" b="1" spc="1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390532" y="3978661"/>
            <a:ext cx="23749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2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950" b="1" spc="2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950" b="1" spc="15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99005" y="4442659"/>
            <a:ext cx="7214234" cy="1282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950" b="1" spc="25" dirty="0">
                <a:solidFill>
                  <a:srgbClr val="4C4C4C"/>
                </a:solidFill>
                <a:latin typeface="Arial"/>
                <a:cs typeface="Arial"/>
              </a:rPr>
              <a:t>$40</a:t>
            </a:r>
            <a:endParaRPr sz="950">
              <a:latin typeface="Arial"/>
              <a:cs typeface="Arial"/>
            </a:endParaRPr>
          </a:p>
          <a:p>
            <a:pPr marR="6966584" algn="ctr">
              <a:lnSpc>
                <a:spcPct val="100000"/>
              </a:lnSpc>
              <a:spcBef>
                <a:spcPts val="125"/>
              </a:spcBef>
            </a:pPr>
            <a:r>
              <a:rPr sz="950" spc="4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950" spc="20" dirty="0">
                <a:solidFill>
                  <a:srgbClr val="4C4C4C"/>
                </a:solidFill>
                <a:latin typeface="Arial"/>
                <a:cs typeface="Arial"/>
              </a:rPr>
              <a:t>40</a:t>
            </a:r>
            <a:endParaRPr sz="950">
              <a:latin typeface="Arial"/>
              <a:cs typeface="Arial"/>
            </a:endParaRPr>
          </a:p>
          <a:p>
            <a:pPr marL="1682114">
              <a:lnSpc>
                <a:spcPct val="100000"/>
              </a:lnSpc>
              <a:spcBef>
                <a:spcPts val="425"/>
              </a:spcBef>
            </a:pPr>
            <a:r>
              <a:rPr sz="950" b="1" spc="15" dirty="0">
                <a:solidFill>
                  <a:srgbClr val="4C4C4C"/>
                </a:solidFill>
                <a:latin typeface="Arial"/>
                <a:cs typeface="Arial"/>
              </a:rPr>
              <a:t>$25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R="6963409" algn="ctr">
              <a:lnSpc>
                <a:spcPct val="100000"/>
              </a:lnSpc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$20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R="6893559" algn="ctr">
              <a:lnSpc>
                <a:spcPct val="100000"/>
              </a:lnSpc>
            </a:pPr>
            <a:r>
              <a:rPr sz="950" spc="25" dirty="0">
                <a:solidFill>
                  <a:srgbClr val="4C4C4C"/>
                </a:solidFill>
                <a:latin typeface="Arial"/>
                <a:cs typeface="Arial"/>
              </a:rPr>
              <a:t>$0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98879" y="4121940"/>
            <a:ext cx="2387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25" dirty="0">
                <a:solidFill>
                  <a:srgbClr val="4C4C4C"/>
                </a:solidFill>
                <a:latin typeface="Arial"/>
                <a:cs typeface="Arial"/>
              </a:rPr>
              <a:t>$6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99255" y="3641174"/>
            <a:ext cx="23876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25" dirty="0">
                <a:solidFill>
                  <a:srgbClr val="4C4C4C"/>
                </a:solidFill>
                <a:latin typeface="Arial"/>
                <a:cs typeface="Arial"/>
              </a:rPr>
              <a:t>$8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223460" y="5714150"/>
            <a:ext cx="90106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3250" algn="l"/>
              </a:tabLst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95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567949" y="5714150"/>
            <a:ext cx="29464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-15" dirty="0">
                <a:solidFill>
                  <a:srgbClr val="4C4C4C"/>
                </a:solidFill>
                <a:latin typeface="Arial"/>
                <a:cs typeface="Arial"/>
              </a:rPr>
              <a:t>16</a:t>
            </a:r>
            <a:endParaRPr sz="95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689529" y="5714150"/>
            <a:ext cx="48831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solidFill>
                  <a:srgbClr val="4C4C4C"/>
                </a:solidFill>
                <a:latin typeface="Arial"/>
                <a:cs typeface="Arial"/>
              </a:rPr>
              <a:t>H1</a:t>
            </a:r>
            <a:r>
              <a:rPr sz="95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4C4C4C"/>
                </a:solidFill>
                <a:latin typeface="Arial"/>
                <a:cs typeface="Arial"/>
              </a:rPr>
              <a:t>2016</a:t>
            </a:r>
            <a:endParaRPr sz="95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272529" y="5714150"/>
            <a:ext cx="47752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dirty="0">
                <a:solidFill>
                  <a:srgbClr val="4C4C4C"/>
                </a:solidFill>
                <a:latin typeface="Arial"/>
                <a:cs typeface="Arial"/>
              </a:rPr>
              <a:t>H1</a:t>
            </a:r>
            <a:r>
              <a:rPr sz="950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95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15094" y="3817447"/>
            <a:ext cx="165735" cy="857250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950" dirty="0">
                <a:solidFill>
                  <a:srgbClr val="4C4C4C"/>
                </a:solidFill>
                <a:latin typeface="Arial"/>
                <a:cs typeface="Arial"/>
              </a:rPr>
              <a:t>U</a:t>
            </a:r>
            <a:r>
              <a:rPr sz="950" spc="5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r>
              <a:rPr sz="950" dirty="0">
                <a:solidFill>
                  <a:srgbClr val="4C4C4C"/>
                </a:solidFill>
                <a:latin typeface="Arial"/>
                <a:cs typeface="Arial"/>
              </a:rPr>
              <a:t>D</a:t>
            </a:r>
            <a:r>
              <a:rPr sz="95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950" spc="5" dirty="0">
                <a:solidFill>
                  <a:srgbClr val="4C4C4C"/>
                </a:solidFill>
                <a:latin typeface="Arial"/>
                <a:cs typeface="Arial"/>
              </a:rPr>
              <a:t> B</a:t>
            </a:r>
            <a:r>
              <a:rPr sz="95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950" spc="-5" dirty="0">
                <a:solidFill>
                  <a:srgbClr val="4C4C4C"/>
                </a:solidFill>
                <a:latin typeface="Arial"/>
                <a:cs typeface="Arial"/>
              </a:rPr>
              <a:t>ll</a:t>
            </a:r>
            <a:r>
              <a:rPr sz="950" spc="5" dirty="0">
                <a:solidFill>
                  <a:srgbClr val="4C4C4C"/>
                </a:solidFill>
                <a:latin typeface="Arial"/>
                <a:cs typeface="Arial"/>
              </a:rPr>
              <a:t>io</a:t>
            </a:r>
            <a:r>
              <a:rPr sz="950" spc="-5" dirty="0">
                <a:solidFill>
                  <a:srgbClr val="4C4C4C"/>
                </a:solidFill>
                <a:latin typeface="Arial"/>
                <a:cs typeface="Arial"/>
              </a:rPr>
              <a:t>ns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44500" y="923193"/>
            <a:ext cx="9168765" cy="264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Fundraising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activity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Asia increased significantly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32%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from 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2015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2016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$109.3</a:t>
            </a:r>
            <a:r>
              <a:rPr sz="1400" spc="26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billion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450"/>
              </a:spcBef>
              <a:buChar char="•"/>
              <a:tabLst>
                <a:tab pos="469265" algn="l"/>
                <a:tab pos="469900" algn="l"/>
              </a:tabLst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Australia, China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Japan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saw meaningful</a:t>
            </a:r>
            <a:r>
              <a:rPr sz="1400" spc="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increases</a:t>
            </a:r>
            <a:endParaRPr sz="14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450"/>
              </a:spcBef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region raised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total of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$58.8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billion in 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H1 </a:t>
            </a:r>
            <a:r>
              <a:rPr sz="1400" spc="-65" dirty="0">
                <a:solidFill>
                  <a:srgbClr val="4C4C4C"/>
                </a:solidFill>
                <a:latin typeface="Arial"/>
                <a:cs typeface="Arial"/>
              </a:rPr>
              <a:t>2017,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which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was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49% increase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over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$39.5 billion raised in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same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period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1400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2016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191135">
              <a:lnSpc>
                <a:spcPct val="100000"/>
              </a:lnSpc>
            </a:pPr>
            <a:r>
              <a:rPr sz="1350" b="1" spc="5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1350" b="1" spc="15" dirty="0">
                <a:solidFill>
                  <a:srgbClr val="005187"/>
                </a:solidFill>
                <a:latin typeface="Arial"/>
                <a:cs typeface="Arial"/>
              </a:rPr>
              <a:t>Equity </a:t>
            </a:r>
            <a:r>
              <a:rPr sz="1350" b="1" spc="5" dirty="0">
                <a:solidFill>
                  <a:srgbClr val="005187"/>
                </a:solidFill>
                <a:latin typeface="Arial"/>
                <a:cs typeface="Arial"/>
              </a:rPr>
              <a:t>Fundraising </a:t>
            </a:r>
            <a:r>
              <a:rPr sz="1350" b="1" dirty="0">
                <a:solidFill>
                  <a:srgbClr val="005187"/>
                </a:solidFill>
                <a:latin typeface="Arial"/>
                <a:cs typeface="Arial"/>
              </a:rPr>
              <a:t>by</a:t>
            </a:r>
            <a:r>
              <a:rPr sz="1350" b="1" spc="-6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350" b="1" spc="20" dirty="0">
                <a:solidFill>
                  <a:srgbClr val="005187"/>
                </a:solidFill>
                <a:latin typeface="Arial"/>
                <a:cs typeface="Arial"/>
              </a:rPr>
              <a:t>Country</a:t>
            </a:r>
            <a:endParaRPr sz="1350">
              <a:latin typeface="Arial"/>
              <a:cs typeface="Arial"/>
            </a:endParaRPr>
          </a:p>
          <a:p>
            <a:pPr marL="311150">
              <a:lnSpc>
                <a:spcPct val="100000"/>
              </a:lnSpc>
              <a:spcBef>
                <a:spcPts val="910"/>
              </a:spcBef>
            </a:pPr>
            <a:r>
              <a:rPr sz="950" spc="-5" dirty="0">
                <a:solidFill>
                  <a:srgbClr val="4C4C4C"/>
                </a:solidFill>
                <a:latin typeface="Arial"/>
                <a:cs typeface="Arial"/>
              </a:rPr>
              <a:t>$120</a:t>
            </a:r>
            <a:endParaRPr sz="950">
              <a:latin typeface="Arial"/>
              <a:cs typeface="Arial"/>
            </a:endParaRPr>
          </a:p>
          <a:p>
            <a:pPr marR="2759710" algn="r">
              <a:lnSpc>
                <a:spcPct val="100000"/>
              </a:lnSpc>
              <a:spcBef>
                <a:spcPts val="130"/>
              </a:spcBef>
            </a:pPr>
            <a:r>
              <a:rPr sz="950" b="1" spc="-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950" b="1" spc="-1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950" b="1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b="1" spc="15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306705">
              <a:lnSpc>
                <a:spcPct val="100000"/>
              </a:lnSpc>
            </a:pPr>
            <a:r>
              <a:rPr sz="950" spc="5" dirty="0">
                <a:solidFill>
                  <a:srgbClr val="4C4C4C"/>
                </a:solidFill>
                <a:latin typeface="Arial"/>
                <a:cs typeface="Arial"/>
              </a:rPr>
              <a:t>$100</a:t>
            </a:r>
            <a:endParaRPr sz="950">
              <a:latin typeface="Arial"/>
              <a:cs typeface="Arial"/>
            </a:endParaRPr>
          </a:p>
          <a:p>
            <a:pPr marL="2186305" algn="ctr">
              <a:lnSpc>
                <a:spcPct val="100000"/>
              </a:lnSpc>
              <a:spcBef>
                <a:spcPts val="819"/>
              </a:spcBef>
            </a:pPr>
            <a:r>
              <a:rPr sz="950" b="1" spc="15" dirty="0">
                <a:solidFill>
                  <a:srgbClr val="4C4C4C"/>
                </a:solidFill>
                <a:latin typeface="Arial"/>
                <a:cs typeface="Arial"/>
              </a:rPr>
              <a:t>$82</a:t>
            </a:r>
            <a:endParaRPr sz="9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351234" y="5714150"/>
            <a:ext cx="36703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">
              <a:lnSpc>
                <a:spcPct val="100000"/>
              </a:lnSpc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China</a:t>
            </a:r>
            <a:endParaRPr sz="9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923598" y="5714150"/>
            <a:ext cx="37846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-15" dirty="0">
                <a:solidFill>
                  <a:srgbClr val="4C4C4C"/>
                </a:solidFill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950" spc="10" dirty="0">
                <a:solidFill>
                  <a:srgbClr val="4C4C4C"/>
                </a:solidFill>
                <a:latin typeface="Arial"/>
                <a:cs typeface="Arial"/>
              </a:rPr>
              <a:t>India</a:t>
            </a:r>
            <a:endParaRPr sz="95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438902" y="5714150"/>
            <a:ext cx="44577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435">
              <a:lnSpc>
                <a:spcPct val="100000"/>
              </a:lnSpc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-75" dirty="0">
                <a:solidFill>
                  <a:srgbClr val="4C4C4C"/>
                </a:solidFill>
                <a:latin typeface="Arial"/>
                <a:cs typeface="Arial"/>
              </a:rPr>
              <a:t>11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Japan</a:t>
            </a:r>
            <a:endParaRPr sz="9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025656" y="5714150"/>
            <a:ext cx="459740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>
              <a:lnSpc>
                <a:spcPct val="100000"/>
              </a:lnSpc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-30" dirty="0">
                <a:solidFill>
                  <a:srgbClr val="4C4C4C"/>
                </a:solidFill>
                <a:latin typeface="Arial"/>
                <a:cs typeface="Arial"/>
              </a:rPr>
              <a:t>12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Korea</a:t>
            </a:r>
            <a:endParaRPr sz="95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604903" y="5714150"/>
            <a:ext cx="106870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>
              <a:lnSpc>
                <a:spcPct val="100000"/>
              </a:lnSpc>
              <a:tabLst>
                <a:tab pos="789305" algn="l"/>
              </a:tabLst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95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-25" dirty="0">
                <a:solidFill>
                  <a:srgbClr val="4C4C4C"/>
                </a:solidFill>
                <a:latin typeface="Arial"/>
                <a:cs typeface="Arial"/>
              </a:rPr>
              <a:t>14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Southeast</a:t>
            </a:r>
            <a:r>
              <a:rPr sz="95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95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701581" y="5714150"/>
            <a:ext cx="56578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>
              <a:lnSpc>
                <a:spcPct val="100000"/>
              </a:lnSpc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95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950" spc="-25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All</a:t>
            </a:r>
            <a:r>
              <a:rPr sz="95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95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23562" y="5934426"/>
            <a:ext cx="1723389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50">
              <a:lnSpc>
                <a:spcPct val="100000"/>
              </a:lnSpc>
            </a:pPr>
            <a:r>
              <a:rPr sz="950" spc="10" dirty="0">
                <a:solidFill>
                  <a:srgbClr val="4C4C4C"/>
                </a:solidFill>
                <a:latin typeface="Arial"/>
                <a:cs typeface="Arial"/>
              </a:rPr>
              <a:t>Australia </a:t>
            </a:r>
            <a:r>
              <a:rPr sz="950" spc="5" dirty="0">
                <a:solidFill>
                  <a:srgbClr val="4C4C4C"/>
                </a:solidFill>
                <a:latin typeface="Arial"/>
                <a:cs typeface="Arial"/>
              </a:rPr>
              <a:t>/ </a:t>
            </a:r>
            <a:r>
              <a:rPr sz="950" spc="20" dirty="0">
                <a:solidFill>
                  <a:srgbClr val="4C4C4C"/>
                </a:solidFill>
                <a:latin typeface="Arial"/>
                <a:cs typeface="Arial"/>
              </a:rPr>
              <a:t>New</a:t>
            </a:r>
            <a:r>
              <a:rPr sz="95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50" spc="15" dirty="0">
                <a:solidFill>
                  <a:srgbClr val="4C4C4C"/>
                </a:solidFill>
                <a:latin typeface="Arial"/>
                <a:cs typeface="Arial"/>
              </a:rPr>
              <a:t>Zealand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750" spc="2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750" spc="15" dirty="0">
                <a:solidFill>
                  <a:srgbClr val="4C4C4C"/>
                </a:solidFill>
                <a:latin typeface="Arial"/>
                <a:cs typeface="Arial"/>
              </a:rPr>
              <a:t>AVCJ </a:t>
            </a:r>
            <a:r>
              <a:rPr sz="750" spc="10" dirty="0">
                <a:solidFill>
                  <a:srgbClr val="4C4C4C"/>
                </a:solidFill>
                <a:latin typeface="Arial"/>
                <a:cs typeface="Arial"/>
              </a:rPr>
              <a:t>2017 </a:t>
            </a:r>
            <a:r>
              <a:rPr sz="750" spc="20" dirty="0">
                <a:solidFill>
                  <a:srgbClr val="4C4C4C"/>
                </a:solidFill>
                <a:latin typeface="Arial"/>
                <a:cs typeface="Arial"/>
              </a:rPr>
              <a:t>Regional</a:t>
            </a:r>
            <a:r>
              <a:rPr sz="75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50" spc="25" dirty="0">
                <a:solidFill>
                  <a:srgbClr val="4C4C4C"/>
                </a:solidFill>
                <a:latin typeface="Arial"/>
                <a:cs typeface="Arial"/>
              </a:rPr>
              <a:t>Reports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23562" y="6280098"/>
            <a:ext cx="2344420" cy="129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15" dirty="0">
                <a:solidFill>
                  <a:srgbClr val="4C4C4C"/>
                </a:solidFill>
                <a:latin typeface="Arial"/>
                <a:cs typeface="Arial"/>
              </a:rPr>
              <a:t>Note: </a:t>
            </a:r>
            <a:r>
              <a:rPr sz="750" spc="20" dirty="0">
                <a:solidFill>
                  <a:srgbClr val="4C4C4C"/>
                </a:solidFill>
                <a:latin typeface="Arial"/>
                <a:cs typeface="Arial"/>
              </a:rPr>
              <a:t>India </a:t>
            </a:r>
            <a:r>
              <a:rPr sz="750" spc="15" dirty="0">
                <a:solidFill>
                  <a:srgbClr val="4C4C4C"/>
                </a:solidFill>
                <a:latin typeface="Arial"/>
                <a:cs typeface="Arial"/>
              </a:rPr>
              <a:t>date </a:t>
            </a:r>
            <a:r>
              <a:rPr sz="750" spc="20" dirty="0">
                <a:solidFill>
                  <a:srgbClr val="4C4C4C"/>
                </a:solidFill>
                <a:latin typeface="Arial"/>
                <a:cs typeface="Arial"/>
              </a:rPr>
              <a:t>excludes </a:t>
            </a:r>
            <a:r>
              <a:rPr sz="750" spc="15" dirty="0">
                <a:solidFill>
                  <a:srgbClr val="4C4C4C"/>
                </a:solidFill>
                <a:latin typeface="Arial"/>
                <a:cs typeface="Arial"/>
              </a:rPr>
              <a:t>real </a:t>
            </a:r>
            <a:r>
              <a:rPr sz="750" spc="20" dirty="0">
                <a:solidFill>
                  <a:srgbClr val="4C4C4C"/>
                </a:solidFill>
                <a:latin typeface="Arial"/>
                <a:cs typeface="Arial"/>
              </a:rPr>
              <a:t>estate </a:t>
            </a:r>
            <a:r>
              <a:rPr sz="750" spc="25" dirty="0">
                <a:solidFill>
                  <a:srgbClr val="4C4C4C"/>
                </a:solidFill>
                <a:latin typeface="Arial"/>
                <a:cs typeface="Arial"/>
              </a:rPr>
              <a:t>&amp; </a:t>
            </a:r>
            <a:r>
              <a:rPr sz="750" spc="20" dirty="0">
                <a:solidFill>
                  <a:srgbClr val="4C4C4C"/>
                </a:solidFill>
                <a:latin typeface="Arial"/>
                <a:cs typeface="Arial"/>
              </a:rPr>
              <a:t>global</a:t>
            </a:r>
            <a:r>
              <a:rPr sz="750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50" spc="20" dirty="0">
                <a:solidFill>
                  <a:srgbClr val="4C4C4C"/>
                </a:solidFill>
                <a:latin typeface="Arial"/>
                <a:cs typeface="Arial"/>
              </a:rPr>
              <a:t>funds</a:t>
            </a:r>
            <a:endParaRPr sz="750"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112484" y="2789354"/>
            <a:ext cx="7696200" cy="2876550"/>
          </a:xfrm>
          <a:custGeom>
            <a:avLst/>
            <a:gdLst/>
            <a:ahLst/>
            <a:cxnLst/>
            <a:rect l="l" t="t" r="r" b="b"/>
            <a:pathLst>
              <a:path w="7696200" h="2876550">
                <a:moveTo>
                  <a:pt x="7695933" y="2876334"/>
                </a:moveTo>
                <a:lnTo>
                  <a:pt x="0" y="2876334"/>
                </a:lnTo>
                <a:lnTo>
                  <a:pt x="0" y="0"/>
                </a:lnTo>
                <a:lnTo>
                  <a:pt x="7695933" y="0"/>
                </a:lnTo>
                <a:lnTo>
                  <a:pt x="7695933" y="2876334"/>
                </a:lnTo>
                <a:close/>
              </a:path>
            </a:pathLst>
          </a:custGeom>
          <a:ln w="1250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31037" y="596532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687" y="89674"/>
                </a:moveTo>
                <a:lnTo>
                  <a:pt x="0" y="89674"/>
                </a:lnTo>
                <a:lnTo>
                  <a:pt x="0" y="0"/>
                </a:lnTo>
                <a:lnTo>
                  <a:pt x="89687" y="0"/>
                </a:lnTo>
                <a:lnTo>
                  <a:pt x="89687" y="89674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232761" y="596532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69" h="90170">
                <a:moveTo>
                  <a:pt x="89687" y="89674"/>
                </a:moveTo>
                <a:lnTo>
                  <a:pt x="0" y="89674"/>
                </a:lnTo>
                <a:lnTo>
                  <a:pt x="0" y="0"/>
                </a:lnTo>
                <a:lnTo>
                  <a:pt x="89687" y="0"/>
                </a:lnTo>
                <a:lnTo>
                  <a:pt x="89687" y="89674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795866" y="596532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69" h="90170">
                <a:moveTo>
                  <a:pt x="89687" y="89674"/>
                </a:moveTo>
                <a:lnTo>
                  <a:pt x="0" y="89674"/>
                </a:lnTo>
                <a:lnTo>
                  <a:pt x="0" y="0"/>
                </a:lnTo>
                <a:lnTo>
                  <a:pt x="89687" y="0"/>
                </a:lnTo>
                <a:lnTo>
                  <a:pt x="89687" y="89674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321430" y="596532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687" y="89674"/>
                </a:moveTo>
                <a:lnTo>
                  <a:pt x="0" y="89674"/>
                </a:lnTo>
                <a:lnTo>
                  <a:pt x="0" y="0"/>
                </a:lnTo>
                <a:lnTo>
                  <a:pt x="89687" y="0"/>
                </a:lnTo>
                <a:lnTo>
                  <a:pt x="89687" y="89674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909555" y="596532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687" y="89674"/>
                </a:moveTo>
                <a:lnTo>
                  <a:pt x="0" y="89674"/>
                </a:lnTo>
                <a:lnTo>
                  <a:pt x="0" y="0"/>
                </a:lnTo>
                <a:lnTo>
                  <a:pt x="89687" y="0"/>
                </a:lnTo>
                <a:lnTo>
                  <a:pt x="89687" y="89674"/>
                </a:lnTo>
                <a:close/>
              </a:path>
            </a:pathLst>
          </a:custGeom>
          <a:solidFill>
            <a:srgbClr val="008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485170" y="596532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687" y="89674"/>
                </a:moveTo>
                <a:lnTo>
                  <a:pt x="0" y="89674"/>
                </a:lnTo>
                <a:lnTo>
                  <a:pt x="0" y="0"/>
                </a:lnTo>
                <a:lnTo>
                  <a:pt x="89687" y="0"/>
                </a:lnTo>
                <a:lnTo>
                  <a:pt x="89687" y="89674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61329" y="596532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687" y="89674"/>
                </a:moveTo>
                <a:lnTo>
                  <a:pt x="0" y="89674"/>
                </a:lnTo>
                <a:lnTo>
                  <a:pt x="0" y="0"/>
                </a:lnTo>
                <a:lnTo>
                  <a:pt x="89687" y="0"/>
                </a:lnTo>
                <a:lnTo>
                  <a:pt x="89687" y="89674"/>
                </a:lnTo>
                <a:close/>
              </a:path>
            </a:pathLst>
          </a:custGeom>
          <a:solidFill>
            <a:srgbClr val="007C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334073" y="2789349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280"/>
                </a:lnTo>
              </a:path>
            </a:pathLst>
          </a:custGeom>
          <a:ln w="1250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334073" y="2883156"/>
            <a:ext cx="0" cy="2720340"/>
          </a:xfrm>
          <a:custGeom>
            <a:avLst/>
            <a:gdLst/>
            <a:ahLst/>
            <a:cxnLst/>
            <a:rect l="l" t="t" r="r" b="b"/>
            <a:pathLst>
              <a:path h="2720340">
                <a:moveTo>
                  <a:pt x="0" y="0"/>
                </a:moveTo>
                <a:lnTo>
                  <a:pt x="0" y="2719971"/>
                </a:lnTo>
              </a:path>
            </a:pathLst>
          </a:custGeom>
          <a:ln w="12509">
            <a:solidFill>
              <a:srgbClr val="B2B2B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334073" y="5634399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280"/>
                </a:lnTo>
              </a:path>
            </a:pathLst>
          </a:custGeom>
          <a:ln w="1250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44386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4C4C4C"/>
                </a:solidFill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444500" y="221117"/>
            <a:ext cx="253682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Contribution</a:t>
            </a:r>
            <a:r>
              <a:rPr spc="-50" dirty="0"/>
              <a:t> </a:t>
            </a:r>
            <a:r>
              <a:rPr spc="-25" dirty="0"/>
              <a:t>Pacing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44500" y="6444785"/>
            <a:ext cx="59651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Asia’s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rate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 contribution has outpaced global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rate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 contribution in</a:t>
            </a:r>
            <a:r>
              <a:rPr sz="1400" spc="1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97365" y="1625923"/>
            <a:ext cx="0" cy="3444240"/>
          </a:xfrm>
          <a:custGeom>
            <a:avLst/>
            <a:gdLst/>
            <a:ahLst/>
            <a:cxnLst/>
            <a:rect l="l" t="t" r="r" b="b"/>
            <a:pathLst>
              <a:path h="3444240">
                <a:moveTo>
                  <a:pt x="0" y="3443643"/>
                </a:moveTo>
                <a:lnTo>
                  <a:pt x="0" y="0"/>
                </a:lnTo>
              </a:path>
            </a:pathLst>
          </a:custGeom>
          <a:ln w="1270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588088" y="3186060"/>
            <a:ext cx="635000" cy="598805"/>
          </a:xfrm>
          <a:custGeom>
            <a:avLst/>
            <a:gdLst/>
            <a:ahLst/>
            <a:cxnLst/>
            <a:rect l="l" t="t" r="r" b="b"/>
            <a:pathLst>
              <a:path w="635000" h="598804">
                <a:moveTo>
                  <a:pt x="0" y="598195"/>
                </a:moveTo>
                <a:lnTo>
                  <a:pt x="70490" y="567698"/>
                </a:lnTo>
                <a:lnTo>
                  <a:pt x="105735" y="545917"/>
                </a:lnTo>
                <a:lnTo>
                  <a:pt x="140981" y="520341"/>
                </a:lnTo>
                <a:lnTo>
                  <a:pt x="176227" y="491394"/>
                </a:lnTo>
                <a:lnTo>
                  <a:pt x="211474" y="459496"/>
                </a:lnTo>
                <a:lnTo>
                  <a:pt x="246720" y="425069"/>
                </a:lnTo>
                <a:lnTo>
                  <a:pt x="281967" y="388534"/>
                </a:lnTo>
                <a:lnTo>
                  <a:pt x="317214" y="350313"/>
                </a:lnTo>
                <a:lnTo>
                  <a:pt x="352460" y="310828"/>
                </a:lnTo>
                <a:lnTo>
                  <a:pt x="387707" y="270499"/>
                </a:lnTo>
                <a:lnTo>
                  <a:pt x="422954" y="229749"/>
                </a:lnTo>
                <a:lnTo>
                  <a:pt x="458200" y="188999"/>
                </a:lnTo>
                <a:lnTo>
                  <a:pt x="493446" y="148670"/>
                </a:lnTo>
                <a:lnTo>
                  <a:pt x="528692" y="109184"/>
                </a:lnTo>
                <a:lnTo>
                  <a:pt x="563938" y="70963"/>
                </a:lnTo>
                <a:lnTo>
                  <a:pt x="599183" y="34428"/>
                </a:lnTo>
                <a:lnTo>
                  <a:pt x="634428" y="0"/>
                </a:lnTo>
              </a:path>
            </a:pathLst>
          </a:custGeom>
          <a:ln w="25399">
            <a:solidFill>
              <a:srgbClr val="005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04416" y="2067316"/>
            <a:ext cx="7678420" cy="2298065"/>
          </a:xfrm>
          <a:custGeom>
            <a:avLst/>
            <a:gdLst/>
            <a:ahLst/>
            <a:cxnLst/>
            <a:rect l="l" t="t" r="r" b="b"/>
            <a:pathLst>
              <a:path w="7678420" h="2298065">
                <a:moveTo>
                  <a:pt x="0" y="1366039"/>
                </a:moveTo>
                <a:lnTo>
                  <a:pt x="23698" y="1321046"/>
                </a:lnTo>
                <a:lnTo>
                  <a:pt x="47396" y="1274718"/>
                </a:lnTo>
                <a:lnTo>
                  <a:pt x="71094" y="1227222"/>
                </a:lnTo>
                <a:lnTo>
                  <a:pt x="94792" y="1178726"/>
                </a:lnTo>
                <a:lnTo>
                  <a:pt x="118491" y="1129395"/>
                </a:lnTo>
                <a:lnTo>
                  <a:pt x="142189" y="1079398"/>
                </a:lnTo>
                <a:lnTo>
                  <a:pt x="165887" y="1028900"/>
                </a:lnTo>
                <a:lnTo>
                  <a:pt x="189585" y="978068"/>
                </a:lnTo>
                <a:lnTo>
                  <a:pt x="213283" y="927069"/>
                </a:lnTo>
                <a:lnTo>
                  <a:pt x="236982" y="876071"/>
                </a:lnTo>
                <a:lnTo>
                  <a:pt x="260680" y="825239"/>
                </a:lnTo>
                <a:lnTo>
                  <a:pt x="284378" y="774741"/>
                </a:lnTo>
                <a:lnTo>
                  <a:pt x="308076" y="724744"/>
                </a:lnTo>
                <a:lnTo>
                  <a:pt x="331774" y="675413"/>
                </a:lnTo>
                <a:lnTo>
                  <a:pt x="355473" y="626917"/>
                </a:lnTo>
                <a:lnTo>
                  <a:pt x="379171" y="579421"/>
                </a:lnTo>
                <a:lnTo>
                  <a:pt x="402869" y="533093"/>
                </a:lnTo>
                <a:lnTo>
                  <a:pt x="426567" y="488100"/>
                </a:lnTo>
                <a:lnTo>
                  <a:pt x="450265" y="444607"/>
                </a:lnTo>
                <a:lnTo>
                  <a:pt x="473964" y="402783"/>
                </a:lnTo>
                <a:lnTo>
                  <a:pt x="497662" y="362793"/>
                </a:lnTo>
                <a:lnTo>
                  <a:pt x="521360" y="324805"/>
                </a:lnTo>
                <a:lnTo>
                  <a:pt x="545058" y="288986"/>
                </a:lnTo>
                <a:lnTo>
                  <a:pt x="568756" y="255502"/>
                </a:lnTo>
                <a:lnTo>
                  <a:pt x="592455" y="224519"/>
                </a:lnTo>
                <a:lnTo>
                  <a:pt x="639851" y="170728"/>
                </a:lnTo>
                <a:lnTo>
                  <a:pt x="682508" y="130563"/>
                </a:lnTo>
                <a:lnTo>
                  <a:pt x="725164" y="96306"/>
                </a:lnTo>
                <a:lnTo>
                  <a:pt x="767821" y="67695"/>
                </a:lnTo>
                <a:lnTo>
                  <a:pt x="810478" y="44469"/>
                </a:lnTo>
                <a:lnTo>
                  <a:pt x="853135" y="26369"/>
                </a:lnTo>
                <a:lnTo>
                  <a:pt x="895792" y="13133"/>
                </a:lnTo>
                <a:lnTo>
                  <a:pt x="938450" y="4499"/>
                </a:lnTo>
                <a:lnTo>
                  <a:pt x="981107" y="209"/>
                </a:lnTo>
                <a:lnTo>
                  <a:pt x="1023764" y="0"/>
                </a:lnTo>
                <a:lnTo>
                  <a:pt x="1066422" y="3611"/>
                </a:lnTo>
                <a:lnTo>
                  <a:pt x="1109080" y="10783"/>
                </a:lnTo>
                <a:lnTo>
                  <a:pt x="1151739" y="21253"/>
                </a:lnTo>
                <a:lnTo>
                  <a:pt x="1194397" y="34762"/>
                </a:lnTo>
                <a:lnTo>
                  <a:pt x="1237056" y="51049"/>
                </a:lnTo>
                <a:lnTo>
                  <a:pt x="1279715" y="69852"/>
                </a:lnTo>
                <a:lnTo>
                  <a:pt x="1347068" y="108956"/>
                </a:lnTo>
                <a:lnTo>
                  <a:pt x="1380744" y="133771"/>
                </a:lnTo>
                <a:lnTo>
                  <a:pt x="1414420" y="161725"/>
                </a:lnTo>
                <a:lnTo>
                  <a:pt x="1448097" y="192544"/>
                </a:lnTo>
                <a:lnTo>
                  <a:pt x="1481773" y="225949"/>
                </a:lnTo>
                <a:lnTo>
                  <a:pt x="1515449" y="261665"/>
                </a:lnTo>
                <a:lnTo>
                  <a:pt x="1549125" y="299416"/>
                </a:lnTo>
                <a:lnTo>
                  <a:pt x="1582801" y="338926"/>
                </a:lnTo>
                <a:lnTo>
                  <a:pt x="1616477" y="379917"/>
                </a:lnTo>
                <a:lnTo>
                  <a:pt x="1650153" y="422113"/>
                </a:lnTo>
                <a:lnTo>
                  <a:pt x="1683828" y="465239"/>
                </a:lnTo>
                <a:lnTo>
                  <a:pt x="1717504" y="509018"/>
                </a:lnTo>
                <a:lnTo>
                  <a:pt x="1751179" y="553173"/>
                </a:lnTo>
                <a:lnTo>
                  <a:pt x="1784855" y="597429"/>
                </a:lnTo>
                <a:lnTo>
                  <a:pt x="1818530" y="641508"/>
                </a:lnTo>
                <a:lnTo>
                  <a:pt x="1852205" y="685135"/>
                </a:lnTo>
                <a:lnTo>
                  <a:pt x="1885879" y="728034"/>
                </a:lnTo>
                <a:lnTo>
                  <a:pt x="1919554" y="769927"/>
                </a:lnTo>
                <a:lnTo>
                  <a:pt x="1950025" y="807892"/>
                </a:lnTo>
                <a:lnTo>
                  <a:pt x="1980495" y="846979"/>
                </a:lnTo>
                <a:lnTo>
                  <a:pt x="2010966" y="887066"/>
                </a:lnTo>
                <a:lnTo>
                  <a:pt x="2041436" y="928028"/>
                </a:lnTo>
                <a:lnTo>
                  <a:pt x="2071906" y="969742"/>
                </a:lnTo>
                <a:lnTo>
                  <a:pt x="2102376" y="1012087"/>
                </a:lnTo>
                <a:lnTo>
                  <a:pt x="2132846" y="1054938"/>
                </a:lnTo>
                <a:lnTo>
                  <a:pt x="2163316" y="1098173"/>
                </a:lnTo>
                <a:lnTo>
                  <a:pt x="2193786" y="1141669"/>
                </a:lnTo>
                <a:lnTo>
                  <a:pt x="2224256" y="1185302"/>
                </a:lnTo>
                <a:lnTo>
                  <a:pt x="2254725" y="1228950"/>
                </a:lnTo>
                <a:lnTo>
                  <a:pt x="2285195" y="1272490"/>
                </a:lnTo>
                <a:lnTo>
                  <a:pt x="2315664" y="1315798"/>
                </a:lnTo>
                <a:lnTo>
                  <a:pt x="2346134" y="1358751"/>
                </a:lnTo>
                <a:lnTo>
                  <a:pt x="2376603" y="1401227"/>
                </a:lnTo>
                <a:lnTo>
                  <a:pt x="2407072" y="1443103"/>
                </a:lnTo>
                <a:lnTo>
                  <a:pt x="2437541" y="1484255"/>
                </a:lnTo>
                <a:lnTo>
                  <a:pt x="2468010" y="1524560"/>
                </a:lnTo>
                <a:lnTo>
                  <a:pt x="2498480" y="1563896"/>
                </a:lnTo>
                <a:lnTo>
                  <a:pt x="2528949" y="1602138"/>
                </a:lnTo>
                <a:lnTo>
                  <a:pt x="2559418" y="1639166"/>
                </a:lnTo>
                <a:lnTo>
                  <a:pt x="2593094" y="1680397"/>
                </a:lnTo>
                <a:lnTo>
                  <a:pt x="2626771" y="1723384"/>
                </a:lnTo>
                <a:lnTo>
                  <a:pt x="2660447" y="1767688"/>
                </a:lnTo>
                <a:lnTo>
                  <a:pt x="2694123" y="1812871"/>
                </a:lnTo>
                <a:lnTo>
                  <a:pt x="2727800" y="1858494"/>
                </a:lnTo>
                <a:lnTo>
                  <a:pt x="2761476" y="1904118"/>
                </a:lnTo>
                <a:lnTo>
                  <a:pt x="2795153" y="1949305"/>
                </a:lnTo>
                <a:lnTo>
                  <a:pt x="2828829" y="1993616"/>
                </a:lnTo>
                <a:lnTo>
                  <a:pt x="2862505" y="2036613"/>
                </a:lnTo>
                <a:lnTo>
                  <a:pt x="2896182" y="2077857"/>
                </a:lnTo>
                <a:lnTo>
                  <a:pt x="2929858" y="2116909"/>
                </a:lnTo>
                <a:lnTo>
                  <a:pt x="2963534" y="2153332"/>
                </a:lnTo>
                <a:lnTo>
                  <a:pt x="2997211" y="2186686"/>
                </a:lnTo>
                <a:lnTo>
                  <a:pt x="3030887" y="2216533"/>
                </a:lnTo>
                <a:lnTo>
                  <a:pt x="3064564" y="2242435"/>
                </a:lnTo>
                <a:lnTo>
                  <a:pt x="3098240" y="2263952"/>
                </a:lnTo>
                <a:lnTo>
                  <a:pt x="3165593" y="2292080"/>
                </a:lnTo>
                <a:lnTo>
                  <a:pt x="3199269" y="2297813"/>
                </a:lnTo>
                <a:lnTo>
                  <a:pt x="3232946" y="2296964"/>
                </a:lnTo>
                <a:lnTo>
                  <a:pt x="3300298" y="2275665"/>
                </a:lnTo>
                <a:lnTo>
                  <a:pt x="3333975" y="2256484"/>
                </a:lnTo>
                <a:lnTo>
                  <a:pt x="3367651" y="2232461"/>
                </a:lnTo>
                <a:lnTo>
                  <a:pt x="3401328" y="2204231"/>
                </a:lnTo>
                <a:lnTo>
                  <a:pt x="3435004" y="2172429"/>
                </a:lnTo>
                <a:lnTo>
                  <a:pt x="3468680" y="2137689"/>
                </a:lnTo>
                <a:lnTo>
                  <a:pt x="3502357" y="2100645"/>
                </a:lnTo>
                <a:lnTo>
                  <a:pt x="3536033" y="2061932"/>
                </a:lnTo>
                <a:lnTo>
                  <a:pt x="3569709" y="2022185"/>
                </a:lnTo>
                <a:lnTo>
                  <a:pt x="3603386" y="1982038"/>
                </a:lnTo>
                <a:lnTo>
                  <a:pt x="3637062" y="1942126"/>
                </a:lnTo>
                <a:lnTo>
                  <a:pt x="3670739" y="1903083"/>
                </a:lnTo>
                <a:lnTo>
                  <a:pt x="3704415" y="1865543"/>
                </a:lnTo>
                <a:lnTo>
                  <a:pt x="3738091" y="1830142"/>
                </a:lnTo>
                <a:lnTo>
                  <a:pt x="3771768" y="1797514"/>
                </a:lnTo>
                <a:lnTo>
                  <a:pt x="3805444" y="1768294"/>
                </a:lnTo>
                <a:lnTo>
                  <a:pt x="3839121" y="1743115"/>
                </a:lnTo>
                <a:lnTo>
                  <a:pt x="3884824" y="1712233"/>
                </a:lnTo>
                <a:lnTo>
                  <a:pt x="3930529" y="1681972"/>
                </a:lnTo>
                <a:lnTo>
                  <a:pt x="3976233" y="1652492"/>
                </a:lnTo>
                <a:lnTo>
                  <a:pt x="4021938" y="1623955"/>
                </a:lnTo>
                <a:lnTo>
                  <a:pt x="4067643" y="1596522"/>
                </a:lnTo>
                <a:lnTo>
                  <a:pt x="4113348" y="1570354"/>
                </a:lnTo>
                <a:lnTo>
                  <a:pt x="4159053" y="1545613"/>
                </a:lnTo>
                <a:lnTo>
                  <a:pt x="4204758" y="1522458"/>
                </a:lnTo>
                <a:lnTo>
                  <a:pt x="4250463" y="1501052"/>
                </a:lnTo>
                <a:lnTo>
                  <a:pt x="4296167" y="1481554"/>
                </a:lnTo>
                <a:lnTo>
                  <a:pt x="4341872" y="1464128"/>
                </a:lnTo>
                <a:lnTo>
                  <a:pt x="4387577" y="1448933"/>
                </a:lnTo>
                <a:lnTo>
                  <a:pt x="4433281" y="1436130"/>
                </a:lnTo>
                <a:lnTo>
                  <a:pt x="4478985" y="1425882"/>
                </a:lnTo>
                <a:lnTo>
                  <a:pt x="4528204" y="1418756"/>
                </a:lnTo>
                <a:lnTo>
                  <a:pt x="4577423" y="1416140"/>
                </a:lnTo>
                <a:lnTo>
                  <a:pt x="4626643" y="1417364"/>
                </a:lnTo>
                <a:lnTo>
                  <a:pt x="4675862" y="1421757"/>
                </a:lnTo>
                <a:lnTo>
                  <a:pt x="4725081" y="1428651"/>
                </a:lnTo>
                <a:lnTo>
                  <a:pt x="4774301" y="1437374"/>
                </a:lnTo>
                <a:lnTo>
                  <a:pt x="4823520" y="1447257"/>
                </a:lnTo>
                <a:lnTo>
                  <a:pt x="4872739" y="1457630"/>
                </a:lnTo>
                <a:lnTo>
                  <a:pt x="4921959" y="1467823"/>
                </a:lnTo>
                <a:lnTo>
                  <a:pt x="4971178" y="1477166"/>
                </a:lnTo>
                <a:lnTo>
                  <a:pt x="5020397" y="1484989"/>
                </a:lnTo>
                <a:lnTo>
                  <a:pt x="5069617" y="1490622"/>
                </a:lnTo>
                <a:lnTo>
                  <a:pt x="5118836" y="1493395"/>
                </a:lnTo>
                <a:lnTo>
                  <a:pt x="5168055" y="1494155"/>
                </a:lnTo>
                <a:lnTo>
                  <a:pt x="5217275" y="1494206"/>
                </a:lnTo>
                <a:lnTo>
                  <a:pt x="5266494" y="1493572"/>
                </a:lnTo>
                <a:lnTo>
                  <a:pt x="5315713" y="1492280"/>
                </a:lnTo>
                <a:lnTo>
                  <a:pt x="5364933" y="1490352"/>
                </a:lnTo>
                <a:lnTo>
                  <a:pt x="5414152" y="1487814"/>
                </a:lnTo>
                <a:lnTo>
                  <a:pt x="5463371" y="1484691"/>
                </a:lnTo>
                <a:lnTo>
                  <a:pt x="5512591" y="1481007"/>
                </a:lnTo>
                <a:lnTo>
                  <a:pt x="5561810" y="1476787"/>
                </a:lnTo>
                <a:lnTo>
                  <a:pt x="5611029" y="1472056"/>
                </a:lnTo>
                <a:lnTo>
                  <a:pt x="5660249" y="1466838"/>
                </a:lnTo>
                <a:lnTo>
                  <a:pt x="5709468" y="1461158"/>
                </a:lnTo>
                <a:lnTo>
                  <a:pt x="5758688" y="1455041"/>
                </a:lnTo>
                <a:lnTo>
                  <a:pt x="5807907" y="1447410"/>
                </a:lnTo>
                <a:lnTo>
                  <a:pt x="5857126" y="1437527"/>
                </a:lnTo>
                <a:lnTo>
                  <a:pt x="5906346" y="1425910"/>
                </a:lnTo>
                <a:lnTo>
                  <a:pt x="5955565" y="1413079"/>
                </a:lnTo>
                <a:lnTo>
                  <a:pt x="6004784" y="1399556"/>
                </a:lnTo>
                <a:lnTo>
                  <a:pt x="6054004" y="1385860"/>
                </a:lnTo>
                <a:lnTo>
                  <a:pt x="6103223" y="1372510"/>
                </a:lnTo>
                <a:lnTo>
                  <a:pt x="6152442" y="1360028"/>
                </a:lnTo>
                <a:lnTo>
                  <a:pt x="6201662" y="1348934"/>
                </a:lnTo>
                <a:lnTo>
                  <a:pt x="6250881" y="1339746"/>
                </a:lnTo>
                <a:lnTo>
                  <a:pt x="6300100" y="1332986"/>
                </a:lnTo>
                <a:lnTo>
                  <a:pt x="6349320" y="1329173"/>
                </a:lnTo>
                <a:lnTo>
                  <a:pt x="6398539" y="1328828"/>
                </a:lnTo>
                <a:lnTo>
                  <a:pt x="6447758" y="1331903"/>
                </a:lnTo>
                <a:lnTo>
                  <a:pt x="6496978" y="1337784"/>
                </a:lnTo>
                <a:lnTo>
                  <a:pt x="6546197" y="1346150"/>
                </a:lnTo>
                <a:lnTo>
                  <a:pt x="6595416" y="1356677"/>
                </a:lnTo>
                <a:lnTo>
                  <a:pt x="6644636" y="1369046"/>
                </a:lnTo>
                <a:lnTo>
                  <a:pt x="6693855" y="1382935"/>
                </a:lnTo>
                <a:lnTo>
                  <a:pt x="6743074" y="1398022"/>
                </a:lnTo>
                <a:lnTo>
                  <a:pt x="6792294" y="1413985"/>
                </a:lnTo>
                <a:lnTo>
                  <a:pt x="6841513" y="1430503"/>
                </a:lnTo>
                <a:lnTo>
                  <a:pt x="6890732" y="1447254"/>
                </a:lnTo>
                <a:lnTo>
                  <a:pt x="6939952" y="1463918"/>
                </a:lnTo>
                <a:lnTo>
                  <a:pt x="6989171" y="1480171"/>
                </a:lnTo>
                <a:lnTo>
                  <a:pt x="7038390" y="1495694"/>
                </a:lnTo>
                <a:lnTo>
                  <a:pt x="7081047" y="1510707"/>
                </a:lnTo>
                <a:lnTo>
                  <a:pt x="7123704" y="1529137"/>
                </a:lnTo>
                <a:lnTo>
                  <a:pt x="7166362" y="1550191"/>
                </a:lnTo>
                <a:lnTo>
                  <a:pt x="7209020" y="1573081"/>
                </a:lnTo>
                <a:lnTo>
                  <a:pt x="7251677" y="1597017"/>
                </a:lnTo>
                <a:lnTo>
                  <a:pt x="7294335" y="1621208"/>
                </a:lnTo>
                <a:lnTo>
                  <a:pt x="7336993" y="1644866"/>
                </a:lnTo>
                <a:lnTo>
                  <a:pt x="7379651" y="1667199"/>
                </a:lnTo>
                <a:lnTo>
                  <a:pt x="7422309" y="1687418"/>
                </a:lnTo>
                <a:lnTo>
                  <a:pt x="7464967" y="1704733"/>
                </a:lnTo>
                <a:lnTo>
                  <a:pt x="7507625" y="1718354"/>
                </a:lnTo>
                <a:lnTo>
                  <a:pt x="7550283" y="1727492"/>
                </a:lnTo>
                <a:lnTo>
                  <a:pt x="7592940" y="1731355"/>
                </a:lnTo>
                <a:lnTo>
                  <a:pt x="7635597" y="1729156"/>
                </a:lnTo>
                <a:lnTo>
                  <a:pt x="7678254" y="1720103"/>
                </a:lnTo>
              </a:path>
            </a:pathLst>
          </a:custGeom>
          <a:ln w="25399">
            <a:solidFill>
              <a:srgbClr val="005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88389" y="2696010"/>
            <a:ext cx="8350250" cy="1539875"/>
          </a:xfrm>
          <a:custGeom>
            <a:avLst/>
            <a:gdLst/>
            <a:ahLst/>
            <a:cxnLst/>
            <a:rect l="l" t="t" r="r" b="b"/>
            <a:pathLst>
              <a:path w="8350250" h="1539875">
                <a:moveTo>
                  <a:pt x="3253295" y="1505254"/>
                </a:moveTo>
                <a:lnTo>
                  <a:pt x="3246704" y="1512163"/>
                </a:lnTo>
                <a:lnTo>
                  <a:pt x="3246031" y="1530007"/>
                </a:lnTo>
                <a:lnTo>
                  <a:pt x="3252050" y="1537550"/>
                </a:lnTo>
                <a:lnTo>
                  <a:pt x="3294659" y="1539709"/>
                </a:lnTo>
                <a:lnTo>
                  <a:pt x="3296564" y="1539697"/>
                </a:lnTo>
                <a:lnTo>
                  <a:pt x="3326447" y="1534236"/>
                </a:lnTo>
                <a:lnTo>
                  <a:pt x="3331692" y="1525955"/>
                </a:lnTo>
                <a:lnTo>
                  <a:pt x="3329241" y="1508315"/>
                </a:lnTo>
                <a:lnTo>
                  <a:pt x="3328065" y="1507337"/>
                </a:lnTo>
                <a:lnTo>
                  <a:pt x="3294481" y="1507337"/>
                </a:lnTo>
                <a:lnTo>
                  <a:pt x="3253295" y="1505254"/>
                </a:lnTo>
                <a:close/>
              </a:path>
              <a:path w="8350250" h="1539875">
                <a:moveTo>
                  <a:pt x="3322015" y="1502308"/>
                </a:moveTo>
                <a:lnTo>
                  <a:pt x="3294481" y="1507337"/>
                </a:lnTo>
                <a:lnTo>
                  <a:pt x="3328065" y="1507337"/>
                </a:lnTo>
                <a:lnTo>
                  <a:pt x="3322015" y="1502308"/>
                </a:lnTo>
                <a:close/>
              </a:path>
              <a:path w="8350250" h="1539875">
                <a:moveTo>
                  <a:pt x="3421011" y="1457375"/>
                </a:moveTo>
                <a:lnTo>
                  <a:pt x="3417189" y="1457947"/>
                </a:lnTo>
                <a:lnTo>
                  <a:pt x="3413874" y="1460296"/>
                </a:lnTo>
                <a:lnTo>
                  <a:pt x="3409048" y="1463802"/>
                </a:lnTo>
                <a:lnTo>
                  <a:pt x="3370757" y="1485480"/>
                </a:lnTo>
                <a:lnTo>
                  <a:pt x="3358857" y="1490091"/>
                </a:lnTo>
                <a:lnTo>
                  <a:pt x="3354895" y="1499247"/>
                </a:lnTo>
                <a:lnTo>
                  <a:pt x="3359861" y="1516176"/>
                </a:lnTo>
                <a:lnTo>
                  <a:pt x="3367862" y="1520723"/>
                </a:lnTo>
                <a:lnTo>
                  <a:pt x="3379762" y="1516126"/>
                </a:lnTo>
                <a:lnTo>
                  <a:pt x="3421456" y="1492846"/>
                </a:lnTo>
                <a:lnTo>
                  <a:pt x="3435219" y="1471581"/>
                </a:lnTo>
                <a:lnTo>
                  <a:pt x="3433279" y="1465554"/>
                </a:lnTo>
                <a:lnTo>
                  <a:pt x="3431235" y="1461757"/>
                </a:lnTo>
                <a:lnTo>
                  <a:pt x="3428034" y="1459268"/>
                </a:lnTo>
                <a:lnTo>
                  <a:pt x="3421011" y="1457375"/>
                </a:lnTo>
                <a:close/>
              </a:path>
              <a:path w="8350250" h="1539875">
                <a:moveTo>
                  <a:pt x="3160788" y="1453324"/>
                </a:moveTo>
                <a:lnTo>
                  <a:pt x="3144896" y="1471798"/>
                </a:lnTo>
                <a:lnTo>
                  <a:pt x="3146553" y="1477695"/>
                </a:lnTo>
                <a:lnTo>
                  <a:pt x="3150184" y="1482585"/>
                </a:lnTo>
                <a:lnTo>
                  <a:pt x="3167253" y="1497965"/>
                </a:lnTo>
                <a:lnTo>
                  <a:pt x="3167951" y="1498485"/>
                </a:lnTo>
                <a:lnTo>
                  <a:pt x="3206915" y="1522247"/>
                </a:lnTo>
                <a:lnTo>
                  <a:pt x="3215449" y="1519262"/>
                </a:lnTo>
                <a:lnTo>
                  <a:pt x="3219107" y="1511388"/>
                </a:lnTo>
                <a:lnTo>
                  <a:pt x="3220712" y="1505228"/>
                </a:lnTo>
                <a:lnTo>
                  <a:pt x="3220150" y="1499063"/>
                </a:lnTo>
                <a:lnTo>
                  <a:pt x="3217608" y="1493593"/>
                </a:lnTo>
                <a:lnTo>
                  <a:pt x="3213277" y="1489519"/>
                </a:lnTo>
                <a:lnTo>
                  <a:pt x="3183039" y="1471066"/>
                </a:lnTo>
                <a:lnTo>
                  <a:pt x="3164535" y="1454391"/>
                </a:lnTo>
                <a:lnTo>
                  <a:pt x="3160788" y="1453324"/>
                </a:lnTo>
                <a:close/>
              </a:path>
              <a:path w="8350250" h="1539875">
                <a:moveTo>
                  <a:pt x="3511613" y="1382877"/>
                </a:moveTo>
                <a:lnTo>
                  <a:pt x="3507841" y="1383868"/>
                </a:lnTo>
                <a:lnTo>
                  <a:pt x="3459835" y="1425689"/>
                </a:lnTo>
                <a:lnTo>
                  <a:pt x="3456137" y="1430506"/>
                </a:lnTo>
                <a:lnTo>
                  <a:pt x="3454396" y="1436374"/>
                </a:lnTo>
                <a:lnTo>
                  <a:pt x="3454699" y="1442564"/>
                </a:lnTo>
                <a:lnTo>
                  <a:pt x="3457130" y="1448346"/>
                </a:lnTo>
                <a:lnTo>
                  <a:pt x="3461842" y="1455458"/>
                </a:lnTo>
                <a:lnTo>
                  <a:pt x="3470694" y="1456842"/>
                </a:lnTo>
                <a:lnTo>
                  <a:pt x="3521798" y="1412328"/>
                </a:lnTo>
                <a:lnTo>
                  <a:pt x="3525496" y="1407512"/>
                </a:lnTo>
                <a:lnTo>
                  <a:pt x="3527237" y="1401645"/>
                </a:lnTo>
                <a:lnTo>
                  <a:pt x="3526935" y="1395458"/>
                </a:lnTo>
                <a:lnTo>
                  <a:pt x="3524504" y="1389684"/>
                </a:lnTo>
                <a:lnTo>
                  <a:pt x="3522141" y="1386116"/>
                </a:lnTo>
                <a:lnTo>
                  <a:pt x="3518763" y="1383995"/>
                </a:lnTo>
                <a:lnTo>
                  <a:pt x="3511613" y="1382877"/>
                </a:lnTo>
                <a:close/>
              </a:path>
              <a:path w="8350250" h="1539875">
                <a:moveTo>
                  <a:pt x="3076359" y="1362989"/>
                </a:moveTo>
                <a:lnTo>
                  <a:pt x="3072638" y="1364195"/>
                </a:lnTo>
                <a:lnTo>
                  <a:pt x="3069640" y="1367040"/>
                </a:lnTo>
                <a:lnTo>
                  <a:pt x="3066135" y="1372045"/>
                </a:lnTo>
                <a:lnTo>
                  <a:pt x="3064629" y="1377997"/>
                </a:lnTo>
                <a:lnTo>
                  <a:pt x="3065177" y="1384164"/>
                </a:lnTo>
                <a:lnTo>
                  <a:pt x="3106787" y="1438605"/>
                </a:lnTo>
                <a:lnTo>
                  <a:pt x="3121113" y="1444891"/>
                </a:lnTo>
                <a:lnTo>
                  <a:pt x="3126638" y="1438605"/>
                </a:lnTo>
                <a:lnTo>
                  <a:pt x="3129759" y="1433270"/>
                </a:lnTo>
                <a:lnTo>
                  <a:pt x="3130816" y="1427187"/>
                </a:lnTo>
                <a:lnTo>
                  <a:pt x="3129806" y="1421095"/>
                </a:lnTo>
                <a:lnTo>
                  <a:pt x="3126727" y="1415732"/>
                </a:lnTo>
                <a:lnTo>
                  <a:pt x="3106153" y="1392047"/>
                </a:lnTo>
                <a:lnTo>
                  <a:pt x="3087014" y="1365694"/>
                </a:lnTo>
                <a:lnTo>
                  <a:pt x="3083547" y="1363751"/>
                </a:lnTo>
                <a:lnTo>
                  <a:pt x="3076359" y="1362989"/>
                </a:lnTo>
                <a:close/>
              </a:path>
              <a:path w="8350250" h="1539875">
                <a:moveTo>
                  <a:pt x="3597122" y="1299997"/>
                </a:moveTo>
                <a:lnTo>
                  <a:pt x="3593426" y="1301280"/>
                </a:lnTo>
                <a:lnTo>
                  <a:pt x="3547808" y="1346479"/>
                </a:lnTo>
                <a:lnTo>
                  <a:pt x="3544382" y="1351557"/>
                </a:lnTo>
                <a:lnTo>
                  <a:pt x="3542971" y="1357541"/>
                </a:lnTo>
                <a:lnTo>
                  <a:pt x="3543620" y="1363695"/>
                </a:lnTo>
                <a:lnTo>
                  <a:pt x="3546373" y="1369288"/>
                </a:lnTo>
                <a:lnTo>
                  <a:pt x="3551453" y="1376045"/>
                </a:lnTo>
                <a:lnTo>
                  <a:pt x="3560368" y="1376781"/>
                </a:lnTo>
                <a:lnTo>
                  <a:pt x="3608908" y="1328648"/>
                </a:lnTo>
                <a:lnTo>
                  <a:pt x="3612336" y="1323570"/>
                </a:lnTo>
                <a:lnTo>
                  <a:pt x="3613751" y="1317588"/>
                </a:lnTo>
                <a:lnTo>
                  <a:pt x="3613106" y="1311437"/>
                </a:lnTo>
                <a:lnTo>
                  <a:pt x="3610356" y="1305852"/>
                </a:lnTo>
                <a:lnTo>
                  <a:pt x="3607816" y="1302461"/>
                </a:lnTo>
                <a:lnTo>
                  <a:pt x="3604310" y="1300594"/>
                </a:lnTo>
                <a:lnTo>
                  <a:pt x="3597122" y="1299997"/>
                </a:lnTo>
                <a:close/>
              </a:path>
              <a:path w="8350250" h="1539875">
                <a:moveTo>
                  <a:pt x="3009620" y="1259903"/>
                </a:moveTo>
                <a:lnTo>
                  <a:pt x="2996591" y="1279642"/>
                </a:lnTo>
                <a:lnTo>
                  <a:pt x="2998724" y="1285570"/>
                </a:lnTo>
                <a:lnTo>
                  <a:pt x="3003638" y="1293952"/>
                </a:lnTo>
                <a:lnTo>
                  <a:pt x="3036773" y="1345704"/>
                </a:lnTo>
                <a:lnTo>
                  <a:pt x="3045599" y="1347241"/>
                </a:lnTo>
                <a:lnTo>
                  <a:pt x="3051873" y="1341958"/>
                </a:lnTo>
                <a:lnTo>
                  <a:pt x="3055638" y="1337209"/>
                </a:lnTo>
                <a:lnTo>
                  <a:pt x="3057459" y="1331374"/>
                </a:lnTo>
                <a:lnTo>
                  <a:pt x="3057240" y="1325179"/>
                </a:lnTo>
                <a:lnTo>
                  <a:pt x="3054883" y="1319352"/>
                </a:lnTo>
                <a:lnTo>
                  <a:pt x="3027045" y="1275943"/>
                </a:lnTo>
                <a:lnTo>
                  <a:pt x="3019983" y="1263853"/>
                </a:lnTo>
                <a:lnTo>
                  <a:pt x="3016707" y="1261503"/>
                </a:lnTo>
                <a:lnTo>
                  <a:pt x="3009620" y="1259903"/>
                </a:lnTo>
                <a:close/>
              </a:path>
              <a:path w="8350250" h="1539875">
                <a:moveTo>
                  <a:pt x="3682238" y="1215199"/>
                </a:moveTo>
                <a:lnTo>
                  <a:pt x="3678542" y="1216482"/>
                </a:lnTo>
                <a:lnTo>
                  <a:pt x="3633038" y="1261846"/>
                </a:lnTo>
                <a:lnTo>
                  <a:pt x="3629621" y="1266931"/>
                </a:lnTo>
                <a:lnTo>
                  <a:pt x="3628221" y="1272916"/>
                </a:lnTo>
                <a:lnTo>
                  <a:pt x="3628884" y="1279064"/>
                </a:lnTo>
                <a:lnTo>
                  <a:pt x="3631653" y="1284643"/>
                </a:lnTo>
                <a:lnTo>
                  <a:pt x="3636759" y="1291386"/>
                </a:lnTo>
                <a:lnTo>
                  <a:pt x="3645662" y="1292098"/>
                </a:lnTo>
                <a:lnTo>
                  <a:pt x="3694099" y="1243812"/>
                </a:lnTo>
                <a:lnTo>
                  <a:pt x="3697516" y="1238727"/>
                </a:lnTo>
                <a:lnTo>
                  <a:pt x="3698917" y="1232741"/>
                </a:lnTo>
                <a:lnTo>
                  <a:pt x="3698259" y="1226589"/>
                </a:lnTo>
                <a:lnTo>
                  <a:pt x="3695496" y="1221003"/>
                </a:lnTo>
                <a:lnTo>
                  <a:pt x="3692944" y="1217637"/>
                </a:lnTo>
                <a:lnTo>
                  <a:pt x="3689438" y="1215783"/>
                </a:lnTo>
                <a:lnTo>
                  <a:pt x="3682238" y="1215199"/>
                </a:lnTo>
                <a:close/>
              </a:path>
              <a:path w="8350250" h="1539875">
                <a:moveTo>
                  <a:pt x="2948978" y="1151280"/>
                </a:moveTo>
                <a:lnTo>
                  <a:pt x="2935291" y="1170412"/>
                </a:lnTo>
                <a:lnTo>
                  <a:pt x="2937230" y="1176439"/>
                </a:lnTo>
                <a:lnTo>
                  <a:pt x="2963354" y="1225080"/>
                </a:lnTo>
                <a:lnTo>
                  <a:pt x="2971647" y="1239291"/>
                </a:lnTo>
                <a:lnTo>
                  <a:pt x="2980410" y="1241259"/>
                </a:lnTo>
                <a:lnTo>
                  <a:pt x="2986874" y="1236294"/>
                </a:lnTo>
                <a:lnTo>
                  <a:pt x="2990814" y="1231730"/>
                </a:lnTo>
                <a:lnTo>
                  <a:pt x="2992853" y="1225988"/>
                </a:lnTo>
                <a:lnTo>
                  <a:pt x="2992868" y="1219788"/>
                </a:lnTo>
                <a:lnTo>
                  <a:pt x="2990735" y="1213853"/>
                </a:lnTo>
                <a:lnTo>
                  <a:pt x="2987357" y="1208112"/>
                </a:lnTo>
                <a:lnTo>
                  <a:pt x="2959188" y="1155687"/>
                </a:lnTo>
                <a:lnTo>
                  <a:pt x="2956001" y="1153185"/>
                </a:lnTo>
                <a:lnTo>
                  <a:pt x="2948978" y="1151280"/>
                </a:lnTo>
                <a:close/>
              </a:path>
              <a:path w="8350250" h="1539875">
                <a:moveTo>
                  <a:pt x="3771773" y="1135214"/>
                </a:moveTo>
                <a:lnTo>
                  <a:pt x="3768012" y="1136269"/>
                </a:lnTo>
                <a:lnTo>
                  <a:pt x="3720338" y="1178560"/>
                </a:lnTo>
                <a:lnTo>
                  <a:pt x="3716674" y="1183420"/>
                </a:lnTo>
                <a:lnTo>
                  <a:pt x="3714978" y="1189305"/>
                </a:lnTo>
                <a:lnTo>
                  <a:pt x="3715330" y="1195488"/>
                </a:lnTo>
                <a:lnTo>
                  <a:pt x="3717810" y="1201242"/>
                </a:lnTo>
                <a:lnTo>
                  <a:pt x="3722573" y="1208303"/>
                </a:lnTo>
                <a:lnTo>
                  <a:pt x="3731425" y="1209598"/>
                </a:lnTo>
                <a:lnTo>
                  <a:pt x="3782187" y="1164564"/>
                </a:lnTo>
                <a:lnTo>
                  <a:pt x="3785851" y="1159711"/>
                </a:lnTo>
                <a:lnTo>
                  <a:pt x="3787551" y="1153829"/>
                </a:lnTo>
                <a:lnTo>
                  <a:pt x="3787200" y="1147648"/>
                </a:lnTo>
                <a:lnTo>
                  <a:pt x="3784714" y="1141895"/>
                </a:lnTo>
                <a:lnTo>
                  <a:pt x="3782339" y="1138351"/>
                </a:lnTo>
                <a:lnTo>
                  <a:pt x="3778935" y="1136269"/>
                </a:lnTo>
                <a:lnTo>
                  <a:pt x="3771773" y="1135214"/>
                </a:lnTo>
                <a:close/>
              </a:path>
              <a:path w="8350250" h="1539875">
                <a:moveTo>
                  <a:pt x="3869931" y="1072451"/>
                </a:moveTo>
                <a:lnTo>
                  <a:pt x="3814838" y="1103058"/>
                </a:lnTo>
                <a:lnTo>
                  <a:pt x="3807237" y="1118662"/>
                </a:lnTo>
                <a:lnTo>
                  <a:pt x="3808768" y="1124839"/>
                </a:lnTo>
                <a:lnTo>
                  <a:pt x="3812336" y="1132776"/>
                </a:lnTo>
                <a:lnTo>
                  <a:pt x="3820845" y="1135888"/>
                </a:lnTo>
                <a:lnTo>
                  <a:pt x="3861612" y="1111758"/>
                </a:lnTo>
                <a:lnTo>
                  <a:pt x="3884688" y="1100353"/>
                </a:lnTo>
                <a:lnTo>
                  <a:pt x="3887978" y="1090841"/>
                </a:lnTo>
                <a:lnTo>
                  <a:pt x="3883342" y="1078547"/>
                </a:lnTo>
                <a:lnTo>
                  <a:pt x="3880497" y="1075550"/>
                </a:lnTo>
                <a:lnTo>
                  <a:pt x="3873792" y="1072502"/>
                </a:lnTo>
                <a:lnTo>
                  <a:pt x="3869931" y="1072451"/>
                </a:lnTo>
                <a:close/>
              </a:path>
              <a:path w="8350250" h="1539875">
                <a:moveTo>
                  <a:pt x="5670105" y="1044041"/>
                </a:moveTo>
                <a:lnTo>
                  <a:pt x="5662968" y="1050175"/>
                </a:lnTo>
                <a:lnTo>
                  <a:pt x="5660745" y="1067854"/>
                </a:lnTo>
                <a:lnTo>
                  <a:pt x="5666092" y="1076045"/>
                </a:lnTo>
                <a:lnTo>
                  <a:pt x="5692724" y="1080439"/>
                </a:lnTo>
                <a:lnTo>
                  <a:pt x="5739599" y="1081316"/>
                </a:lnTo>
                <a:lnTo>
                  <a:pt x="5745988" y="1074178"/>
                </a:lnTo>
                <a:lnTo>
                  <a:pt x="5746203" y="1056309"/>
                </a:lnTo>
                <a:lnTo>
                  <a:pt x="5739980" y="1048981"/>
                </a:lnTo>
                <a:lnTo>
                  <a:pt x="5696737" y="1048435"/>
                </a:lnTo>
                <a:lnTo>
                  <a:pt x="5670105" y="1044041"/>
                </a:lnTo>
                <a:close/>
              </a:path>
              <a:path w="8350250" h="1539875">
                <a:moveTo>
                  <a:pt x="2890278" y="1041031"/>
                </a:moveTo>
                <a:lnTo>
                  <a:pt x="2876270" y="1059863"/>
                </a:lnTo>
                <a:lnTo>
                  <a:pt x="2878099" y="1065923"/>
                </a:lnTo>
                <a:lnTo>
                  <a:pt x="2883230" y="1075905"/>
                </a:lnTo>
                <a:lnTo>
                  <a:pt x="2911729" y="1128979"/>
                </a:lnTo>
                <a:lnTo>
                  <a:pt x="2920415" y="1131354"/>
                </a:lnTo>
                <a:lnTo>
                  <a:pt x="2927045" y="1126667"/>
                </a:lnTo>
                <a:lnTo>
                  <a:pt x="2931135" y="1122284"/>
                </a:lnTo>
                <a:lnTo>
                  <a:pt x="2933365" y="1116639"/>
                </a:lnTo>
                <a:lnTo>
                  <a:pt x="2933587" y="1110449"/>
                </a:lnTo>
                <a:lnTo>
                  <a:pt x="2931655" y="1104430"/>
                </a:lnTo>
                <a:lnTo>
                  <a:pt x="2907512" y="1059484"/>
                </a:lnTo>
                <a:lnTo>
                  <a:pt x="2900413" y="1045667"/>
                </a:lnTo>
                <a:lnTo>
                  <a:pt x="2897263" y="1043101"/>
                </a:lnTo>
                <a:lnTo>
                  <a:pt x="2890278" y="1041031"/>
                </a:lnTo>
                <a:close/>
              </a:path>
              <a:path w="8350250" h="1539875">
                <a:moveTo>
                  <a:pt x="5849531" y="1036193"/>
                </a:moveTo>
                <a:lnTo>
                  <a:pt x="5778398" y="1048689"/>
                </a:lnTo>
                <a:lnTo>
                  <a:pt x="5773115" y="1056944"/>
                </a:lnTo>
                <a:lnTo>
                  <a:pt x="5775477" y="1074597"/>
                </a:lnTo>
                <a:lnTo>
                  <a:pt x="5782665" y="1080655"/>
                </a:lnTo>
                <a:lnTo>
                  <a:pt x="5853811" y="1068158"/>
                </a:lnTo>
                <a:lnTo>
                  <a:pt x="5859094" y="1059903"/>
                </a:lnTo>
                <a:lnTo>
                  <a:pt x="5856732" y="1042250"/>
                </a:lnTo>
                <a:lnTo>
                  <a:pt x="5849531" y="1036193"/>
                </a:lnTo>
                <a:close/>
              </a:path>
              <a:path w="8350250" h="1539875">
                <a:moveTo>
                  <a:pt x="3973436" y="1021105"/>
                </a:moveTo>
                <a:lnTo>
                  <a:pt x="3910965" y="1052093"/>
                </a:lnTo>
                <a:lnTo>
                  <a:pt x="3907675" y="1061605"/>
                </a:lnTo>
                <a:lnTo>
                  <a:pt x="3913860" y="1078001"/>
                </a:lnTo>
                <a:lnTo>
                  <a:pt x="3922153" y="1081773"/>
                </a:lnTo>
                <a:lnTo>
                  <a:pt x="3988219" y="1049007"/>
                </a:lnTo>
                <a:lnTo>
                  <a:pt x="3991495" y="1039495"/>
                </a:lnTo>
                <a:lnTo>
                  <a:pt x="3986860" y="1027201"/>
                </a:lnTo>
                <a:lnTo>
                  <a:pt x="3984015" y="1024204"/>
                </a:lnTo>
                <a:lnTo>
                  <a:pt x="3977309" y="1021156"/>
                </a:lnTo>
                <a:lnTo>
                  <a:pt x="3973436" y="1021105"/>
                </a:lnTo>
                <a:close/>
              </a:path>
              <a:path w="8350250" h="1539875">
                <a:moveTo>
                  <a:pt x="5560758" y="1019810"/>
                </a:moveTo>
                <a:lnTo>
                  <a:pt x="5553151" y="1025169"/>
                </a:lnTo>
                <a:lnTo>
                  <a:pt x="5549519" y="1042530"/>
                </a:lnTo>
                <a:lnTo>
                  <a:pt x="5554192" y="1051255"/>
                </a:lnTo>
                <a:lnTo>
                  <a:pt x="5611469" y="1066965"/>
                </a:lnTo>
                <a:lnTo>
                  <a:pt x="5617984" y="1068108"/>
                </a:lnTo>
                <a:lnTo>
                  <a:pt x="5625680" y="1069378"/>
                </a:lnTo>
                <a:lnTo>
                  <a:pt x="5632831" y="1063244"/>
                </a:lnTo>
                <a:lnTo>
                  <a:pt x="5635040" y="1045578"/>
                </a:lnTo>
                <a:lnTo>
                  <a:pt x="5629694" y="1037374"/>
                </a:lnTo>
                <a:lnTo>
                  <a:pt x="5621985" y="1036104"/>
                </a:lnTo>
                <a:lnTo>
                  <a:pt x="5618035" y="1035519"/>
                </a:lnTo>
                <a:lnTo>
                  <a:pt x="5560758" y="1019810"/>
                </a:lnTo>
                <a:close/>
              </a:path>
              <a:path w="8350250" h="1539875">
                <a:moveTo>
                  <a:pt x="5953607" y="997597"/>
                </a:moveTo>
                <a:lnTo>
                  <a:pt x="5930595" y="1008392"/>
                </a:lnTo>
                <a:lnTo>
                  <a:pt x="5886754" y="1023620"/>
                </a:lnTo>
                <a:lnTo>
                  <a:pt x="5882538" y="1032637"/>
                </a:lnTo>
                <a:lnTo>
                  <a:pt x="5887046" y="1049731"/>
                </a:lnTo>
                <a:lnTo>
                  <a:pt x="5894920" y="1054557"/>
                </a:lnTo>
                <a:lnTo>
                  <a:pt x="5938761" y="1039342"/>
                </a:lnTo>
                <a:lnTo>
                  <a:pt x="5964212" y="1027557"/>
                </a:lnTo>
                <a:lnTo>
                  <a:pt x="5967691" y="1018133"/>
                </a:lnTo>
                <a:lnTo>
                  <a:pt x="5961837" y="1001585"/>
                </a:lnTo>
                <a:lnTo>
                  <a:pt x="5953607" y="997597"/>
                </a:lnTo>
                <a:close/>
              </a:path>
              <a:path w="8350250" h="1539875">
                <a:moveTo>
                  <a:pt x="5453138" y="984351"/>
                </a:moveTo>
                <a:lnTo>
                  <a:pt x="5445290" y="989215"/>
                </a:lnTo>
                <a:lnTo>
                  <a:pt x="5440807" y="1006309"/>
                </a:lnTo>
                <a:lnTo>
                  <a:pt x="5445036" y="1015326"/>
                </a:lnTo>
                <a:lnTo>
                  <a:pt x="5513984" y="1039037"/>
                </a:lnTo>
                <a:lnTo>
                  <a:pt x="5521833" y="1034173"/>
                </a:lnTo>
                <a:lnTo>
                  <a:pt x="5526316" y="1017079"/>
                </a:lnTo>
                <a:lnTo>
                  <a:pt x="5522087" y="1008062"/>
                </a:lnTo>
                <a:lnTo>
                  <a:pt x="5453138" y="984351"/>
                </a:lnTo>
                <a:close/>
              </a:path>
              <a:path w="8350250" h="1539875">
                <a:moveTo>
                  <a:pt x="4082249" y="971067"/>
                </a:moveTo>
                <a:lnTo>
                  <a:pt x="4015092" y="1000734"/>
                </a:lnTo>
                <a:lnTo>
                  <a:pt x="4011472" y="1010081"/>
                </a:lnTo>
                <a:lnTo>
                  <a:pt x="4017073" y="1026744"/>
                </a:lnTo>
                <a:lnTo>
                  <a:pt x="4025239" y="1030909"/>
                </a:lnTo>
                <a:lnTo>
                  <a:pt x="4092384" y="1001242"/>
                </a:lnTo>
                <a:lnTo>
                  <a:pt x="4096004" y="991882"/>
                </a:lnTo>
                <a:lnTo>
                  <a:pt x="4090416" y="975220"/>
                </a:lnTo>
                <a:lnTo>
                  <a:pt x="4082249" y="971067"/>
                </a:lnTo>
                <a:close/>
              </a:path>
              <a:path w="8350250" h="1539875">
                <a:moveTo>
                  <a:pt x="7641412" y="967536"/>
                </a:moveTo>
                <a:lnTo>
                  <a:pt x="7634922" y="974559"/>
                </a:lnTo>
                <a:lnTo>
                  <a:pt x="7634452" y="992416"/>
                </a:lnTo>
                <a:lnTo>
                  <a:pt x="7640574" y="999858"/>
                </a:lnTo>
                <a:lnTo>
                  <a:pt x="7693863" y="1001661"/>
                </a:lnTo>
                <a:lnTo>
                  <a:pt x="7713941" y="1000036"/>
                </a:lnTo>
                <a:lnTo>
                  <a:pt x="7719771" y="992276"/>
                </a:lnTo>
                <a:lnTo>
                  <a:pt x="7718615" y="974471"/>
                </a:lnTo>
                <a:lnTo>
                  <a:pt x="7713416" y="969340"/>
                </a:lnTo>
                <a:lnTo>
                  <a:pt x="7694688" y="969340"/>
                </a:lnTo>
                <a:lnTo>
                  <a:pt x="7641412" y="967536"/>
                </a:lnTo>
                <a:close/>
              </a:path>
              <a:path w="8350250" h="1539875">
                <a:moveTo>
                  <a:pt x="7711846" y="967790"/>
                </a:moveTo>
                <a:lnTo>
                  <a:pt x="7694688" y="969340"/>
                </a:lnTo>
                <a:lnTo>
                  <a:pt x="7713416" y="969340"/>
                </a:lnTo>
                <a:lnTo>
                  <a:pt x="7711846" y="967790"/>
                </a:lnTo>
                <a:close/>
              </a:path>
              <a:path w="8350250" h="1539875">
                <a:moveTo>
                  <a:pt x="7530592" y="954697"/>
                </a:moveTo>
                <a:lnTo>
                  <a:pt x="7523556" y="960996"/>
                </a:lnTo>
                <a:lnTo>
                  <a:pt x="7521651" y="978712"/>
                </a:lnTo>
                <a:lnTo>
                  <a:pt x="7527150" y="986777"/>
                </a:lnTo>
                <a:lnTo>
                  <a:pt x="7598575" y="996873"/>
                </a:lnTo>
                <a:lnTo>
                  <a:pt x="7605610" y="990574"/>
                </a:lnTo>
                <a:lnTo>
                  <a:pt x="7607515" y="972845"/>
                </a:lnTo>
                <a:lnTo>
                  <a:pt x="7602016" y="964768"/>
                </a:lnTo>
                <a:lnTo>
                  <a:pt x="7530592" y="954697"/>
                </a:lnTo>
                <a:close/>
              </a:path>
              <a:path w="8350250" h="1539875">
                <a:moveTo>
                  <a:pt x="7822666" y="953503"/>
                </a:moveTo>
                <a:lnTo>
                  <a:pt x="7773212" y="962558"/>
                </a:lnTo>
                <a:lnTo>
                  <a:pt x="7752549" y="964323"/>
                </a:lnTo>
                <a:lnTo>
                  <a:pt x="7746733" y="972070"/>
                </a:lnTo>
                <a:lnTo>
                  <a:pt x="7747888" y="989888"/>
                </a:lnTo>
                <a:lnTo>
                  <a:pt x="7754645" y="996569"/>
                </a:lnTo>
                <a:lnTo>
                  <a:pt x="7775308" y="994803"/>
                </a:lnTo>
                <a:lnTo>
                  <a:pt x="7827086" y="985443"/>
                </a:lnTo>
                <a:lnTo>
                  <a:pt x="7832331" y="977163"/>
                </a:lnTo>
                <a:lnTo>
                  <a:pt x="7829892" y="959523"/>
                </a:lnTo>
                <a:lnTo>
                  <a:pt x="7822666" y="953503"/>
                </a:lnTo>
                <a:close/>
              </a:path>
              <a:path w="8350250" h="1539875">
                <a:moveTo>
                  <a:pt x="6056820" y="948436"/>
                </a:moveTo>
                <a:lnTo>
                  <a:pt x="6052972" y="948486"/>
                </a:lnTo>
                <a:lnTo>
                  <a:pt x="6009360" y="971638"/>
                </a:lnTo>
                <a:lnTo>
                  <a:pt x="5991440" y="979995"/>
                </a:lnTo>
                <a:lnTo>
                  <a:pt x="5987961" y="989418"/>
                </a:lnTo>
                <a:lnTo>
                  <a:pt x="5993815" y="1005967"/>
                </a:lnTo>
                <a:lnTo>
                  <a:pt x="6002045" y="1009954"/>
                </a:lnTo>
                <a:lnTo>
                  <a:pt x="6019965" y="1001610"/>
                </a:lnTo>
                <a:lnTo>
                  <a:pt x="6068339" y="975956"/>
                </a:lnTo>
                <a:lnTo>
                  <a:pt x="6071425" y="966343"/>
                </a:lnTo>
                <a:lnTo>
                  <a:pt x="6066510" y="954189"/>
                </a:lnTo>
                <a:lnTo>
                  <a:pt x="6063602" y="951280"/>
                </a:lnTo>
                <a:lnTo>
                  <a:pt x="6056820" y="948436"/>
                </a:lnTo>
                <a:close/>
              </a:path>
              <a:path w="8350250" h="1539875">
                <a:moveTo>
                  <a:pt x="5346065" y="944765"/>
                </a:moveTo>
                <a:lnTo>
                  <a:pt x="5338127" y="949439"/>
                </a:lnTo>
                <a:lnTo>
                  <a:pt x="5333365" y="966444"/>
                </a:lnTo>
                <a:lnTo>
                  <a:pt x="5337441" y="975550"/>
                </a:lnTo>
                <a:lnTo>
                  <a:pt x="5405945" y="1000785"/>
                </a:lnTo>
                <a:lnTo>
                  <a:pt x="5413895" y="996111"/>
                </a:lnTo>
                <a:lnTo>
                  <a:pt x="5418658" y="979106"/>
                </a:lnTo>
                <a:lnTo>
                  <a:pt x="5414581" y="970013"/>
                </a:lnTo>
                <a:lnTo>
                  <a:pt x="5346065" y="944765"/>
                </a:lnTo>
                <a:close/>
              </a:path>
              <a:path w="8350250" h="1539875">
                <a:moveTo>
                  <a:pt x="2833027" y="929601"/>
                </a:moveTo>
                <a:lnTo>
                  <a:pt x="2819011" y="948425"/>
                </a:lnTo>
                <a:lnTo>
                  <a:pt x="2820847" y="954493"/>
                </a:lnTo>
                <a:lnTo>
                  <a:pt x="2853423" y="1017905"/>
                </a:lnTo>
                <a:lnTo>
                  <a:pt x="2862072" y="1020470"/>
                </a:lnTo>
                <a:lnTo>
                  <a:pt x="2868777" y="1015936"/>
                </a:lnTo>
                <a:lnTo>
                  <a:pt x="2872941" y="1011647"/>
                </a:lnTo>
                <a:lnTo>
                  <a:pt x="2875268" y="1006054"/>
                </a:lnTo>
                <a:lnTo>
                  <a:pt x="2875598" y="999868"/>
                </a:lnTo>
                <a:lnTo>
                  <a:pt x="2873768" y="993800"/>
                </a:lnTo>
                <a:lnTo>
                  <a:pt x="2843161" y="934237"/>
                </a:lnTo>
                <a:lnTo>
                  <a:pt x="2840012" y="931672"/>
                </a:lnTo>
                <a:lnTo>
                  <a:pt x="2833027" y="929601"/>
                </a:lnTo>
                <a:close/>
              </a:path>
              <a:path w="8350250" h="1539875">
                <a:moveTo>
                  <a:pt x="7421702" y="928509"/>
                </a:moveTo>
                <a:lnTo>
                  <a:pt x="7414107" y="933894"/>
                </a:lnTo>
                <a:lnTo>
                  <a:pt x="7410538" y="951280"/>
                </a:lnTo>
                <a:lnTo>
                  <a:pt x="7415237" y="959993"/>
                </a:lnTo>
                <a:lnTo>
                  <a:pt x="7451102" y="969657"/>
                </a:lnTo>
                <a:lnTo>
                  <a:pt x="7486180" y="977379"/>
                </a:lnTo>
                <a:lnTo>
                  <a:pt x="7493558" y="971638"/>
                </a:lnTo>
                <a:lnTo>
                  <a:pt x="7496505" y="954100"/>
                </a:lnTo>
                <a:lnTo>
                  <a:pt x="7491488" y="945629"/>
                </a:lnTo>
                <a:lnTo>
                  <a:pt x="7457554" y="938187"/>
                </a:lnTo>
                <a:lnTo>
                  <a:pt x="7421702" y="928509"/>
                </a:lnTo>
                <a:close/>
              </a:path>
              <a:path w="8350250" h="1539875">
                <a:moveTo>
                  <a:pt x="4188853" y="925614"/>
                </a:moveTo>
                <a:lnTo>
                  <a:pt x="4170006" y="932294"/>
                </a:lnTo>
                <a:lnTo>
                  <a:pt x="4120337" y="954239"/>
                </a:lnTo>
                <a:lnTo>
                  <a:pt x="4116730" y="963599"/>
                </a:lnTo>
                <a:lnTo>
                  <a:pt x="4122318" y="980262"/>
                </a:lnTo>
                <a:lnTo>
                  <a:pt x="4130484" y="984415"/>
                </a:lnTo>
                <a:lnTo>
                  <a:pt x="4180154" y="962469"/>
                </a:lnTo>
                <a:lnTo>
                  <a:pt x="4197146" y="956525"/>
                </a:lnTo>
                <a:lnTo>
                  <a:pt x="4201312" y="947483"/>
                </a:lnTo>
                <a:lnTo>
                  <a:pt x="4196740" y="930402"/>
                </a:lnTo>
                <a:lnTo>
                  <a:pt x="4188853" y="925614"/>
                </a:lnTo>
                <a:close/>
              </a:path>
              <a:path w="8350250" h="1539875">
                <a:moveTo>
                  <a:pt x="7931531" y="925664"/>
                </a:moveTo>
                <a:lnTo>
                  <a:pt x="7861642" y="945400"/>
                </a:lnTo>
                <a:lnTo>
                  <a:pt x="7857020" y="954151"/>
                </a:lnTo>
                <a:lnTo>
                  <a:pt x="7860741" y="971486"/>
                </a:lnTo>
                <a:lnTo>
                  <a:pt x="7868373" y="976795"/>
                </a:lnTo>
                <a:lnTo>
                  <a:pt x="7938261" y="957072"/>
                </a:lnTo>
                <a:lnTo>
                  <a:pt x="7942872" y="948309"/>
                </a:lnTo>
                <a:lnTo>
                  <a:pt x="7939151" y="930973"/>
                </a:lnTo>
                <a:lnTo>
                  <a:pt x="7931531" y="925664"/>
                </a:lnTo>
                <a:close/>
              </a:path>
              <a:path w="8350250" h="1539875">
                <a:moveTo>
                  <a:pt x="5237276" y="908088"/>
                </a:moveTo>
                <a:lnTo>
                  <a:pt x="5229529" y="913168"/>
                </a:lnTo>
                <a:lnTo>
                  <a:pt x="5225415" y="930389"/>
                </a:lnTo>
                <a:lnTo>
                  <a:pt x="5229847" y="939279"/>
                </a:lnTo>
                <a:lnTo>
                  <a:pt x="5291112" y="958469"/>
                </a:lnTo>
                <a:lnTo>
                  <a:pt x="5298567" y="961237"/>
                </a:lnTo>
                <a:lnTo>
                  <a:pt x="5306504" y="956564"/>
                </a:lnTo>
                <a:lnTo>
                  <a:pt x="5311267" y="939558"/>
                </a:lnTo>
                <a:lnTo>
                  <a:pt x="5307203" y="930452"/>
                </a:lnTo>
                <a:lnTo>
                  <a:pt x="5298541" y="927277"/>
                </a:lnTo>
                <a:lnTo>
                  <a:pt x="5237276" y="908088"/>
                </a:lnTo>
                <a:close/>
              </a:path>
              <a:path w="8350250" h="1539875">
                <a:moveTo>
                  <a:pt x="7312329" y="897890"/>
                </a:moveTo>
                <a:lnTo>
                  <a:pt x="7304671" y="903147"/>
                </a:lnTo>
                <a:lnTo>
                  <a:pt x="7300887" y="920470"/>
                </a:lnTo>
                <a:lnTo>
                  <a:pt x="7305484" y="929259"/>
                </a:lnTo>
                <a:lnTo>
                  <a:pt x="7375296" y="949286"/>
                </a:lnTo>
                <a:lnTo>
                  <a:pt x="7382954" y="944016"/>
                </a:lnTo>
                <a:lnTo>
                  <a:pt x="7386726" y="926693"/>
                </a:lnTo>
                <a:lnTo>
                  <a:pt x="7382141" y="917917"/>
                </a:lnTo>
                <a:lnTo>
                  <a:pt x="7312329" y="897890"/>
                </a:lnTo>
                <a:close/>
              </a:path>
              <a:path w="8350250" h="1539875">
                <a:moveTo>
                  <a:pt x="8039988" y="893305"/>
                </a:moveTo>
                <a:lnTo>
                  <a:pt x="8010842" y="903287"/>
                </a:lnTo>
                <a:lnTo>
                  <a:pt x="7971167" y="914488"/>
                </a:lnTo>
                <a:lnTo>
                  <a:pt x="7966532" y="923239"/>
                </a:lnTo>
                <a:lnTo>
                  <a:pt x="7970253" y="940587"/>
                </a:lnTo>
                <a:lnTo>
                  <a:pt x="7977898" y="945883"/>
                </a:lnTo>
                <a:lnTo>
                  <a:pt x="8017573" y="934681"/>
                </a:lnTo>
                <a:lnTo>
                  <a:pt x="8048040" y="924293"/>
                </a:lnTo>
                <a:lnTo>
                  <a:pt x="8052282" y="915289"/>
                </a:lnTo>
                <a:lnTo>
                  <a:pt x="8047837" y="898169"/>
                </a:lnTo>
                <a:lnTo>
                  <a:pt x="8039988" y="893305"/>
                </a:lnTo>
                <a:close/>
              </a:path>
              <a:path w="8350250" h="1539875">
                <a:moveTo>
                  <a:pt x="6158826" y="893495"/>
                </a:moveTo>
                <a:lnTo>
                  <a:pt x="6154953" y="893584"/>
                </a:lnTo>
                <a:lnTo>
                  <a:pt x="6093421" y="926960"/>
                </a:lnTo>
                <a:lnTo>
                  <a:pt x="6090412" y="936599"/>
                </a:lnTo>
                <a:lnTo>
                  <a:pt x="6097066" y="952741"/>
                </a:lnTo>
                <a:lnTo>
                  <a:pt x="6105474" y="956195"/>
                </a:lnTo>
                <a:lnTo>
                  <a:pt x="6170523" y="920902"/>
                </a:lnTo>
                <a:lnTo>
                  <a:pt x="6173546" y="911263"/>
                </a:lnTo>
                <a:lnTo>
                  <a:pt x="6168542" y="899160"/>
                </a:lnTo>
                <a:lnTo>
                  <a:pt x="6165608" y="896277"/>
                </a:lnTo>
                <a:lnTo>
                  <a:pt x="6158826" y="893495"/>
                </a:lnTo>
                <a:close/>
              </a:path>
              <a:path w="8350250" h="1539875">
                <a:moveTo>
                  <a:pt x="4296664" y="887615"/>
                </a:moveTo>
                <a:lnTo>
                  <a:pt x="4227880" y="911860"/>
                </a:lnTo>
                <a:lnTo>
                  <a:pt x="4223702" y="920902"/>
                </a:lnTo>
                <a:lnTo>
                  <a:pt x="4225975" y="929449"/>
                </a:lnTo>
                <a:lnTo>
                  <a:pt x="4228274" y="937983"/>
                </a:lnTo>
                <a:lnTo>
                  <a:pt x="4236161" y="942771"/>
                </a:lnTo>
                <a:lnTo>
                  <a:pt x="4304944" y="918527"/>
                </a:lnTo>
                <a:lnTo>
                  <a:pt x="4309122" y="909485"/>
                </a:lnTo>
                <a:lnTo>
                  <a:pt x="4304550" y="892416"/>
                </a:lnTo>
                <a:lnTo>
                  <a:pt x="4296664" y="887615"/>
                </a:lnTo>
                <a:close/>
              </a:path>
              <a:path w="8350250" h="1539875">
                <a:moveTo>
                  <a:pt x="5125110" y="882002"/>
                </a:moveTo>
                <a:lnTo>
                  <a:pt x="5117960" y="888123"/>
                </a:lnTo>
                <a:lnTo>
                  <a:pt x="5115725" y="905802"/>
                </a:lnTo>
                <a:lnTo>
                  <a:pt x="5121071" y="914006"/>
                </a:lnTo>
                <a:lnTo>
                  <a:pt x="5132832" y="915962"/>
                </a:lnTo>
                <a:lnTo>
                  <a:pt x="5191125" y="929005"/>
                </a:lnTo>
                <a:lnTo>
                  <a:pt x="5198529" y="923277"/>
                </a:lnTo>
                <a:lnTo>
                  <a:pt x="5201513" y="905751"/>
                </a:lnTo>
                <a:lnTo>
                  <a:pt x="5196522" y="897255"/>
                </a:lnTo>
                <a:lnTo>
                  <a:pt x="5136883" y="883958"/>
                </a:lnTo>
                <a:lnTo>
                  <a:pt x="5125110" y="882002"/>
                </a:lnTo>
                <a:close/>
              </a:path>
              <a:path w="8350250" h="1539875">
                <a:moveTo>
                  <a:pt x="7202347" y="866940"/>
                </a:moveTo>
                <a:lnTo>
                  <a:pt x="7194842" y="872490"/>
                </a:lnTo>
                <a:lnTo>
                  <a:pt x="7191565" y="889952"/>
                </a:lnTo>
                <a:lnTo>
                  <a:pt x="7196416" y="898550"/>
                </a:lnTo>
                <a:lnTo>
                  <a:pt x="7211415" y="902258"/>
                </a:lnTo>
                <a:lnTo>
                  <a:pt x="7265885" y="917892"/>
                </a:lnTo>
                <a:lnTo>
                  <a:pt x="7273544" y="912634"/>
                </a:lnTo>
                <a:lnTo>
                  <a:pt x="7277315" y="895299"/>
                </a:lnTo>
                <a:lnTo>
                  <a:pt x="7272731" y="886523"/>
                </a:lnTo>
                <a:lnTo>
                  <a:pt x="7217346" y="870635"/>
                </a:lnTo>
                <a:lnTo>
                  <a:pt x="7202347" y="866940"/>
                </a:lnTo>
                <a:close/>
              </a:path>
              <a:path w="8350250" h="1539875">
                <a:moveTo>
                  <a:pt x="5013490" y="863460"/>
                </a:moveTo>
                <a:lnTo>
                  <a:pt x="5006340" y="869581"/>
                </a:lnTo>
                <a:lnTo>
                  <a:pt x="5004104" y="887260"/>
                </a:lnTo>
                <a:lnTo>
                  <a:pt x="5009451" y="895464"/>
                </a:lnTo>
                <a:lnTo>
                  <a:pt x="5080673" y="907300"/>
                </a:lnTo>
                <a:lnTo>
                  <a:pt x="5087823" y="901166"/>
                </a:lnTo>
                <a:lnTo>
                  <a:pt x="5090045" y="883500"/>
                </a:lnTo>
                <a:lnTo>
                  <a:pt x="5084711" y="875296"/>
                </a:lnTo>
                <a:lnTo>
                  <a:pt x="5013490" y="863460"/>
                </a:lnTo>
                <a:close/>
              </a:path>
              <a:path w="8350250" h="1539875">
                <a:moveTo>
                  <a:pt x="8148078" y="856361"/>
                </a:moveTo>
                <a:lnTo>
                  <a:pt x="8079117" y="879932"/>
                </a:lnTo>
                <a:lnTo>
                  <a:pt x="8074863" y="888936"/>
                </a:lnTo>
                <a:lnTo>
                  <a:pt x="8079308" y="906056"/>
                </a:lnTo>
                <a:lnTo>
                  <a:pt x="8087156" y="910920"/>
                </a:lnTo>
                <a:lnTo>
                  <a:pt x="8156130" y="887361"/>
                </a:lnTo>
                <a:lnTo>
                  <a:pt x="8160372" y="878357"/>
                </a:lnTo>
                <a:lnTo>
                  <a:pt x="8155940" y="861237"/>
                </a:lnTo>
                <a:lnTo>
                  <a:pt x="8148078" y="856361"/>
                </a:lnTo>
                <a:close/>
              </a:path>
              <a:path w="8350250" h="1539875">
                <a:moveTo>
                  <a:pt x="4406900" y="855484"/>
                </a:moveTo>
                <a:lnTo>
                  <a:pt x="4336757" y="873963"/>
                </a:lnTo>
                <a:lnTo>
                  <a:pt x="4332020" y="882637"/>
                </a:lnTo>
                <a:lnTo>
                  <a:pt x="4335513" y="900049"/>
                </a:lnTo>
                <a:lnTo>
                  <a:pt x="4343082" y="905484"/>
                </a:lnTo>
                <a:lnTo>
                  <a:pt x="4413211" y="886993"/>
                </a:lnTo>
                <a:lnTo>
                  <a:pt x="4417949" y="878319"/>
                </a:lnTo>
                <a:lnTo>
                  <a:pt x="4414469" y="860907"/>
                </a:lnTo>
                <a:lnTo>
                  <a:pt x="4406900" y="855484"/>
                </a:lnTo>
                <a:close/>
              </a:path>
              <a:path w="8350250" h="1539875">
                <a:moveTo>
                  <a:pt x="4901234" y="847115"/>
                </a:moveTo>
                <a:lnTo>
                  <a:pt x="4894224" y="853452"/>
                </a:lnTo>
                <a:lnTo>
                  <a:pt x="4892408" y="871194"/>
                </a:lnTo>
                <a:lnTo>
                  <a:pt x="4897920" y="879233"/>
                </a:lnTo>
                <a:lnTo>
                  <a:pt x="4969395" y="888923"/>
                </a:lnTo>
                <a:lnTo>
                  <a:pt x="4976406" y="882573"/>
                </a:lnTo>
                <a:lnTo>
                  <a:pt x="4978247" y="864844"/>
                </a:lnTo>
                <a:lnTo>
                  <a:pt x="4972710" y="856805"/>
                </a:lnTo>
                <a:lnTo>
                  <a:pt x="4901234" y="847115"/>
                </a:lnTo>
                <a:close/>
              </a:path>
              <a:path w="8350250" h="1539875">
                <a:moveTo>
                  <a:pt x="7090841" y="842467"/>
                </a:moveTo>
                <a:lnTo>
                  <a:pt x="7083628" y="848474"/>
                </a:lnTo>
                <a:lnTo>
                  <a:pt x="7081202" y="866114"/>
                </a:lnTo>
                <a:lnTo>
                  <a:pt x="7086447" y="874395"/>
                </a:lnTo>
                <a:lnTo>
                  <a:pt x="7132205" y="882700"/>
                </a:lnTo>
                <a:lnTo>
                  <a:pt x="7156500" y="888707"/>
                </a:lnTo>
                <a:lnTo>
                  <a:pt x="7164006" y="883158"/>
                </a:lnTo>
                <a:lnTo>
                  <a:pt x="7167270" y="865695"/>
                </a:lnTo>
                <a:lnTo>
                  <a:pt x="7162431" y="857097"/>
                </a:lnTo>
                <a:lnTo>
                  <a:pt x="7136612" y="850760"/>
                </a:lnTo>
                <a:lnTo>
                  <a:pt x="7090841" y="842467"/>
                </a:lnTo>
                <a:close/>
              </a:path>
              <a:path w="8350250" h="1539875">
                <a:moveTo>
                  <a:pt x="6263386" y="840003"/>
                </a:moveTo>
                <a:lnTo>
                  <a:pt x="6248958" y="845908"/>
                </a:lnTo>
                <a:lnTo>
                  <a:pt x="6196126" y="872388"/>
                </a:lnTo>
                <a:lnTo>
                  <a:pt x="6192862" y="881913"/>
                </a:lnTo>
                <a:lnTo>
                  <a:pt x="6199098" y="898283"/>
                </a:lnTo>
                <a:lnTo>
                  <a:pt x="6207417" y="902017"/>
                </a:lnTo>
                <a:lnTo>
                  <a:pt x="6260249" y="875538"/>
                </a:lnTo>
                <a:lnTo>
                  <a:pt x="6272796" y="870483"/>
                </a:lnTo>
                <a:lnTo>
                  <a:pt x="6276644" y="861250"/>
                </a:lnTo>
                <a:lnTo>
                  <a:pt x="6271450" y="844410"/>
                </a:lnTo>
                <a:lnTo>
                  <a:pt x="6263386" y="840003"/>
                </a:lnTo>
                <a:close/>
              </a:path>
              <a:path w="8350250" h="1539875">
                <a:moveTo>
                  <a:pt x="4520095" y="835469"/>
                </a:moveTo>
                <a:lnTo>
                  <a:pt x="4492663" y="838568"/>
                </a:lnTo>
                <a:lnTo>
                  <a:pt x="4447921" y="847191"/>
                </a:lnTo>
                <a:lnTo>
                  <a:pt x="4442739" y="855535"/>
                </a:lnTo>
                <a:lnTo>
                  <a:pt x="4445317" y="873150"/>
                </a:lnTo>
                <a:lnTo>
                  <a:pt x="4452594" y="879081"/>
                </a:lnTo>
                <a:lnTo>
                  <a:pt x="4497336" y="870458"/>
                </a:lnTo>
                <a:lnTo>
                  <a:pt x="4522838" y="867651"/>
                </a:lnTo>
                <a:lnTo>
                  <a:pt x="4528502" y="859739"/>
                </a:lnTo>
                <a:lnTo>
                  <a:pt x="4526991" y="841971"/>
                </a:lnTo>
                <a:lnTo>
                  <a:pt x="4520095" y="835469"/>
                </a:lnTo>
                <a:close/>
              </a:path>
              <a:path w="8350250" h="1539875">
                <a:moveTo>
                  <a:pt x="4788103" y="834021"/>
                </a:moveTo>
                <a:lnTo>
                  <a:pt x="4781486" y="840905"/>
                </a:lnTo>
                <a:lnTo>
                  <a:pt x="4780737" y="858735"/>
                </a:lnTo>
                <a:lnTo>
                  <a:pt x="4786744" y="866317"/>
                </a:lnTo>
                <a:lnTo>
                  <a:pt x="4814252" y="867854"/>
                </a:lnTo>
                <a:lnTo>
                  <a:pt x="4857394" y="873734"/>
                </a:lnTo>
                <a:lnTo>
                  <a:pt x="4864404" y="867397"/>
                </a:lnTo>
                <a:lnTo>
                  <a:pt x="4866220" y="849668"/>
                </a:lnTo>
                <a:lnTo>
                  <a:pt x="4860709" y="841629"/>
                </a:lnTo>
                <a:lnTo>
                  <a:pt x="4815624" y="835558"/>
                </a:lnTo>
                <a:lnTo>
                  <a:pt x="4788103" y="834021"/>
                </a:lnTo>
                <a:close/>
              </a:path>
              <a:path w="8350250" h="1539875">
                <a:moveTo>
                  <a:pt x="4675454" y="827735"/>
                </a:moveTo>
                <a:lnTo>
                  <a:pt x="4668837" y="834618"/>
                </a:lnTo>
                <a:lnTo>
                  <a:pt x="4668088" y="852462"/>
                </a:lnTo>
                <a:lnTo>
                  <a:pt x="4674069" y="860031"/>
                </a:lnTo>
                <a:lnTo>
                  <a:pt x="4745964" y="864044"/>
                </a:lnTo>
                <a:lnTo>
                  <a:pt x="4752568" y="857161"/>
                </a:lnTo>
                <a:lnTo>
                  <a:pt x="4753330" y="839330"/>
                </a:lnTo>
                <a:lnTo>
                  <a:pt x="4747336" y="831748"/>
                </a:lnTo>
                <a:lnTo>
                  <a:pt x="4675454" y="827735"/>
                </a:lnTo>
                <a:close/>
              </a:path>
              <a:path w="8350250" h="1539875">
                <a:moveTo>
                  <a:pt x="4633544" y="827354"/>
                </a:moveTo>
                <a:lnTo>
                  <a:pt x="4573612" y="829487"/>
                </a:lnTo>
                <a:lnTo>
                  <a:pt x="4560735" y="830922"/>
                </a:lnTo>
                <a:lnTo>
                  <a:pt x="4555058" y="838835"/>
                </a:lnTo>
                <a:lnTo>
                  <a:pt x="4556569" y="856602"/>
                </a:lnTo>
                <a:lnTo>
                  <a:pt x="4563465" y="863117"/>
                </a:lnTo>
                <a:lnTo>
                  <a:pt x="4576356" y="861669"/>
                </a:lnTo>
                <a:lnTo>
                  <a:pt x="4634395" y="859675"/>
                </a:lnTo>
                <a:lnTo>
                  <a:pt x="4640529" y="852220"/>
                </a:lnTo>
                <a:lnTo>
                  <a:pt x="4640046" y="834377"/>
                </a:lnTo>
                <a:lnTo>
                  <a:pt x="4633544" y="827354"/>
                </a:lnTo>
                <a:close/>
              </a:path>
              <a:path w="8350250" h="1539875">
                <a:moveTo>
                  <a:pt x="6978827" y="824331"/>
                </a:moveTo>
                <a:lnTo>
                  <a:pt x="6971741" y="830554"/>
                </a:lnTo>
                <a:lnTo>
                  <a:pt x="6969671" y="848258"/>
                </a:lnTo>
                <a:lnTo>
                  <a:pt x="6975094" y="856386"/>
                </a:lnTo>
                <a:lnTo>
                  <a:pt x="7046429" y="867321"/>
                </a:lnTo>
                <a:lnTo>
                  <a:pt x="7053529" y="861098"/>
                </a:lnTo>
                <a:lnTo>
                  <a:pt x="7055586" y="843394"/>
                </a:lnTo>
                <a:lnTo>
                  <a:pt x="7050163" y="835266"/>
                </a:lnTo>
                <a:lnTo>
                  <a:pt x="6978827" y="824331"/>
                </a:lnTo>
                <a:close/>
              </a:path>
              <a:path w="8350250" h="1539875">
                <a:moveTo>
                  <a:pt x="8257082" y="821702"/>
                </a:moveTo>
                <a:lnTo>
                  <a:pt x="8187651" y="843368"/>
                </a:lnTo>
                <a:lnTo>
                  <a:pt x="8183206" y="852246"/>
                </a:lnTo>
                <a:lnTo>
                  <a:pt x="8187296" y="869480"/>
                </a:lnTo>
                <a:lnTo>
                  <a:pt x="8195056" y="874560"/>
                </a:lnTo>
                <a:lnTo>
                  <a:pt x="8264486" y="852893"/>
                </a:lnTo>
                <a:lnTo>
                  <a:pt x="8268919" y="844016"/>
                </a:lnTo>
                <a:lnTo>
                  <a:pt x="8264842" y="826782"/>
                </a:lnTo>
                <a:lnTo>
                  <a:pt x="8257082" y="821702"/>
                </a:lnTo>
                <a:close/>
              </a:path>
              <a:path w="8350250" h="1539875">
                <a:moveTo>
                  <a:pt x="2774683" y="818769"/>
                </a:moveTo>
                <a:lnTo>
                  <a:pt x="2760894" y="837812"/>
                </a:lnTo>
                <a:lnTo>
                  <a:pt x="2762796" y="843851"/>
                </a:lnTo>
                <a:lnTo>
                  <a:pt x="2796108" y="906767"/>
                </a:lnTo>
                <a:lnTo>
                  <a:pt x="2804769" y="909193"/>
                </a:lnTo>
                <a:lnTo>
                  <a:pt x="2811424" y="904557"/>
                </a:lnTo>
                <a:lnTo>
                  <a:pt x="2815539" y="900209"/>
                </a:lnTo>
                <a:lnTo>
                  <a:pt x="2817802" y="894580"/>
                </a:lnTo>
                <a:lnTo>
                  <a:pt x="2818060" y="888385"/>
                </a:lnTo>
                <a:lnTo>
                  <a:pt x="2816161" y="882345"/>
                </a:lnTo>
                <a:lnTo>
                  <a:pt x="2784881" y="823252"/>
                </a:lnTo>
                <a:lnTo>
                  <a:pt x="2781706" y="820737"/>
                </a:lnTo>
                <a:lnTo>
                  <a:pt x="2774683" y="818769"/>
                </a:lnTo>
                <a:close/>
              </a:path>
              <a:path w="8350250" h="1539875">
                <a:moveTo>
                  <a:pt x="6866839" y="807593"/>
                </a:moveTo>
                <a:lnTo>
                  <a:pt x="6859803" y="813904"/>
                </a:lnTo>
                <a:lnTo>
                  <a:pt x="6857911" y="831634"/>
                </a:lnTo>
                <a:lnTo>
                  <a:pt x="6863422" y="839685"/>
                </a:lnTo>
                <a:lnTo>
                  <a:pt x="6892759" y="843775"/>
                </a:lnTo>
                <a:lnTo>
                  <a:pt x="6934631" y="850201"/>
                </a:lnTo>
                <a:lnTo>
                  <a:pt x="6941731" y="843978"/>
                </a:lnTo>
                <a:lnTo>
                  <a:pt x="6943788" y="826274"/>
                </a:lnTo>
                <a:lnTo>
                  <a:pt x="6938365" y="818146"/>
                </a:lnTo>
                <a:lnTo>
                  <a:pt x="6896163" y="811682"/>
                </a:lnTo>
                <a:lnTo>
                  <a:pt x="6866839" y="807593"/>
                </a:lnTo>
                <a:close/>
              </a:path>
              <a:path w="8350250" h="1539875">
                <a:moveTo>
                  <a:pt x="6372682" y="801801"/>
                </a:moveTo>
                <a:lnTo>
                  <a:pt x="6329870" y="812977"/>
                </a:lnTo>
                <a:lnTo>
                  <a:pt x="6301854" y="824369"/>
                </a:lnTo>
                <a:lnTo>
                  <a:pt x="6298018" y="833615"/>
                </a:lnTo>
                <a:lnTo>
                  <a:pt x="6303225" y="850442"/>
                </a:lnTo>
                <a:lnTo>
                  <a:pt x="6311277" y="854849"/>
                </a:lnTo>
                <a:lnTo>
                  <a:pt x="6339306" y="843457"/>
                </a:lnTo>
                <a:lnTo>
                  <a:pt x="6378892" y="833335"/>
                </a:lnTo>
                <a:lnTo>
                  <a:pt x="6383667" y="824687"/>
                </a:lnTo>
                <a:lnTo>
                  <a:pt x="6380238" y="807275"/>
                </a:lnTo>
                <a:lnTo>
                  <a:pt x="6372682" y="801801"/>
                </a:lnTo>
                <a:close/>
              </a:path>
              <a:path w="8350250" h="1539875">
                <a:moveTo>
                  <a:pt x="8337956" y="796480"/>
                </a:moveTo>
                <a:lnTo>
                  <a:pt x="8296478" y="809421"/>
                </a:lnTo>
                <a:lnTo>
                  <a:pt x="8292033" y="818299"/>
                </a:lnTo>
                <a:lnTo>
                  <a:pt x="8296135" y="835533"/>
                </a:lnTo>
                <a:lnTo>
                  <a:pt x="8303882" y="840613"/>
                </a:lnTo>
                <a:lnTo>
                  <a:pt x="8345347" y="827684"/>
                </a:lnTo>
                <a:lnTo>
                  <a:pt x="8349780" y="818794"/>
                </a:lnTo>
                <a:lnTo>
                  <a:pt x="8345690" y="801560"/>
                </a:lnTo>
                <a:lnTo>
                  <a:pt x="8337956" y="796480"/>
                </a:lnTo>
                <a:close/>
              </a:path>
              <a:path w="8350250" h="1539875">
                <a:moveTo>
                  <a:pt x="6754863" y="791984"/>
                </a:moveTo>
                <a:lnTo>
                  <a:pt x="6747827" y="798296"/>
                </a:lnTo>
                <a:lnTo>
                  <a:pt x="6745960" y="816013"/>
                </a:lnTo>
                <a:lnTo>
                  <a:pt x="6751472" y="824077"/>
                </a:lnTo>
                <a:lnTo>
                  <a:pt x="6822909" y="834034"/>
                </a:lnTo>
                <a:lnTo>
                  <a:pt x="6829933" y="827722"/>
                </a:lnTo>
                <a:lnTo>
                  <a:pt x="6831812" y="809993"/>
                </a:lnTo>
                <a:lnTo>
                  <a:pt x="6826300" y="801941"/>
                </a:lnTo>
                <a:lnTo>
                  <a:pt x="6754863" y="791984"/>
                </a:lnTo>
                <a:close/>
              </a:path>
              <a:path w="8350250" h="1539875">
                <a:moveTo>
                  <a:pt x="6641439" y="783374"/>
                </a:moveTo>
                <a:lnTo>
                  <a:pt x="6634772" y="790194"/>
                </a:lnTo>
                <a:lnTo>
                  <a:pt x="6633933" y="808037"/>
                </a:lnTo>
                <a:lnTo>
                  <a:pt x="6639877" y="815657"/>
                </a:lnTo>
                <a:lnTo>
                  <a:pt x="6711746" y="820178"/>
                </a:lnTo>
                <a:lnTo>
                  <a:pt x="6718388" y="813346"/>
                </a:lnTo>
                <a:lnTo>
                  <a:pt x="6719252" y="795515"/>
                </a:lnTo>
                <a:lnTo>
                  <a:pt x="6713296" y="787895"/>
                </a:lnTo>
                <a:lnTo>
                  <a:pt x="6641439" y="783374"/>
                </a:lnTo>
                <a:close/>
              </a:path>
              <a:path w="8350250" h="1539875">
                <a:moveTo>
                  <a:pt x="6485763" y="782828"/>
                </a:moveTo>
                <a:lnTo>
                  <a:pt x="6414185" y="791337"/>
                </a:lnTo>
                <a:lnTo>
                  <a:pt x="6408559" y="799287"/>
                </a:lnTo>
                <a:lnTo>
                  <a:pt x="6410172" y="817054"/>
                </a:lnTo>
                <a:lnTo>
                  <a:pt x="6417094" y="823493"/>
                </a:lnTo>
                <a:lnTo>
                  <a:pt x="6488671" y="814997"/>
                </a:lnTo>
                <a:lnTo>
                  <a:pt x="6494310" y="807046"/>
                </a:lnTo>
                <a:lnTo>
                  <a:pt x="6492697" y="789279"/>
                </a:lnTo>
                <a:lnTo>
                  <a:pt x="6485763" y="782828"/>
                </a:lnTo>
                <a:close/>
              </a:path>
              <a:path w="8350250" h="1539875">
                <a:moveTo>
                  <a:pt x="6600669" y="811504"/>
                </a:moveTo>
                <a:lnTo>
                  <a:pt x="6574942" y="811504"/>
                </a:lnTo>
                <a:lnTo>
                  <a:pt x="6599123" y="813092"/>
                </a:lnTo>
                <a:lnTo>
                  <a:pt x="6600669" y="811504"/>
                </a:lnTo>
                <a:close/>
              </a:path>
              <a:path w="8350250" h="1539875">
                <a:moveTo>
                  <a:pt x="6574116" y="779183"/>
                </a:moveTo>
                <a:lnTo>
                  <a:pt x="6527571" y="780757"/>
                </a:lnTo>
                <a:lnTo>
                  <a:pt x="6521450" y="788200"/>
                </a:lnTo>
                <a:lnTo>
                  <a:pt x="6521907" y="806043"/>
                </a:lnTo>
                <a:lnTo>
                  <a:pt x="6528396" y="813079"/>
                </a:lnTo>
                <a:lnTo>
                  <a:pt x="6574942" y="811504"/>
                </a:lnTo>
                <a:lnTo>
                  <a:pt x="6600669" y="811504"/>
                </a:lnTo>
                <a:lnTo>
                  <a:pt x="6605778" y="806259"/>
                </a:lnTo>
                <a:lnTo>
                  <a:pt x="6606616" y="788428"/>
                </a:lnTo>
                <a:lnTo>
                  <a:pt x="6600672" y="780808"/>
                </a:lnTo>
                <a:lnTo>
                  <a:pt x="6574116" y="779183"/>
                </a:lnTo>
                <a:close/>
              </a:path>
              <a:path w="8350250" h="1539875">
                <a:moveTo>
                  <a:pt x="2714663" y="708964"/>
                </a:moveTo>
                <a:lnTo>
                  <a:pt x="2701415" y="728512"/>
                </a:lnTo>
                <a:lnTo>
                  <a:pt x="2703487" y="734479"/>
                </a:lnTo>
                <a:lnTo>
                  <a:pt x="2723603" y="769810"/>
                </a:lnTo>
                <a:lnTo>
                  <a:pt x="2733535" y="788568"/>
                </a:lnTo>
                <a:lnTo>
                  <a:pt x="2737561" y="796213"/>
                </a:lnTo>
                <a:lnTo>
                  <a:pt x="2746248" y="798639"/>
                </a:lnTo>
                <a:lnTo>
                  <a:pt x="2752890" y="794004"/>
                </a:lnTo>
                <a:lnTo>
                  <a:pt x="2757005" y="789651"/>
                </a:lnTo>
                <a:lnTo>
                  <a:pt x="2759268" y="784021"/>
                </a:lnTo>
                <a:lnTo>
                  <a:pt x="2759526" y="777830"/>
                </a:lnTo>
                <a:lnTo>
                  <a:pt x="2757627" y="771791"/>
                </a:lnTo>
                <a:lnTo>
                  <a:pt x="2747213" y="752132"/>
                </a:lnTo>
                <a:lnTo>
                  <a:pt x="2724975" y="713066"/>
                </a:lnTo>
                <a:lnTo>
                  <a:pt x="2721724" y="710666"/>
                </a:lnTo>
                <a:lnTo>
                  <a:pt x="2714663" y="708964"/>
                </a:lnTo>
                <a:close/>
              </a:path>
              <a:path w="8350250" h="1539875">
                <a:moveTo>
                  <a:pt x="65951" y="696429"/>
                </a:moveTo>
                <a:lnTo>
                  <a:pt x="3340" y="727062"/>
                </a:lnTo>
                <a:lnTo>
                  <a:pt x="0" y="736561"/>
                </a:lnTo>
                <a:lnTo>
                  <a:pt x="6121" y="752983"/>
                </a:lnTo>
                <a:lnTo>
                  <a:pt x="14401" y="756793"/>
                </a:lnTo>
                <a:lnTo>
                  <a:pt x="80594" y="724420"/>
                </a:lnTo>
                <a:lnTo>
                  <a:pt x="83921" y="714921"/>
                </a:lnTo>
                <a:lnTo>
                  <a:pt x="79336" y="702602"/>
                </a:lnTo>
                <a:lnTo>
                  <a:pt x="76504" y="699592"/>
                </a:lnTo>
                <a:lnTo>
                  <a:pt x="69811" y="696506"/>
                </a:lnTo>
                <a:lnTo>
                  <a:pt x="65951" y="696429"/>
                </a:lnTo>
                <a:close/>
              </a:path>
              <a:path w="8350250" h="1539875">
                <a:moveTo>
                  <a:pt x="169684" y="645668"/>
                </a:moveTo>
                <a:lnTo>
                  <a:pt x="107073" y="676313"/>
                </a:lnTo>
                <a:lnTo>
                  <a:pt x="103746" y="685800"/>
                </a:lnTo>
                <a:lnTo>
                  <a:pt x="109855" y="702233"/>
                </a:lnTo>
                <a:lnTo>
                  <a:pt x="118148" y="706043"/>
                </a:lnTo>
                <a:lnTo>
                  <a:pt x="184327" y="673658"/>
                </a:lnTo>
                <a:lnTo>
                  <a:pt x="187667" y="664171"/>
                </a:lnTo>
                <a:lnTo>
                  <a:pt x="183083" y="651840"/>
                </a:lnTo>
                <a:lnTo>
                  <a:pt x="180251" y="648843"/>
                </a:lnTo>
                <a:lnTo>
                  <a:pt x="173545" y="645744"/>
                </a:lnTo>
                <a:lnTo>
                  <a:pt x="169684" y="645668"/>
                </a:lnTo>
                <a:close/>
              </a:path>
              <a:path w="8350250" h="1539875">
                <a:moveTo>
                  <a:pt x="2649042" y="602894"/>
                </a:moveTo>
                <a:lnTo>
                  <a:pt x="2645295" y="603973"/>
                </a:lnTo>
                <a:lnTo>
                  <a:pt x="2642247" y="606742"/>
                </a:lnTo>
                <a:lnTo>
                  <a:pt x="2638628" y="611642"/>
                </a:lnTo>
                <a:lnTo>
                  <a:pt x="2636985" y="617548"/>
                </a:lnTo>
                <a:lnTo>
                  <a:pt x="2637391" y="623728"/>
                </a:lnTo>
                <a:lnTo>
                  <a:pt x="2639923" y="629450"/>
                </a:lnTo>
                <a:lnTo>
                  <a:pt x="2644368" y="635889"/>
                </a:lnTo>
                <a:lnTo>
                  <a:pt x="2676842" y="688594"/>
                </a:lnTo>
                <a:lnTo>
                  <a:pt x="2685643" y="690321"/>
                </a:lnTo>
                <a:lnTo>
                  <a:pt x="2691993" y="685165"/>
                </a:lnTo>
                <a:lnTo>
                  <a:pt x="2695837" y="680494"/>
                </a:lnTo>
                <a:lnTo>
                  <a:pt x="2697754" y="674700"/>
                </a:lnTo>
                <a:lnTo>
                  <a:pt x="2697635" y="668505"/>
                </a:lnTo>
                <a:lnTo>
                  <a:pt x="2695371" y="662635"/>
                </a:lnTo>
                <a:lnTo>
                  <a:pt x="2666492" y="615848"/>
                </a:lnTo>
                <a:lnTo>
                  <a:pt x="2659634" y="605904"/>
                </a:lnTo>
                <a:lnTo>
                  <a:pt x="2656205" y="603859"/>
                </a:lnTo>
                <a:lnTo>
                  <a:pt x="2649042" y="602894"/>
                </a:lnTo>
                <a:close/>
              </a:path>
              <a:path w="8350250" h="1539875">
                <a:moveTo>
                  <a:pt x="273431" y="594918"/>
                </a:moveTo>
                <a:lnTo>
                  <a:pt x="210807" y="625551"/>
                </a:lnTo>
                <a:lnTo>
                  <a:pt x="207492" y="635050"/>
                </a:lnTo>
                <a:lnTo>
                  <a:pt x="213601" y="651484"/>
                </a:lnTo>
                <a:lnTo>
                  <a:pt x="221881" y="655294"/>
                </a:lnTo>
                <a:lnTo>
                  <a:pt x="288074" y="622909"/>
                </a:lnTo>
                <a:lnTo>
                  <a:pt x="291401" y="613410"/>
                </a:lnTo>
                <a:lnTo>
                  <a:pt x="286816" y="601091"/>
                </a:lnTo>
                <a:lnTo>
                  <a:pt x="283984" y="598081"/>
                </a:lnTo>
                <a:lnTo>
                  <a:pt x="277291" y="594995"/>
                </a:lnTo>
                <a:lnTo>
                  <a:pt x="273431" y="594918"/>
                </a:lnTo>
                <a:close/>
              </a:path>
              <a:path w="8350250" h="1539875">
                <a:moveTo>
                  <a:pt x="2626661" y="578802"/>
                </a:moveTo>
                <a:lnTo>
                  <a:pt x="2605076" y="578802"/>
                </a:lnTo>
                <a:lnTo>
                  <a:pt x="2614383" y="584758"/>
                </a:lnTo>
                <a:lnTo>
                  <a:pt x="2617965" y="585228"/>
                </a:lnTo>
                <a:lnTo>
                  <a:pt x="2621699" y="584149"/>
                </a:lnTo>
                <a:lnTo>
                  <a:pt x="2624759" y="581380"/>
                </a:lnTo>
                <a:lnTo>
                  <a:pt x="2626661" y="578802"/>
                </a:lnTo>
                <a:close/>
              </a:path>
              <a:path w="8350250" h="1539875">
                <a:moveTo>
                  <a:pt x="2604995" y="578726"/>
                </a:moveTo>
                <a:close/>
              </a:path>
              <a:path w="8350250" h="1539875">
                <a:moveTo>
                  <a:pt x="2574823" y="504761"/>
                </a:moveTo>
                <a:lnTo>
                  <a:pt x="2571165" y="506171"/>
                </a:lnTo>
                <a:lnTo>
                  <a:pt x="2568295" y="509193"/>
                </a:lnTo>
                <a:lnTo>
                  <a:pt x="2565016" y="514390"/>
                </a:lnTo>
                <a:lnTo>
                  <a:pt x="2563769" y="520422"/>
                </a:lnTo>
                <a:lnTo>
                  <a:pt x="2564582" y="526551"/>
                </a:lnTo>
                <a:lnTo>
                  <a:pt x="2567482" y="532041"/>
                </a:lnTo>
                <a:lnTo>
                  <a:pt x="2604995" y="578726"/>
                </a:lnTo>
                <a:lnTo>
                  <a:pt x="2626717" y="578726"/>
                </a:lnTo>
                <a:lnTo>
                  <a:pt x="2628378" y="576475"/>
                </a:lnTo>
                <a:lnTo>
                  <a:pt x="2630020" y="570568"/>
                </a:lnTo>
                <a:lnTo>
                  <a:pt x="2629610" y="564387"/>
                </a:lnTo>
                <a:lnTo>
                  <a:pt x="2585580" y="506844"/>
                </a:lnTo>
                <a:lnTo>
                  <a:pt x="2574823" y="504761"/>
                </a:lnTo>
                <a:close/>
              </a:path>
              <a:path w="8350250" h="1539875">
                <a:moveTo>
                  <a:pt x="376847" y="543699"/>
                </a:moveTo>
                <a:lnTo>
                  <a:pt x="330415" y="567042"/>
                </a:lnTo>
                <a:lnTo>
                  <a:pt x="314553" y="574802"/>
                </a:lnTo>
                <a:lnTo>
                  <a:pt x="311226" y="584288"/>
                </a:lnTo>
                <a:lnTo>
                  <a:pt x="317334" y="600722"/>
                </a:lnTo>
                <a:lnTo>
                  <a:pt x="325615" y="604545"/>
                </a:lnTo>
                <a:lnTo>
                  <a:pt x="341477" y="596773"/>
                </a:lnTo>
                <a:lnTo>
                  <a:pt x="391731" y="571525"/>
                </a:lnTo>
                <a:lnTo>
                  <a:pt x="394969" y="561987"/>
                </a:lnTo>
                <a:lnTo>
                  <a:pt x="390283" y="549719"/>
                </a:lnTo>
                <a:lnTo>
                  <a:pt x="387426" y="546747"/>
                </a:lnTo>
                <a:lnTo>
                  <a:pt x="380707" y="543737"/>
                </a:lnTo>
                <a:lnTo>
                  <a:pt x="376847" y="543699"/>
                </a:lnTo>
                <a:close/>
              </a:path>
              <a:path w="8350250" h="1539875">
                <a:moveTo>
                  <a:pt x="480136" y="491769"/>
                </a:moveTo>
                <a:lnTo>
                  <a:pt x="417791" y="523113"/>
                </a:lnTo>
                <a:lnTo>
                  <a:pt x="414540" y="532650"/>
                </a:lnTo>
                <a:lnTo>
                  <a:pt x="420801" y="549008"/>
                </a:lnTo>
                <a:lnTo>
                  <a:pt x="429107" y="552729"/>
                </a:lnTo>
                <a:lnTo>
                  <a:pt x="495033" y="519595"/>
                </a:lnTo>
                <a:lnTo>
                  <a:pt x="498271" y="510057"/>
                </a:lnTo>
                <a:lnTo>
                  <a:pt x="493585" y="497789"/>
                </a:lnTo>
                <a:lnTo>
                  <a:pt x="490728" y="494817"/>
                </a:lnTo>
                <a:lnTo>
                  <a:pt x="484009" y="491807"/>
                </a:lnTo>
                <a:lnTo>
                  <a:pt x="480136" y="491769"/>
                </a:lnTo>
                <a:close/>
              </a:path>
              <a:path w="8350250" h="1539875">
                <a:moveTo>
                  <a:pt x="583438" y="439851"/>
                </a:moveTo>
                <a:lnTo>
                  <a:pt x="521093" y="471195"/>
                </a:lnTo>
                <a:lnTo>
                  <a:pt x="517842" y="480720"/>
                </a:lnTo>
                <a:lnTo>
                  <a:pt x="524103" y="497078"/>
                </a:lnTo>
                <a:lnTo>
                  <a:pt x="532422" y="500799"/>
                </a:lnTo>
                <a:lnTo>
                  <a:pt x="598335" y="467664"/>
                </a:lnTo>
                <a:lnTo>
                  <a:pt x="601573" y="458139"/>
                </a:lnTo>
                <a:lnTo>
                  <a:pt x="596887" y="445871"/>
                </a:lnTo>
                <a:lnTo>
                  <a:pt x="594029" y="442899"/>
                </a:lnTo>
                <a:lnTo>
                  <a:pt x="587298" y="439877"/>
                </a:lnTo>
                <a:lnTo>
                  <a:pt x="583438" y="439851"/>
                </a:lnTo>
                <a:close/>
              </a:path>
              <a:path w="8350250" h="1539875">
                <a:moveTo>
                  <a:pt x="2498725" y="416306"/>
                </a:moveTo>
                <a:lnTo>
                  <a:pt x="2481506" y="433162"/>
                </a:lnTo>
                <a:lnTo>
                  <a:pt x="2482720" y="439200"/>
                </a:lnTo>
                <a:lnTo>
                  <a:pt x="2485974" y="444423"/>
                </a:lnTo>
                <a:lnTo>
                  <a:pt x="2532888" y="494652"/>
                </a:lnTo>
                <a:lnTo>
                  <a:pt x="2541816" y="494296"/>
                </a:lnTo>
                <a:lnTo>
                  <a:pt x="2547124" y="487768"/>
                </a:lnTo>
                <a:lnTo>
                  <a:pt x="2550062" y="482302"/>
                </a:lnTo>
                <a:lnTo>
                  <a:pt x="2550910" y="476183"/>
                </a:lnTo>
                <a:lnTo>
                  <a:pt x="2549694" y="470145"/>
                </a:lnTo>
                <a:lnTo>
                  <a:pt x="2546438" y="464921"/>
                </a:lnTo>
                <a:lnTo>
                  <a:pt x="2502369" y="417741"/>
                </a:lnTo>
                <a:lnTo>
                  <a:pt x="2498725" y="416306"/>
                </a:lnTo>
                <a:close/>
              </a:path>
              <a:path w="8350250" h="1539875">
                <a:moveTo>
                  <a:pt x="689406" y="386384"/>
                </a:moveTo>
                <a:lnTo>
                  <a:pt x="685558" y="386524"/>
                </a:lnTo>
                <a:lnTo>
                  <a:pt x="650227" y="406285"/>
                </a:lnTo>
                <a:lnTo>
                  <a:pt x="624395" y="419265"/>
                </a:lnTo>
                <a:lnTo>
                  <a:pt x="621144" y="428802"/>
                </a:lnTo>
                <a:lnTo>
                  <a:pt x="627405" y="445147"/>
                </a:lnTo>
                <a:lnTo>
                  <a:pt x="635711" y="448881"/>
                </a:lnTo>
                <a:lnTo>
                  <a:pt x="661543" y="435889"/>
                </a:lnTo>
                <a:lnTo>
                  <a:pt x="701395" y="413639"/>
                </a:lnTo>
                <a:lnTo>
                  <a:pt x="704316" y="403961"/>
                </a:lnTo>
                <a:lnTo>
                  <a:pt x="699198" y="391922"/>
                </a:lnTo>
                <a:lnTo>
                  <a:pt x="696239" y="389077"/>
                </a:lnTo>
                <a:lnTo>
                  <a:pt x="689406" y="386384"/>
                </a:lnTo>
                <a:close/>
              </a:path>
              <a:path w="8350250" h="1539875">
                <a:moveTo>
                  <a:pt x="2410167" y="333603"/>
                </a:moveTo>
                <a:lnTo>
                  <a:pt x="2394738" y="352599"/>
                </a:lnTo>
                <a:lnTo>
                  <a:pt x="2396546" y="358442"/>
                </a:lnTo>
                <a:lnTo>
                  <a:pt x="2400300" y="363207"/>
                </a:lnTo>
                <a:lnTo>
                  <a:pt x="2407094" y="368960"/>
                </a:lnTo>
                <a:lnTo>
                  <a:pt x="2449245" y="409321"/>
                </a:lnTo>
                <a:lnTo>
                  <a:pt x="2458135" y="408393"/>
                </a:lnTo>
                <a:lnTo>
                  <a:pt x="2463126" y="401535"/>
                </a:lnTo>
                <a:lnTo>
                  <a:pt x="2465791" y="395888"/>
                </a:lnTo>
                <a:lnTo>
                  <a:pt x="2466340" y="389721"/>
                </a:lnTo>
                <a:lnTo>
                  <a:pt x="2464830" y="383769"/>
                </a:lnTo>
                <a:lnTo>
                  <a:pt x="2461323" y="378764"/>
                </a:lnTo>
                <a:lnTo>
                  <a:pt x="2423858" y="342963"/>
                </a:lnTo>
                <a:lnTo>
                  <a:pt x="2413939" y="334543"/>
                </a:lnTo>
                <a:lnTo>
                  <a:pt x="2410167" y="333603"/>
                </a:lnTo>
                <a:close/>
              </a:path>
              <a:path w="8350250" h="1539875">
                <a:moveTo>
                  <a:pt x="789279" y="327456"/>
                </a:moveTo>
                <a:lnTo>
                  <a:pt x="732231" y="360299"/>
                </a:lnTo>
                <a:lnTo>
                  <a:pt x="724819" y="376020"/>
                </a:lnTo>
                <a:lnTo>
                  <a:pt x="726427" y="382168"/>
                </a:lnTo>
                <a:lnTo>
                  <a:pt x="730097" y="390055"/>
                </a:lnTo>
                <a:lnTo>
                  <a:pt x="738632" y="393026"/>
                </a:lnTo>
                <a:lnTo>
                  <a:pt x="795261" y="358381"/>
                </a:lnTo>
                <a:lnTo>
                  <a:pt x="799582" y="354303"/>
                </a:lnTo>
                <a:lnTo>
                  <a:pt x="802116" y="348827"/>
                </a:lnTo>
                <a:lnTo>
                  <a:pt x="802672" y="342661"/>
                </a:lnTo>
                <a:lnTo>
                  <a:pt x="801065" y="336511"/>
                </a:lnTo>
                <a:lnTo>
                  <a:pt x="799223" y="332574"/>
                </a:lnTo>
                <a:lnTo>
                  <a:pt x="796175" y="329857"/>
                </a:lnTo>
                <a:lnTo>
                  <a:pt x="789279" y="327456"/>
                </a:lnTo>
                <a:close/>
              </a:path>
              <a:path w="8350250" h="1539875">
                <a:moveTo>
                  <a:pt x="887920" y="265226"/>
                </a:moveTo>
                <a:lnTo>
                  <a:pt x="831342" y="299123"/>
                </a:lnTo>
                <a:lnTo>
                  <a:pt x="824158" y="314985"/>
                </a:lnTo>
                <a:lnTo>
                  <a:pt x="825855" y="321106"/>
                </a:lnTo>
                <a:lnTo>
                  <a:pt x="829627" y="328917"/>
                </a:lnTo>
                <a:lnTo>
                  <a:pt x="838212" y="331736"/>
                </a:lnTo>
                <a:lnTo>
                  <a:pt x="894334" y="296049"/>
                </a:lnTo>
                <a:lnTo>
                  <a:pt x="898595" y="291886"/>
                </a:lnTo>
                <a:lnTo>
                  <a:pt x="901050" y="286362"/>
                </a:lnTo>
                <a:lnTo>
                  <a:pt x="901522" y="280187"/>
                </a:lnTo>
                <a:lnTo>
                  <a:pt x="899833" y="274066"/>
                </a:lnTo>
                <a:lnTo>
                  <a:pt x="897940" y="270167"/>
                </a:lnTo>
                <a:lnTo>
                  <a:pt x="894854" y="267512"/>
                </a:lnTo>
                <a:lnTo>
                  <a:pt x="887920" y="265226"/>
                </a:lnTo>
                <a:close/>
              </a:path>
              <a:path w="8350250" h="1539875">
                <a:moveTo>
                  <a:pt x="2317838" y="257873"/>
                </a:moveTo>
                <a:lnTo>
                  <a:pt x="2310777" y="259600"/>
                </a:lnTo>
                <a:lnTo>
                  <a:pt x="2307539" y="262001"/>
                </a:lnTo>
                <a:lnTo>
                  <a:pt x="2305418" y="265747"/>
                </a:lnTo>
                <a:lnTo>
                  <a:pt x="2303357" y="271719"/>
                </a:lnTo>
                <a:lnTo>
                  <a:pt x="2303449" y="277915"/>
                </a:lnTo>
                <a:lnTo>
                  <a:pt x="2305561" y="283619"/>
                </a:lnTo>
                <a:lnTo>
                  <a:pt x="2309558" y="288112"/>
                </a:lnTo>
                <a:lnTo>
                  <a:pt x="2327821" y="301713"/>
                </a:lnTo>
                <a:lnTo>
                  <a:pt x="2361222" y="330060"/>
                </a:lnTo>
                <a:lnTo>
                  <a:pt x="2370048" y="328549"/>
                </a:lnTo>
                <a:lnTo>
                  <a:pt x="2374671" y="321373"/>
                </a:lnTo>
                <a:lnTo>
                  <a:pt x="2377045" y="315553"/>
                </a:lnTo>
                <a:lnTo>
                  <a:pt x="2377278" y="309359"/>
                </a:lnTo>
                <a:lnTo>
                  <a:pt x="2375467" y="303517"/>
                </a:lnTo>
                <a:lnTo>
                  <a:pt x="2371712" y="298754"/>
                </a:lnTo>
                <a:lnTo>
                  <a:pt x="2343175" y="274599"/>
                </a:lnTo>
                <a:lnTo>
                  <a:pt x="2321648" y="258572"/>
                </a:lnTo>
                <a:lnTo>
                  <a:pt x="2317838" y="257873"/>
                </a:lnTo>
                <a:close/>
              </a:path>
              <a:path w="8350250" h="1539875">
                <a:moveTo>
                  <a:pt x="986993" y="202768"/>
                </a:moveTo>
                <a:lnTo>
                  <a:pt x="929982" y="236410"/>
                </a:lnTo>
                <a:lnTo>
                  <a:pt x="922799" y="252267"/>
                </a:lnTo>
                <a:lnTo>
                  <a:pt x="924496" y="258381"/>
                </a:lnTo>
                <a:lnTo>
                  <a:pt x="928268" y="266204"/>
                </a:lnTo>
                <a:lnTo>
                  <a:pt x="936840" y="269011"/>
                </a:lnTo>
                <a:lnTo>
                  <a:pt x="982649" y="239903"/>
                </a:lnTo>
                <a:lnTo>
                  <a:pt x="992835" y="233743"/>
                </a:lnTo>
                <a:lnTo>
                  <a:pt x="997170" y="229691"/>
                </a:lnTo>
                <a:lnTo>
                  <a:pt x="999724" y="224232"/>
                </a:lnTo>
                <a:lnTo>
                  <a:pt x="1000307" y="218071"/>
                </a:lnTo>
                <a:lnTo>
                  <a:pt x="998728" y="211912"/>
                </a:lnTo>
                <a:lnTo>
                  <a:pt x="996911" y="207962"/>
                </a:lnTo>
                <a:lnTo>
                  <a:pt x="993889" y="205219"/>
                </a:lnTo>
                <a:lnTo>
                  <a:pt x="986993" y="202768"/>
                </a:lnTo>
                <a:close/>
              </a:path>
              <a:path w="8350250" h="1539875">
                <a:moveTo>
                  <a:pt x="2221090" y="189801"/>
                </a:moveTo>
                <a:lnTo>
                  <a:pt x="2214143" y="192011"/>
                </a:lnTo>
                <a:lnTo>
                  <a:pt x="2211031" y="194640"/>
                </a:lnTo>
                <a:lnTo>
                  <a:pt x="2209126" y="198526"/>
                </a:lnTo>
                <a:lnTo>
                  <a:pt x="2207388" y="204635"/>
                </a:lnTo>
                <a:lnTo>
                  <a:pt x="2207812" y="210815"/>
                </a:lnTo>
                <a:lnTo>
                  <a:pt x="2210227" y="216358"/>
                </a:lnTo>
                <a:lnTo>
                  <a:pt x="2214460" y="220560"/>
                </a:lnTo>
                <a:lnTo>
                  <a:pt x="2248585" y="242658"/>
                </a:lnTo>
                <a:lnTo>
                  <a:pt x="2268804" y="257746"/>
                </a:lnTo>
                <a:lnTo>
                  <a:pt x="2277529" y="255625"/>
                </a:lnTo>
                <a:lnTo>
                  <a:pt x="2281770" y="248132"/>
                </a:lnTo>
                <a:lnTo>
                  <a:pt x="2283831" y="242161"/>
                </a:lnTo>
                <a:lnTo>
                  <a:pt x="2283739" y="235964"/>
                </a:lnTo>
                <a:lnTo>
                  <a:pt x="2281628" y="230260"/>
                </a:lnTo>
                <a:lnTo>
                  <a:pt x="2277630" y="225767"/>
                </a:lnTo>
                <a:lnTo>
                  <a:pt x="2262454" y="214503"/>
                </a:lnTo>
                <a:lnTo>
                  <a:pt x="2224938" y="190207"/>
                </a:lnTo>
                <a:lnTo>
                  <a:pt x="2221090" y="189801"/>
                </a:lnTo>
                <a:close/>
              </a:path>
              <a:path w="8350250" h="1539875">
                <a:moveTo>
                  <a:pt x="1087983" y="143967"/>
                </a:moveTo>
                <a:lnTo>
                  <a:pt x="1049223" y="163131"/>
                </a:lnTo>
                <a:lnTo>
                  <a:pt x="1022104" y="190677"/>
                </a:lnTo>
                <a:lnTo>
                  <a:pt x="1023683" y="196837"/>
                </a:lnTo>
                <a:lnTo>
                  <a:pt x="1027303" y="204736"/>
                </a:lnTo>
                <a:lnTo>
                  <a:pt x="1035837" y="207772"/>
                </a:lnTo>
                <a:lnTo>
                  <a:pt x="1062355" y="191744"/>
                </a:lnTo>
                <a:lnTo>
                  <a:pt x="1099769" y="171348"/>
                </a:lnTo>
                <a:lnTo>
                  <a:pt x="1102741" y="161696"/>
                </a:lnTo>
                <a:lnTo>
                  <a:pt x="1097724" y="149606"/>
                </a:lnTo>
                <a:lnTo>
                  <a:pt x="1094790" y="146735"/>
                </a:lnTo>
                <a:lnTo>
                  <a:pt x="1087983" y="143967"/>
                </a:lnTo>
                <a:close/>
              </a:path>
              <a:path w="8350250" h="1539875">
                <a:moveTo>
                  <a:pt x="2120226" y="130086"/>
                </a:moveTo>
                <a:lnTo>
                  <a:pt x="2113394" y="132803"/>
                </a:lnTo>
                <a:lnTo>
                  <a:pt x="2110447" y="135648"/>
                </a:lnTo>
                <a:lnTo>
                  <a:pt x="2105355" y="147701"/>
                </a:lnTo>
                <a:lnTo>
                  <a:pt x="2108276" y="157365"/>
                </a:lnTo>
                <a:lnTo>
                  <a:pt x="2173046" y="193370"/>
                </a:lnTo>
                <a:lnTo>
                  <a:pt x="2181466" y="190004"/>
                </a:lnTo>
                <a:lnTo>
                  <a:pt x="2188260" y="173939"/>
                </a:lnTo>
                <a:lnTo>
                  <a:pt x="2185339" y="164261"/>
                </a:lnTo>
                <a:lnTo>
                  <a:pt x="2124075" y="130225"/>
                </a:lnTo>
                <a:lnTo>
                  <a:pt x="2120226" y="130086"/>
                </a:lnTo>
                <a:close/>
              </a:path>
              <a:path w="8350250" h="1539875">
                <a:moveTo>
                  <a:pt x="1191971" y="90538"/>
                </a:moveTo>
                <a:lnTo>
                  <a:pt x="1125169" y="121246"/>
                </a:lnTo>
                <a:lnTo>
                  <a:pt x="1121664" y="130657"/>
                </a:lnTo>
                <a:lnTo>
                  <a:pt x="1127455" y="147231"/>
                </a:lnTo>
                <a:lnTo>
                  <a:pt x="1135659" y="151257"/>
                </a:lnTo>
                <a:lnTo>
                  <a:pt x="1202461" y="120548"/>
                </a:lnTo>
                <a:lnTo>
                  <a:pt x="1205966" y="111137"/>
                </a:lnTo>
                <a:lnTo>
                  <a:pt x="1200175" y="94564"/>
                </a:lnTo>
                <a:lnTo>
                  <a:pt x="1191971" y="90538"/>
                </a:lnTo>
                <a:close/>
              </a:path>
              <a:path w="8350250" h="1539875">
                <a:moveTo>
                  <a:pt x="2015934" y="77470"/>
                </a:moveTo>
                <a:lnTo>
                  <a:pt x="2007692" y="81419"/>
                </a:lnTo>
                <a:lnTo>
                  <a:pt x="2001799" y="97955"/>
                </a:lnTo>
                <a:lnTo>
                  <a:pt x="2005241" y="107391"/>
                </a:lnTo>
                <a:lnTo>
                  <a:pt x="2071852" y="138671"/>
                </a:lnTo>
                <a:lnTo>
                  <a:pt x="2080069" y="134708"/>
                </a:lnTo>
                <a:lnTo>
                  <a:pt x="2085975" y="118186"/>
                </a:lnTo>
                <a:lnTo>
                  <a:pt x="2082533" y="108750"/>
                </a:lnTo>
                <a:lnTo>
                  <a:pt x="2015934" y="77470"/>
                </a:lnTo>
                <a:close/>
              </a:path>
              <a:path w="8350250" h="1539875">
                <a:moveTo>
                  <a:pt x="1302080" y="51447"/>
                </a:moveTo>
                <a:lnTo>
                  <a:pt x="1294447" y="53187"/>
                </a:lnTo>
                <a:lnTo>
                  <a:pt x="1291666" y="53898"/>
                </a:lnTo>
                <a:lnTo>
                  <a:pt x="1231645" y="74650"/>
                </a:lnTo>
                <a:lnTo>
                  <a:pt x="1227429" y="83667"/>
                </a:lnTo>
                <a:lnTo>
                  <a:pt x="1231925" y="100761"/>
                </a:lnTo>
                <a:lnTo>
                  <a:pt x="1239786" y="105600"/>
                </a:lnTo>
                <a:lnTo>
                  <a:pt x="1299806" y="84861"/>
                </a:lnTo>
                <a:lnTo>
                  <a:pt x="1300126" y="84861"/>
                </a:lnTo>
                <a:lnTo>
                  <a:pt x="1307592" y="83159"/>
                </a:lnTo>
                <a:lnTo>
                  <a:pt x="1312545" y="74650"/>
                </a:lnTo>
                <a:lnTo>
                  <a:pt x="1309509" y="57137"/>
                </a:lnTo>
                <a:lnTo>
                  <a:pt x="1302080" y="51447"/>
                </a:lnTo>
                <a:close/>
              </a:path>
              <a:path w="8350250" h="1539875">
                <a:moveTo>
                  <a:pt x="1300126" y="84861"/>
                </a:moveTo>
                <a:lnTo>
                  <a:pt x="1299806" y="84861"/>
                </a:lnTo>
                <a:lnTo>
                  <a:pt x="1299959" y="84899"/>
                </a:lnTo>
                <a:lnTo>
                  <a:pt x="1300126" y="84861"/>
                </a:lnTo>
                <a:close/>
              </a:path>
              <a:path w="8350250" h="1539875">
                <a:moveTo>
                  <a:pt x="1906473" y="38341"/>
                </a:moveTo>
                <a:lnTo>
                  <a:pt x="1898777" y="43535"/>
                </a:lnTo>
                <a:lnTo>
                  <a:pt x="1894890" y="60833"/>
                </a:lnTo>
                <a:lnTo>
                  <a:pt x="1899424" y="69646"/>
                </a:lnTo>
                <a:lnTo>
                  <a:pt x="1932063" y="79311"/>
                </a:lnTo>
                <a:lnTo>
                  <a:pt x="1967293" y="93052"/>
                </a:lnTo>
                <a:lnTo>
                  <a:pt x="1975281" y="88531"/>
                </a:lnTo>
                <a:lnTo>
                  <a:pt x="1980298" y="71615"/>
                </a:lnTo>
                <a:lnTo>
                  <a:pt x="1976348" y="62433"/>
                </a:lnTo>
                <a:lnTo>
                  <a:pt x="1939112" y="47993"/>
                </a:lnTo>
                <a:lnTo>
                  <a:pt x="1906473" y="38341"/>
                </a:lnTo>
                <a:close/>
              </a:path>
              <a:path w="8350250" h="1539875">
                <a:moveTo>
                  <a:pt x="1412697" y="26174"/>
                </a:moveTo>
                <a:lnTo>
                  <a:pt x="1342123" y="42303"/>
                </a:lnTo>
                <a:lnTo>
                  <a:pt x="1337157" y="50812"/>
                </a:lnTo>
                <a:lnTo>
                  <a:pt x="1340205" y="68326"/>
                </a:lnTo>
                <a:lnTo>
                  <a:pt x="1347622" y="74015"/>
                </a:lnTo>
                <a:lnTo>
                  <a:pt x="1418209" y="57886"/>
                </a:lnTo>
                <a:lnTo>
                  <a:pt x="1423162" y="49377"/>
                </a:lnTo>
                <a:lnTo>
                  <a:pt x="1420126" y="31851"/>
                </a:lnTo>
                <a:lnTo>
                  <a:pt x="1412697" y="26174"/>
                </a:lnTo>
                <a:close/>
              </a:path>
              <a:path w="8350250" h="1539875">
                <a:moveTo>
                  <a:pt x="1852721" y="55822"/>
                </a:moveTo>
                <a:lnTo>
                  <a:pt x="1859902" y="57950"/>
                </a:lnTo>
                <a:lnTo>
                  <a:pt x="1862881" y="55930"/>
                </a:lnTo>
                <a:lnTo>
                  <a:pt x="1853285" y="55930"/>
                </a:lnTo>
                <a:lnTo>
                  <a:pt x="1852721" y="55822"/>
                </a:lnTo>
                <a:close/>
              </a:path>
              <a:path w="8350250" h="1539875">
                <a:moveTo>
                  <a:pt x="1852358" y="55714"/>
                </a:moveTo>
                <a:lnTo>
                  <a:pt x="1852721" y="55822"/>
                </a:lnTo>
                <a:lnTo>
                  <a:pt x="1853285" y="55930"/>
                </a:lnTo>
                <a:lnTo>
                  <a:pt x="1852358" y="55714"/>
                </a:lnTo>
                <a:close/>
              </a:path>
              <a:path w="8350250" h="1539875">
                <a:moveTo>
                  <a:pt x="1863200" y="55714"/>
                </a:moveTo>
                <a:lnTo>
                  <a:pt x="1852358" y="55714"/>
                </a:lnTo>
                <a:lnTo>
                  <a:pt x="1853285" y="55930"/>
                </a:lnTo>
                <a:lnTo>
                  <a:pt x="1862881" y="55930"/>
                </a:lnTo>
                <a:lnTo>
                  <a:pt x="1863200" y="55714"/>
                </a:lnTo>
                <a:close/>
              </a:path>
              <a:path w="8350250" h="1539875">
                <a:moveTo>
                  <a:pt x="1794916" y="11938"/>
                </a:moveTo>
                <a:lnTo>
                  <a:pt x="1787652" y="17881"/>
                </a:lnTo>
                <a:lnTo>
                  <a:pt x="1785073" y="35496"/>
                </a:lnTo>
                <a:lnTo>
                  <a:pt x="1790255" y="43827"/>
                </a:lnTo>
                <a:lnTo>
                  <a:pt x="1852721" y="55822"/>
                </a:lnTo>
                <a:lnTo>
                  <a:pt x="1852358" y="55714"/>
                </a:lnTo>
                <a:lnTo>
                  <a:pt x="1863200" y="55714"/>
                </a:lnTo>
                <a:lnTo>
                  <a:pt x="1867585" y="52743"/>
                </a:lnTo>
                <a:lnTo>
                  <a:pt x="1871472" y="35458"/>
                </a:lnTo>
                <a:lnTo>
                  <a:pt x="1866938" y="26644"/>
                </a:lnTo>
                <a:lnTo>
                  <a:pt x="1859394" y="24409"/>
                </a:lnTo>
                <a:lnTo>
                  <a:pt x="1857933" y="24041"/>
                </a:lnTo>
                <a:lnTo>
                  <a:pt x="1794916" y="11938"/>
                </a:lnTo>
                <a:close/>
              </a:path>
              <a:path w="8350250" h="1539875">
                <a:moveTo>
                  <a:pt x="1525219" y="6845"/>
                </a:moveTo>
                <a:lnTo>
                  <a:pt x="1453781" y="16814"/>
                </a:lnTo>
                <a:lnTo>
                  <a:pt x="1448269" y="24879"/>
                </a:lnTo>
                <a:lnTo>
                  <a:pt x="1450162" y="42608"/>
                </a:lnTo>
                <a:lnTo>
                  <a:pt x="1457185" y="48920"/>
                </a:lnTo>
                <a:lnTo>
                  <a:pt x="1528635" y="38938"/>
                </a:lnTo>
                <a:lnTo>
                  <a:pt x="1534134" y="30886"/>
                </a:lnTo>
                <a:lnTo>
                  <a:pt x="1532242" y="13157"/>
                </a:lnTo>
                <a:lnTo>
                  <a:pt x="1525219" y="6845"/>
                </a:lnTo>
                <a:close/>
              </a:path>
              <a:path w="8350250" h="1539875">
                <a:moveTo>
                  <a:pt x="1680438" y="584"/>
                </a:moveTo>
                <a:lnTo>
                  <a:pt x="1674075" y="7759"/>
                </a:lnTo>
                <a:lnTo>
                  <a:pt x="1673936" y="25615"/>
                </a:lnTo>
                <a:lnTo>
                  <a:pt x="1680210" y="32905"/>
                </a:lnTo>
                <a:lnTo>
                  <a:pt x="1695526" y="33058"/>
                </a:lnTo>
                <a:lnTo>
                  <a:pt x="1750910" y="38455"/>
                </a:lnTo>
                <a:lnTo>
                  <a:pt x="1757718" y="31851"/>
                </a:lnTo>
                <a:lnTo>
                  <a:pt x="1759026" y="14058"/>
                </a:lnTo>
                <a:lnTo>
                  <a:pt x="1753273" y="6235"/>
                </a:lnTo>
                <a:lnTo>
                  <a:pt x="1695767" y="723"/>
                </a:lnTo>
                <a:lnTo>
                  <a:pt x="1680438" y="584"/>
                </a:lnTo>
                <a:close/>
              </a:path>
              <a:path w="8350250" h="1539875">
                <a:moveTo>
                  <a:pt x="1614817" y="0"/>
                </a:moveTo>
                <a:lnTo>
                  <a:pt x="1566773" y="3314"/>
                </a:lnTo>
                <a:lnTo>
                  <a:pt x="1560855" y="10985"/>
                </a:lnTo>
                <a:lnTo>
                  <a:pt x="1561782" y="28803"/>
                </a:lnTo>
                <a:lnTo>
                  <a:pt x="1568475" y="35598"/>
                </a:lnTo>
                <a:lnTo>
                  <a:pt x="1616506" y="32270"/>
                </a:lnTo>
                <a:lnTo>
                  <a:pt x="1639604" y="32270"/>
                </a:lnTo>
                <a:lnTo>
                  <a:pt x="1645742" y="25349"/>
                </a:lnTo>
                <a:lnTo>
                  <a:pt x="1645869" y="7493"/>
                </a:lnTo>
                <a:lnTo>
                  <a:pt x="1639620" y="190"/>
                </a:lnTo>
                <a:lnTo>
                  <a:pt x="1614817" y="0"/>
                </a:lnTo>
                <a:close/>
              </a:path>
              <a:path w="8350250" h="1539875">
                <a:moveTo>
                  <a:pt x="1639604" y="32270"/>
                </a:moveTo>
                <a:lnTo>
                  <a:pt x="1616506" y="32270"/>
                </a:lnTo>
                <a:lnTo>
                  <a:pt x="1639379" y="32524"/>
                </a:lnTo>
                <a:lnTo>
                  <a:pt x="1639604" y="3227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227460" y="5122436"/>
            <a:ext cx="3136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466344" y="5122436"/>
            <a:ext cx="30797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07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701165" y="5122436"/>
            <a:ext cx="3143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47797" y="5122436"/>
            <a:ext cx="28384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82111" y="5122436"/>
            <a:ext cx="2946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18709" y="5122436"/>
            <a:ext cx="2959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656832" y="5122436"/>
            <a:ext cx="2914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60" dirty="0">
                <a:solidFill>
                  <a:srgbClr val="4C4C4C"/>
                </a:solidFill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5940" y="1011854"/>
            <a:ext cx="2832100" cy="414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ts val="1660"/>
              </a:lnSpc>
            </a:pP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Rate of</a:t>
            </a:r>
            <a:r>
              <a:rPr sz="1400" b="1" spc="-4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Contribution</a:t>
            </a:r>
            <a:endParaRPr sz="1400">
              <a:latin typeface="Arial"/>
              <a:cs typeface="Arial"/>
            </a:endParaRPr>
          </a:p>
          <a:p>
            <a:pPr marL="23495">
              <a:lnSpc>
                <a:spcPts val="1420"/>
              </a:lnSpc>
            </a:pP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Annual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Contributions as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a %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12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Unfunded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90%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70%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60%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40%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30%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10%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R="2467610" algn="ctr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50515" y="5463749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30200" y="0"/>
                </a:lnTo>
              </a:path>
            </a:pathLst>
          </a:custGeom>
          <a:ln w="25400">
            <a:solidFill>
              <a:srgbClr val="005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01415" y="5451049"/>
            <a:ext cx="342900" cy="25400"/>
          </a:xfrm>
          <a:custGeom>
            <a:avLst/>
            <a:gdLst/>
            <a:ahLst/>
            <a:cxnLst/>
            <a:rect l="l" t="t" r="r" b="b"/>
            <a:pathLst>
              <a:path w="342900" h="25400">
                <a:moveTo>
                  <a:pt x="337210" y="0"/>
                </a:moveTo>
                <a:lnTo>
                  <a:pt x="310489" y="0"/>
                </a:lnTo>
                <a:lnTo>
                  <a:pt x="304800" y="5676"/>
                </a:lnTo>
                <a:lnTo>
                  <a:pt x="304800" y="19710"/>
                </a:lnTo>
                <a:lnTo>
                  <a:pt x="310489" y="25400"/>
                </a:lnTo>
                <a:lnTo>
                  <a:pt x="337210" y="25400"/>
                </a:lnTo>
                <a:lnTo>
                  <a:pt x="342900" y="19710"/>
                </a:lnTo>
                <a:lnTo>
                  <a:pt x="342900" y="5676"/>
                </a:lnTo>
                <a:lnTo>
                  <a:pt x="337210" y="0"/>
                </a:lnTo>
                <a:close/>
              </a:path>
              <a:path w="342900" h="25400">
                <a:moveTo>
                  <a:pt x="273710" y="0"/>
                </a:moveTo>
                <a:lnTo>
                  <a:pt x="208889" y="0"/>
                </a:lnTo>
                <a:lnTo>
                  <a:pt x="203200" y="5676"/>
                </a:lnTo>
                <a:lnTo>
                  <a:pt x="203200" y="19710"/>
                </a:lnTo>
                <a:lnTo>
                  <a:pt x="208889" y="25400"/>
                </a:lnTo>
                <a:lnTo>
                  <a:pt x="273710" y="25400"/>
                </a:lnTo>
                <a:lnTo>
                  <a:pt x="279400" y="19710"/>
                </a:lnTo>
                <a:lnTo>
                  <a:pt x="279400" y="5676"/>
                </a:lnTo>
                <a:lnTo>
                  <a:pt x="273710" y="0"/>
                </a:lnTo>
                <a:close/>
              </a:path>
              <a:path w="342900" h="25400">
                <a:moveTo>
                  <a:pt x="172110" y="0"/>
                </a:moveTo>
                <a:lnTo>
                  <a:pt x="107289" y="0"/>
                </a:lnTo>
                <a:lnTo>
                  <a:pt x="101600" y="5676"/>
                </a:lnTo>
                <a:lnTo>
                  <a:pt x="101600" y="19710"/>
                </a:lnTo>
                <a:lnTo>
                  <a:pt x="107289" y="25400"/>
                </a:lnTo>
                <a:lnTo>
                  <a:pt x="172110" y="25400"/>
                </a:lnTo>
                <a:lnTo>
                  <a:pt x="177800" y="19710"/>
                </a:lnTo>
                <a:lnTo>
                  <a:pt x="177800" y="5676"/>
                </a:lnTo>
                <a:lnTo>
                  <a:pt x="172110" y="0"/>
                </a:lnTo>
                <a:close/>
              </a:path>
              <a:path w="342900" h="25400">
                <a:moveTo>
                  <a:pt x="70510" y="0"/>
                </a:moveTo>
                <a:lnTo>
                  <a:pt x="5689" y="0"/>
                </a:lnTo>
                <a:lnTo>
                  <a:pt x="0" y="5676"/>
                </a:lnTo>
                <a:lnTo>
                  <a:pt x="0" y="19710"/>
                </a:lnTo>
                <a:lnTo>
                  <a:pt x="5689" y="25400"/>
                </a:lnTo>
                <a:lnTo>
                  <a:pt x="70510" y="25400"/>
                </a:lnTo>
                <a:lnTo>
                  <a:pt x="76200" y="19710"/>
                </a:lnTo>
                <a:lnTo>
                  <a:pt x="76200" y="5676"/>
                </a:lnTo>
                <a:lnTo>
                  <a:pt x="70510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97356" y="1625928"/>
            <a:ext cx="8332470" cy="3444240"/>
          </a:xfrm>
          <a:custGeom>
            <a:avLst/>
            <a:gdLst/>
            <a:ahLst/>
            <a:cxnLst/>
            <a:rect l="l" t="t" r="r" b="b"/>
            <a:pathLst>
              <a:path w="8332470" h="3444240">
                <a:moveTo>
                  <a:pt x="8332216" y="3443643"/>
                </a:moveTo>
                <a:lnTo>
                  <a:pt x="0" y="3443643"/>
                </a:lnTo>
                <a:lnTo>
                  <a:pt x="0" y="0"/>
                </a:lnTo>
                <a:lnTo>
                  <a:pt x="8332216" y="0"/>
                </a:lnTo>
                <a:lnTo>
                  <a:pt x="8332216" y="3443643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24638" y="5373423"/>
            <a:ext cx="266700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5609">
              <a:lnSpc>
                <a:spcPct val="100000"/>
              </a:lnSpc>
              <a:tabLst>
                <a:tab pos="129286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	All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PM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Data via Cobalt (December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2017).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6071" y="7385725"/>
            <a:ext cx="44386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40" dirty="0">
                <a:solidFill>
                  <a:srgbClr val="4C4C4C"/>
                </a:solidFill>
                <a:latin typeface="Arial"/>
                <a:cs typeface="Arial"/>
              </a:rPr>
              <a:t>13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198234" y="221117"/>
            <a:ext cx="241617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Investment</a:t>
            </a:r>
            <a:r>
              <a:rPr spc="-55" dirty="0"/>
              <a:t> </a:t>
            </a:r>
            <a:r>
              <a:rPr spc="-10" dirty="0"/>
              <a:t>Activity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4500" y="923193"/>
            <a:ext cx="3866515" cy="183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PE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capital  </a:t>
            </a:r>
            <a:r>
              <a:rPr sz="1400" spc="-45" dirty="0">
                <a:solidFill>
                  <a:srgbClr val="4C4C4C"/>
                </a:solidFill>
                <a:latin typeface="Arial"/>
                <a:cs typeface="Arial"/>
              </a:rPr>
              <a:t>invested 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1400" spc="-55" dirty="0">
                <a:solidFill>
                  <a:srgbClr val="4C4C4C"/>
                </a:solidFill>
                <a:latin typeface="Arial"/>
                <a:cs typeface="Arial"/>
              </a:rPr>
              <a:t>2016  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was 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flat 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relative</a:t>
            </a:r>
            <a:r>
              <a:rPr sz="1400" spc="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400" spc="-80" dirty="0">
                <a:solidFill>
                  <a:srgbClr val="4C4C4C"/>
                </a:solidFill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  <a:p>
            <a:pPr marL="469900" marR="5080" lvl="1" indent="-228600">
              <a:lnSpc>
                <a:spcPct val="100000"/>
              </a:lnSpc>
              <a:spcBef>
                <a:spcPts val="450"/>
              </a:spcBef>
              <a:buChar char="•"/>
              <a:tabLst>
                <a:tab pos="469265" algn="l"/>
                <a:tab pos="4699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At </a:t>
            </a:r>
            <a:r>
              <a:rPr sz="1400" spc="-60" dirty="0">
                <a:solidFill>
                  <a:srgbClr val="4C4C4C"/>
                </a:solidFill>
                <a:latin typeface="Arial"/>
                <a:cs typeface="Arial"/>
              </a:rPr>
              <a:t>$137.3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billion,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investment levels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were 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44%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higher than peak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levels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seen in</a:t>
            </a:r>
            <a:r>
              <a:rPr sz="1400" spc="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2007</a:t>
            </a:r>
            <a:endParaRPr sz="14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China</a:t>
            </a:r>
            <a:r>
              <a:rPr sz="14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continues</a:t>
            </a:r>
            <a:r>
              <a:rPr sz="14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14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represent</a:t>
            </a:r>
            <a:r>
              <a:rPr sz="14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14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majority</a:t>
            </a:r>
            <a:r>
              <a:rPr sz="14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14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PE 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investments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Asia,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however,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its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proportion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 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overall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Asian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investments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decreased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from</a:t>
            </a:r>
            <a:r>
              <a:rPr sz="1400" spc="-1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4C4C4C"/>
                </a:solidFill>
                <a:latin typeface="Arial"/>
                <a:cs typeface="Arial"/>
              </a:rPr>
              <a:t>51%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2015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42%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2016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2801523"/>
            <a:ext cx="1991995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  <a:tab pos="685165" algn="l"/>
                <a:tab pos="1017269" algn="l"/>
                <a:tab pos="1313815" algn="l"/>
              </a:tabLst>
            </a:pP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h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e	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re</a:t>
            </a:r>
            <a:r>
              <a:rPr sz="1400" spc="10" dirty="0">
                <a:solidFill>
                  <a:srgbClr val="4C4C4C"/>
                </a:solidFill>
                <a:latin typeface="Arial"/>
                <a:cs typeface="Arial"/>
              </a:rPr>
              <a:t>c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n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t	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c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re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e 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Zealand	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investments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22006" y="2801523"/>
            <a:ext cx="1788795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7305">
              <a:lnSpc>
                <a:spcPct val="100000"/>
              </a:lnSpc>
              <a:tabLst>
                <a:tab pos="316230" algn="l"/>
                <a:tab pos="437515" algn="l"/>
                <a:tab pos="972185" algn="l"/>
                <a:tab pos="1233805" algn="l"/>
                <a:tab pos="1422400" algn="l"/>
                <a:tab pos="1591945" algn="l"/>
              </a:tabLst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n	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u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al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n	/	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N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w 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ha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s		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bee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n	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d</a:t>
            </a:r>
            <a:r>
              <a:rPr sz="1400" spc="10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v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n	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b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00" y="3228243"/>
            <a:ext cx="35750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sizable infrastructure and utilities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transactions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4189379"/>
            <a:ext cx="3866515" cy="183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Buyout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has remained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most widely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utilized  strategy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by investment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amount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for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past</a:t>
            </a:r>
            <a:r>
              <a:rPr sz="1400" spc="-1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two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years</a:t>
            </a:r>
            <a:endParaRPr sz="14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Other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strategies including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mezzanine,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pre- 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IPO, PIPE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and turnaround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/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restructuring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have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continued to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become less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prevalent</a:t>
            </a:r>
            <a:endParaRPr sz="1400">
              <a:latin typeface="Arial"/>
              <a:cs typeface="Arial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VC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investment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activity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has continued to  decline since</a:t>
            </a:r>
            <a:r>
              <a:rPr sz="14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C4C4C"/>
                </a:solidFill>
                <a:latin typeface="Arial"/>
                <a:cs typeface="Arial"/>
              </a:rPr>
              <a:t>2011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50269" y="1332083"/>
            <a:ext cx="4314190" cy="0"/>
          </a:xfrm>
          <a:custGeom>
            <a:avLst/>
            <a:gdLst/>
            <a:ahLst/>
            <a:cxnLst/>
            <a:rect l="l" t="t" r="r" b="b"/>
            <a:pathLst>
              <a:path w="4314190">
                <a:moveTo>
                  <a:pt x="0" y="0"/>
                </a:moveTo>
                <a:lnTo>
                  <a:pt x="4314151" y="0"/>
                </a:lnTo>
              </a:path>
            </a:pathLst>
          </a:custGeom>
          <a:ln w="9499">
            <a:solidFill>
              <a:srgbClr val="BC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07279" y="2793212"/>
            <a:ext cx="219075" cy="219710"/>
          </a:xfrm>
          <a:custGeom>
            <a:avLst/>
            <a:gdLst/>
            <a:ahLst/>
            <a:cxnLst/>
            <a:rect l="l" t="t" r="r" b="b"/>
            <a:pathLst>
              <a:path w="219075" h="219710">
                <a:moveTo>
                  <a:pt x="218554" y="0"/>
                </a:moveTo>
                <a:lnTo>
                  <a:pt x="0" y="0"/>
                </a:lnTo>
                <a:lnTo>
                  <a:pt x="0" y="219176"/>
                </a:lnTo>
                <a:lnTo>
                  <a:pt x="218554" y="219176"/>
                </a:lnTo>
                <a:lnTo>
                  <a:pt x="218554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39866" y="2914967"/>
            <a:ext cx="219075" cy="97790"/>
          </a:xfrm>
          <a:custGeom>
            <a:avLst/>
            <a:gdLst/>
            <a:ahLst/>
            <a:cxnLst/>
            <a:rect l="l" t="t" r="r" b="b"/>
            <a:pathLst>
              <a:path w="219075" h="97789">
                <a:moveTo>
                  <a:pt x="218554" y="0"/>
                </a:moveTo>
                <a:lnTo>
                  <a:pt x="0" y="0"/>
                </a:lnTo>
                <a:lnTo>
                  <a:pt x="0" y="97409"/>
                </a:lnTo>
                <a:lnTo>
                  <a:pt x="218554" y="97409"/>
                </a:lnTo>
                <a:lnTo>
                  <a:pt x="218554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72454" y="2914967"/>
            <a:ext cx="219075" cy="97790"/>
          </a:xfrm>
          <a:custGeom>
            <a:avLst/>
            <a:gdLst/>
            <a:ahLst/>
            <a:cxnLst/>
            <a:rect l="l" t="t" r="r" b="b"/>
            <a:pathLst>
              <a:path w="219075" h="97789">
                <a:moveTo>
                  <a:pt x="218617" y="0"/>
                </a:moveTo>
                <a:lnTo>
                  <a:pt x="0" y="0"/>
                </a:lnTo>
                <a:lnTo>
                  <a:pt x="0" y="97409"/>
                </a:lnTo>
                <a:lnTo>
                  <a:pt x="218617" y="97409"/>
                </a:lnTo>
                <a:lnTo>
                  <a:pt x="218617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95593" y="2801340"/>
            <a:ext cx="228600" cy="211454"/>
          </a:xfrm>
          <a:custGeom>
            <a:avLst/>
            <a:gdLst/>
            <a:ahLst/>
            <a:cxnLst/>
            <a:rect l="l" t="t" r="r" b="b"/>
            <a:pathLst>
              <a:path w="228600" h="211455">
                <a:moveTo>
                  <a:pt x="228053" y="0"/>
                </a:moveTo>
                <a:lnTo>
                  <a:pt x="0" y="0"/>
                </a:lnTo>
                <a:lnTo>
                  <a:pt x="0" y="211048"/>
                </a:lnTo>
                <a:lnTo>
                  <a:pt x="228053" y="211048"/>
                </a:lnTo>
                <a:lnTo>
                  <a:pt x="228053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28180" y="2898736"/>
            <a:ext cx="228600" cy="113664"/>
          </a:xfrm>
          <a:custGeom>
            <a:avLst/>
            <a:gdLst/>
            <a:ahLst/>
            <a:cxnLst/>
            <a:rect l="l" t="t" r="r" b="b"/>
            <a:pathLst>
              <a:path w="228600" h="113664">
                <a:moveTo>
                  <a:pt x="228053" y="0"/>
                </a:moveTo>
                <a:lnTo>
                  <a:pt x="0" y="0"/>
                </a:lnTo>
                <a:lnTo>
                  <a:pt x="0" y="113652"/>
                </a:lnTo>
                <a:lnTo>
                  <a:pt x="228053" y="113652"/>
                </a:lnTo>
                <a:lnTo>
                  <a:pt x="228053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60768" y="2874391"/>
            <a:ext cx="228600" cy="138430"/>
          </a:xfrm>
          <a:custGeom>
            <a:avLst/>
            <a:gdLst/>
            <a:ahLst/>
            <a:cxnLst/>
            <a:rect l="l" t="t" r="r" b="b"/>
            <a:pathLst>
              <a:path w="228600" h="138430">
                <a:moveTo>
                  <a:pt x="228053" y="0"/>
                </a:moveTo>
                <a:lnTo>
                  <a:pt x="0" y="0"/>
                </a:lnTo>
                <a:lnTo>
                  <a:pt x="0" y="137998"/>
                </a:lnTo>
                <a:lnTo>
                  <a:pt x="228053" y="137998"/>
                </a:lnTo>
                <a:lnTo>
                  <a:pt x="228053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93343" y="2833801"/>
            <a:ext cx="219075" cy="179070"/>
          </a:xfrm>
          <a:custGeom>
            <a:avLst/>
            <a:gdLst/>
            <a:ahLst/>
            <a:cxnLst/>
            <a:rect l="l" t="t" r="r" b="b"/>
            <a:pathLst>
              <a:path w="219075" h="179069">
                <a:moveTo>
                  <a:pt x="218554" y="0"/>
                </a:moveTo>
                <a:lnTo>
                  <a:pt x="0" y="0"/>
                </a:lnTo>
                <a:lnTo>
                  <a:pt x="0" y="178600"/>
                </a:lnTo>
                <a:lnTo>
                  <a:pt x="218554" y="178600"/>
                </a:lnTo>
                <a:lnTo>
                  <a:pt x="218554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25930" y="2898736"/>
            <a:ext cx="219075" cy="113664"/>
          </a:xfrm>
          <a:custGeom>
            <a:avLst/>
            <a:gdLst/>
            <a:ahLst/>
            <a:cxnLst/>
            <a:rect l="l" t="t" r="r" b="b"/>
            <a:pathLst>
              <a:path w="219075" h="113664">
                <a:moveTo>
                  <a:pt x="218554" y="0"/>
                </a:moveTo>
                <a:lnTo>
                  <a:pt x="0" y="0"/>
                </a:lnTo>
                <a:lnTo>
                  <a:pt x="0" y="113652"/>
                </a:lnTo>
                <a:lnTo>
                  <a:pt x="218554" y="113652"/>
                </a:lnTo>
                <a:lnTo>
                  <a:pt x="218554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58518" y="2712034"/>
            <a:ext cx="219075" cy="300355"/>
          </a:xfrm>
          <a:custGeom>
            <a:avLst/>
            <a:gdLst/>
            <a:ahLst/>
            <a:cxnLst/>
            <a:rect l="l" t="t" r="r" b="b"/>
            <a:pathLst>
              <a:path w="219075" h="300355">
                <a:moveTo>
                  <a:pt x="218554" y="0"/>
                </a:moveTo>
                <a:lnTo>
                  <a:pt x="0" y="0"/>
                </a:lnTo>
                <a:lnTo>
                  <a:pt x="0" y="300354"/>
                </a:lnTo>
                <a:lnTo>
                  <a:pt x="218554" y="300354"/>
                </a:lnTo>
                <a:lnTo>
                  <a:pt x="218554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91106" y="2509088"/>
            <a:ext cx="219075" cy="503555"/>
          </a:xfrm>
          <a:custGeom>
            <a:avLst/>
            <a:gdLst/>
            <a:ahLst/>
            <a:cxnLst/>
            <a:rect l="l" t="t" r="r" b="b"/>
            <a:pathLst>
              <a:path w="219075" h="503555">
                <a:moveTo>
                  <a:pt x="218554" y="0"/>
                </a:moveTo>
                <a:lnTo>
                  <a:pt x="0" y="0"/>
                </a:lnTo>
                <a:lnTo>
                  <a:pt x="0" y="503300"/>
                </a:lnTo>
                <a:lnTo>
                  <a:pt x="218554" y="503300"/>
                </a:lnTo>
                <a:lnTo>
                  <a:pt x="218554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07279" y="2509088"/>
            <a:ext cx="219075" cy="284480"/>
          </a:xfrm>
          <a:custGeom>
            <a:avLst/>
            <a:gdLst/>
            <a:ahLst/>
            <a:cxnLst/>
            <a:rect l="l" t="t" r="r" b="b"/>
            <a:pathLst>
              <a:path w="219075" h="284480">
                <a:moveTo>
                  <a:pt x="218554" y="0"/>
                </a:moveTo>
                <a:lnTo>
                  <a:pt x="0" y="0"/>
                </a:lnTo>
                <a:lnTo>
                  <a:pt x="0" y="284111"/>
                </a:lnTo>
                <a:lnTo>
                  <a:pt x="218554" y="284111"/>
                </a:lnTo>
                <a:lnTo>
                  <a:pt x="218554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9866" y="2720149"/>
            <a:ext cx="219075" cy="194945"/>
          </a:xfrm>
          <a:custGeom>
            <a:avLst/>
            <a:gdLst/>
            <a:ahLst/>
            <a:cxnLst/>
            <a:rect l="l" t="t" r="r" b="b"/>
            <a:pathLst>
              <a:path w="219075" h="194944">
                <a:moveTo>
                  <a:pt x="218554" y="0"/>
                </a:moveTo>
                <a:lnTo>
                  <a:pt x="0" y="0"/>
                </a:lnTo>
                <a:lnTo>
                  <a:pt x="0" y="194830"/>
                </a:lnTo>
                <a:lnTo>
                  <a:pt x="218554" y="194830"/>
                </a:lnTo>
                <a:lnTo>
                  <a:pt x="218554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72454" y="2736392"/>
            <a:ext cx="219075" cy="179070"/>
          </a:xfrm>
          <a:custGeom>
            <a:avLst/>
            <a:gdLst/>
            <a:ahLst/>
            <a:cxnLst/>
            <a:rect l="l" t="t" r="r" b="b"/>
            <a:pathLst>
              <a:path w="219075" h="179069">
                <a:moveTo>
                  <a:pt x="218617" y="0"/>
                </a:moveTo>
                <a:lnTo>
                  <a:pt x="0" y="0"/>
                </a:lnTo>
                <a:lnTo>
                  <a:pt x="0" y="178600"/>
                </a:lnTo>
                <a:lnTo>
                  <a:pt x="218617" y="178600"/>
                </a:lnTo>
                <a:lnTo>
                  <a:pt x="218617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95593" y="2476677"/>
            <a:ext cx="228600" cy="325120"/>
          </a:xfrm>
          <a:custGeom>
            <a:avLst/>
            <a:gdLst/>
            <a:ahLst/>
            <a:cxnLst/>
            <a:rect l="l" t="t" r="r" b="b"/>
            <a:pathLst>
              <a:path w="228600" h="325119">
                <a:moveTo>
                  <a:pt x="228053" y="0"/>
                </a:moveTo>
                <a:lnTo>
                  <a:pt x="0" y="0"/>
                </a:lnTo>
                <a:lnTo>
                  <a:pt x="0" y="324650"/>
                </a:lnTo>
                <a:lnTo>
                  <a:pt x="228053" y="324650"/>
                </a:lnTo>
                <a:lnTo>
                  <a:pt x="228053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28180" y="2492908"/>
            <a:ext cx="228600" cy="406400"/>
          </a:xfrm>
          <a:custGeom>
            <a:avLst/>
            <a:gdLst/>
            <a:ahLst/>
            <a:cxnLst/>
            <a:rect l="l" t="t" r="r" b="b"/>
            <a:pathLst>
              <a:path w="228600" h="406400">
                <a:moveTo>
                  <a:pt x="228053" y="0"/>
                </a:moveTo>
                <a:lnTo>
                  <a:pt x="0" y="0"/>
                </a:lnTo>
                <a:lnTo>
                  <a:pt x="0" y="405828"/>
                </a:lnTo>
                <a:lnTo>
                  <a:pt x="228053" y="405828"/>
                </a:lnTo>
                <a:lnTo>
                  <a:pt x="228053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60768" y="2533446"/>
            <a:ext cx="228600" cy="340995"/>
          </a:xfrm>
          <a:custGeom>
            <a:avLst/>
            <a:gdLst/>
            <a:ahLst/>
            <a:cxnLst/>
            <a:rect l="l" t="t" r="r" b="b"/>
            <a:pathLst>
              <a:path w="228600" h="340994">
                <a:moveTo>
                  <a:pt x="228053" y="0"/>
                </a:moveTo>
                <a:lnTo>
                  <a:pt x="0" y="0"/>
                </a:lnTo>
                <a:lnTo>
                  <a:pt x="0" y="340944"/>
                </a:lnTo>
                <a:lnTo>
                  <a:pt x="228053" y="340944"/>
                </a:lnTo>
                <a:lnTo>
                  <a:pt x="228053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93343" y="2565920"/>
            <a:ext cx="219075" cy="267970"/>
          </a:xfrm>
          <a:custGeom>
            <a:avLst/>
            <a:gdLst/>
            <a:ahLst/>
            <a:cxnLst/>
            <a:rect l="l" t="t" r="r" b="b"/>
            <a:pathLst>
              <a:path w="219075" h="267969">
                <a:moveTo>
                  <a:pt x="218554" y="0"/>
                </a:moveTo>
                <a:lnTo>
                  <a:pt x="0" y="0"/>
                </a:lnTo>
                <a:lnTo>
                  <a:pt x="0" y="267881"/>
                </a:lnTo>
                <a:lnTo>
                  <a:pt x="218554" y="267881"/>
                </a:lnTo>
                <a:lnTo>
                  <a:pt x="218554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25930" y="2387384"/>
            <a:ext cx="219075" cy="511809"/>
          </a:xfrm>
          <a:custGeom>
            <a:avLst/>
            <a:gdLst/>
            <a:ahLst/>
            <a:cxnLst/>
            <a:rect l="l" t="t" r="r" b="b"/>
            <a:pathLst>
              <a:path w="219075" h="511810">
                <a:moveTo>
                  <a:pt x="218554" y="0"/>
                </a:moveTo>
                <a:lnTo>
                  <a:pt x="0" y="0"/>
                </a:lnTo>
                <a:lnTo>
                  <a:pt x="0" y="511352"/>
                </a:lnTo>
                <a:lnTo>
                  <a:pt x="218554" y="511352"/>
                </a:lnTo>
                <a:lnTo>
                  <a:pt x="218554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58518" y="1851609"/>
            <a:ext cx="219075" cy="860425"/>
          </a:xfrm>
          <a:custGeom>
            <a:avLst/>
            <a:gdLst/>
            <a:ahLst/>
            <a:cxnLst/>
            <a:rect l="l" t="t" r="r" b="b"/>
            <a:pathLst>
              <a:path w="219075" h="860425">
                <a:moveTo>
                  <a:pt x="218554" y="0"/>
                </a:moveTo>
                <a:lnTo>
                  <a:pt x="0" y="0"/>
                </a:lnTo>
                <a:lnTo>
                  <a:pt x="0" y="860425"/>
                </a:lnTo>
                <a:lnTo>
                  <a:pt x="218554" y="860425"/>
                </a:lnTo>
                <a:lnTo>
                  <a:pt x="218554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291106" y="1819148"/>
            <a:ext cx="219075" cy="690245"/>
          </a:xfrm>
          <a:custGeom>
            <a:avLst/>
            <a:gdLst/>
            <a:ahLst/>
            <a:cxnLst/>
            <a:rect l="l" t="t" r="r" b="b"/>
            <a:pathLst>
              <a:path w="219075" h="690244">
                <a:moveTo>
                  <a:pt x="218554" y="0"/>
                </a:moveTo>
                <a:lnTo>
                  <a:pt x="0" y="0"/>
                </a:lnTo>
                <a:lnTo>
                  <a:pt x="0" y="689952"/>
                </a:lnTo>
                <a:lnTo>
                  <a:pt x="218554" y="689952"/>
                </a:lnTo>
                <a:lnTo>
                  <a:pt x="218554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07284" y="2509092"/>
            <a:ext cx="219075" cy="284480"/>
          </a:xfrm>
          <a:custGeom>
            <a:avLst/>
            <a:gdLst/>
            <a:ahLst/>
            <a:cxnLst/>
            <a:rect l="l" t="t" r="r" b="b"/>
            <a:pathLst>
              <a:path w="219075" h="284480">
                <a:moveTo>
                  <a:pt x="0" y="0"/>
                </a:moveTo>
                <a:lnTo>
                  <a:pt x="218554" y="0"/>
                </a:lnTo>
                <a:lnTo>
                  <a:pt x="218554" y="284111"/>
                </a:lnTo>
                <a:lnTo>
                  <a:pt x="0" y="28411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39872" y="2720140"/>
            <a:ext cx="219075" cy="194945"/>
          </a:xfrm>
          <a:custGeom>
            <a:avLst/>
            <a:gdLst/>
            <a:ahLst/>
            <a:cxnLst/>
            <a:rect l="l" t="t" r="r" b="b"/>
            <a:pathLst>
              <a:path w="219075" h="194944">
                <a:moveTo>
                  <a:pt x="0" y="0"/>
                </a:moveTo>
                <a:lnTo>
                  <a:pt x="218554" y="0"/>
                </a:lnTo>
                <a:lnTo>
                  <a:pt x="218554" y="194830"/>
                </a:lnTo>
                <a:lnTo>
                  <a:pt x="0" y="194830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72446" y="2736383"/>
            <a:ext cx="219075" cy="179070"/>
          </a:xfrm>
          <a:custGeom>
            <a:avLst/>
            <a:gdLst/>
            <a:ahLst/>
            <a:cxnLst/>
            <a:rect l="l" t="t" r="r" b="b"/>
            <a:pathLst>
              <a:path w="219075" h="179069">
                <a:moveTo>
                  <a:pt x="0" y="0"/>
                </a:moveTo>
                <a:lnTo>
                  <a:pt x="218630" y="0"/>
                </a:lnTo>
                <a:lnTo>
                  <a:pt x="218630" y="178600"/>
                </a:lnTo>
                <a:lnTo>
                  <a:pt x="0" y="178600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295598" y="2476681"/>
            <a:ext cx="228600" cy="325120"/>
          </a:xfrm>
          <a:custGeom>
            <a:avLst/>
            <a:gdLst/>
            <a:ahLst/>
            <a:cxnLst/>
            <a:rect l="l" t="t" r="r" b="b"/>
            <a:pathLst>
              <a:path w="228600" h="325119">
                <a:moveTo>
                  <a:pt x="0" y="0"/>
                </a:moveTo>
                <a:lnTo>
                  <a:pt x="228053" y="0"/>
                </a:lnTo>
                <a:lnTo>
                  <a:pt x="228053" y="324650"/>
                </a:lnTo>
                <a:lnTo>
                  <a:pt x="0" y="324650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628186" y="2492912"/>
            <a:ext cx="228600" cy="406400"/>
          </a:xfrm>
          <a:custGeom>
            <a:avLst/>
            <a:gdLst/>
            <a:ahLst/>
            <a:cxnLst/>
            <a:rect l="l" t="t" r="r" b="b"/>
            <a:pathLst>
              <a:path w="228600" h="406400">
                <a:moveTo>
                  <a:pt x="0" y="0"/>
                </a:moveTo>
                <a:lnTo>
                  <a:pt x="228053" y="0"/>
                </a:lnTo>
                <a:lnTo>
                  <a:pt x="228053" y="405828"/>
                </a:lnTo>
                <a:lnTo>
                  <a:pt x="0" y="40582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960760" y="2533437"/>
            <a:ext cx="228600" cy="340995"/>
          </a:xfrm>
          <a:custGeom>
            <a:avLst/>
            <a:gdLst/>
            <a:ahLst/>
            <a:cxnLst/>
            <a:rect l="l" t="t" r="r" b="b"/>
            <a:pathLst>
              <a:path w="228600" h="340994">
                <a:moveTo>
                  <a:pt x="0" y="0"/>
                </a:moveTo>
                <a:lnTo>
                  <a:pt x="228066" y="0"/>
                </a:lnTo>
                <a:lnTo>
                  <a:pt x="228066" y="340956"/>
                </a:lnTo>
                <a:lnTo>
                  <a:pt x="0" y="34095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93348" y="2565911"/>
            <a:ext cx="219075" cy="267970"/>
          </a:xfrm>
          <a:custGeom>
            <a:avLst/>
            <a:gdLst/>
            <a:ahLst/>
            <a:cxnLst/>
            <a:rect l="l" t="t" r="r" b="b"/>
            <a:pathLst>
              <a:path w="219075" h="267969">
                <a:moveTo>
                  <a:pt x="0" y="0"/>
                </a:moveTo>
                <a:lnTo>
                  <a:pt x="218554" y="0"/>
                </a:lnTo>
                <a:lnTo>
                  <a:pt x="218554" y="267881"/>
                </a:lnTo>
                <a:lnTo>
                  <a:pt x="0" y="26788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25936" y="2387387"/>
            <a:ext cx="219075" cy="511809"/>
          </a:xfrm>
          <a:custGeom>
            <a:avLst/>
            <a:gdLst/>
            <a:ahLst/>
            <a:cxnLst/>
            <a:rect l="l" t="t" r="r" b="b"/>
            <a:pathLst>
              <a:path w="219075" h="511810">
                <a:moveTo>
                  <a:pt x="0" y="0"/>
                </a:moveTo>
                <a:lnTo>
                  <a:pt x="218554" y="0"/>
                </a:lnTo>
                <a:lnTo>
                  <a:pt x="218554" y="511352"/>
                </a:lnTo>
                <a:lnTo>
                  <a:pt x="0" y="51135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58523" y="1851612"/>
            <a:ext cx="219075" cy="860425"/>
          </a:xfrm>
          <a:custGeom>
            <a:avLst/>
            <a:gdLst/>
            <a:ahLst/>
            <a:cxnLst/>
            <a:rect l="l" t="t" r="r" b="b"/>
            <a:pathLst>
              <a:path w="219075" h="860425">
                <a:moveTo>
                  <a:pt x="0" y="0"/>
                </a:moveTo>
                <a:lnTo>
                  <a:pt x="218554" y="0"/>
                </a:lnTo>
                <a:lnTo>
                  <a:pt x="218554" y="860424"/>
                </a:lnTo>
                <a:lnTo>
                  <a:pt x="0" y="86042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291098" y="1819139"/>
            <a:ext cx="219075" cy="690245"/>
          </a:xfrm>
          <a:custGeom>
            <a:avLst/>
            <a:gdLst/>
            <a:ahLst/>
            <a:cxnLst/>
            <a:rect l="l" t="t" r="r" b="b"/>
            <a:pathLst>
              <a:path w="219075" h="690244">
                <a:moveTo>
                  <a:pt x="0" y="0"/>
                </a:moveTo>
                <a:lnTo>
                  <a:pt x="218554" y="0"/>
                </a:lnTo>
                <a:lnTo>
                  <a:pt x="218554" y="689952"/>
                </a:lnTo>
                <a:lnTo>
                  <a:pt x="0" y="68995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07279" y="2289962"/>
            <a:ext cx="219075" cy="219710"/>
          </a:xfrm>
          <a:custGeom>
            <a:avLst/>
            <a:gdLst/>
            <a:ahLst/>
            <a:cxnLst/>
            <a:rect l="l" t="t" r="r" b="b"/>
            <a:pathLst>
              <a:path w="219075" h="219710">
                <a:moveTo>
                  <a:pt x="218554" y="0"/>
                </a:moveTo>
                <a:lnTo>
                  <a:pt x="0" y="0"/>
                </a:lnTo>
                <a:lnTo>
                  <a:pt x="0" y="219125"/>
                </a:lnTo>
                <a:lnTo>
                  <a:pt x="218554" y="219125"/>
                </a:lnTo>
                <a:lnTo>
                  <a:pt x="218554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39866" y="2598394"/>
            <a:ext cx="219075" cy="121920"/>
          </a:xfrm>
          <a:custGeom>
            <a:avLst/>
            <a:gdLst/>
            <a:ahLst/>
            <a:cxnLst/>
            <a:rect l="l" t="t" r="r" b="b"/>
            <a:pathLst>
              <a:path w="219075" h="121919">
                <a:moveTo>
                  <a:pt x="218554" y="0"/>
                </a:moveTo>
                <a:lnTo>
                  <a:pt x="0" y="0"/>
                </a:lnTo>
                <a:lnTo>
                  <a:pt x="0" y="121767"/>
                </a:lnTo>
                <a:lnTo>
                  <a:pt x="218554" y="121767"/>
                </a:lnTo>
                <a:lnTo>
                  <a:pt x="218554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972454" y="2679560"/>
            <a:ext cx="219075" cy="57150"/>
          </a:xfrm>
          <a:custGeom>
            <a:avLst/>
            <a:gdLst/>
            <a:ahLst/>
            <a:cxnLst/>
            <a:rect l="l" t="t" r="r" b="b"/>
            <a:pathLst>
              <a:path w="219075" h="57150">
                <a:moveTo>
                  <a:pt x="0" y="56819"/>
                </a:moveTo>
                <a:lnTo>
                  <a:pt x="218617" y="56819"/>
                </a:lnTo>
                <a:lnTo>
                  <a:pt x="218617" y="0"/>
                </a:lnTo>
                <a:lnTo>
                  <a:pt x="0" y="0"/>
                </a:lnTo>
                <a:lnTo>
                  <a:pt x="0" y="56819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95593" y="2363025"/>
            <a:ext cx="228600" cy="113664"/>
          </a:xfrm>
          <a:custGeom>
            <a:avLst/>
            <a:gdLst/>
            <a:ahLst/>
            <a:cxnLst/>
            <a:rect l="l" t="t" r="r" b="b"/>
            <a:pathLst>
              <a:path w="228600" h="113664">
                <a:moveTo>
                  <a:pt x="228053" y="0"/>
                </a:moveTo>
                <a:lnTo>
                  <a:pt x="0" y="0"/>
                </a:lnTo>
                <a:lnTo>
                  <a:pt x="0" y="113652"/>
                </a:lnTo>
                <a:lnTo>
                  <a:pt x="228053" y="113652"/>
                </a:lnTo>
                <a:lnTo>
                  <a:pt x="228053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28180" y="2371140"/>
            <a:ext cx="228600" cy="121920"/>
          </a:xfrm>
          <a:custGeom>
            <a:avLst/>
            <a:gdLst/>
            <a:ahLst/>
            <a:cxnLst/>
            <a:rect l="l" t="t" r="r" b="b"/>
            <a:pathLst>
              <a:path w="228600" h="121919">
                <a:moveTo>
                  <a:pt x="228053" y="0"/>
                </a:moveTo>
                <a:lnTo>
                  <a:pt x="0" y="0"/>
                </a:lnTo>
                <a:lnTo>
                  <a:pt x="0" y="121767"/>
                </a:lnTo>
                <a:lnTo>
                  <a:pt x="228053" y="121767"/>
                </a:lnTo>
                <a:lnTo>
                  <a:pt x="228053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60768" y="2444203"/>
            <a:ext cx="228600" cy="89535"/>
          </a:xfrm>
          <a:custGeom>
            <a:avLst/>
            <a:gdLst/>
            <a:ahLst/>
            <a:cxnLst/>
            <a:rect l="l" t="t" r="r" b="b"/>
            <a:pathLst>
              <a:path w="228600" h="89535">
                <a:moveTo>
                  <a:pt x="228053" y="0"/>
                </a:moveTo>
                <a:lnTo>
                  <a:pt x="0" y="0"/>
                </a:lnTo>
                <a:lnTo>
                  <a:pt x="0" y="89230"/>
                </a:lnTo>
                <a:lnTo>
                  <a:pt x="228053" y="89230"/>
                </a:lnTo>
                <a:lnTo>
                  <a:pt x="228053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293343" y="2452319"/>
            <a:ext cx="219075" cy="113664"/>
          </a:xfrm>
          <a:custGeom>
            <a:avLst/>
            <a:gdLst/>
            <a:ahLst/>
            <a:cxnLst/>
            <a:rect l="l" t="t" r="r" b="b"/>
            <a:pathLst>
              <a:path w="219075" h="113664">
                <a:moveTo>
                  <a:pt x="218554" y="0"/>
                </a:moveTo>
                <a:lnTo>
                  <a:pt x="0" y="0"/>
                </a:lnTo>
                <a:lnTo>
                  <a:pt x="0" y="113601"/>
                </a:lnTo>
                <a:lnTo>
                  <a:pt x="218554" y="113601"/>
                </a:lnTo>
                <a:lnTo>
                  <a:pt x="218554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625930" y="2265616"/>
            <a:ext cx="219075" cy="121920"/>
          </a:xfrm>
          <a:custGeom>
            <a:avLst/>
            <a:gdLst/>
            <a:ahLst/>
            <a:cxnLst/>
            <a:rect l="l" t="t" r="r" b="b"/>
            <a:pathLst>
              <a:path w="219075" h="121919">
                <a:moveTo>
                  <a:pt x="218554" y="0"/>
                </a:moveTo>
                <a:lnTo>
                  <a:pt x="0" y="0"/>
                </a:lnTo>
                <a:lnTo>
                  <a:pt x="0" y="121767"/>
                </a:lnTo>
                <a:lnTo>
                  <a:pt x="218554" y="121767"/>
                </a:lnTo>
                <a:lnTo>
                  <a:pt x="218554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958518" y="1656791"/>
            <a:ext cx="219075" cy="194945"/>
          </a:xfrm>
          <a:custGeom>
            <a:avLst/>
            <a:gdLst/>
            <a:ahLst/>
            <a:cxnLst/>
            <a:rect l="l" t="t" r="r" b="b"/>
            <a:pathLst>
              <a:path w="219075" h="194944">
                <a:moveTo>
                  <a:pt x="218554" y="0"/>
                </a:moveTo>
                <a:lnTo>
                  <a:pt x="0" y="0"/>
                </a:lnTo>
                <a:lnTo>
                  <a:pt x="0" y="194830"/>
                </a:lnTo>
                <a:lnTo>
                  <a:pt x="218554" y="194830"/>
                </a:lnTo>
                <a:lnTo>
                  <a:pt x="218554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291106" y="1689265"/>
            <a:ext cx="219075" cy="130175"/>
          </a:xfrm>
          <a:custGeom>
            <a:avLst/>
            <a:gdLst/>
            <a:ahLst/>
            <a:cxnLst/>
            <a:rect l="l" t="t" r="r" b="b"/>
            <a:pathLst>
              <a:path w="219075" h="130175">
                <a:moveTo>
                  <a:pt x="218554" y="0"/>
                </a:moveTo>
                <a:lnTo>
                  <a:pt x="0" y="0"/>
                </a:lnTo>
                <a:lnTo>
                  <a:pt x="0" y="129882"/>
                </a:lnTo>
                <a:lnTo>
                  <a:pt x="218554" y="129882"/>
                </a:lnTo>
                <a:lnTo>
                  <a:pt x="218554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07284" y="2289966"/>
            <a:ext cx="219075" cy="219710"/>
          </a:xfrm>
          <a:custGeom>
            <a:avLst/>
            <a:gdLst/>
            <a:ahLst/>
            <a:cxnLst/>
            <a:rect l="l" t="t" r="r" b="b"/>
            <a:pathLst>
              <a:path w="219075" h="219710">
                <a:moveTo>
                  <a:pt x="0" y="0"/>
                </a:moveTo>
                <a:lnTo>
                  <a:pt x="218554" y="0"/>
                </a:lnTo>
                <a:lnTo>
                  <a:pt x="218554" y="219125"/>
                </a:lnTo>
                <a:lnTo>
                  <a:pt x="0" y="21912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39872" y="2598385"/>
            <a:ext cx="219075" cy="121920"/>
          </a:xfrm>
          <a:custGeom>
            <a:avLst/>
            <a:gdLst/>
            <a:ahLst/>
            <a:cxnLst/>
            <a:rect l="l" t="t" r="r" b="b"/>
            <a:pathLst>
              <a:path w="219075" h="121919">
                <a:moveTo>
                  <a:pt x="0" y="0"/>
                </a:moveTo>
                <a:lnTo>
                  <a:pt x="218554" y="0"/>
                </a:lnTo>
                <a:lnTo>
                  <a:pt x="218554" y="121767"/>
                </a:lnTo>
                <a:lnTo>
                  <a:pt x="0" y="12176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72446" y="2679564"/>
            <a:ext cx="219075" cy="57150"/>
          </a:xfrm>
          <a:custGeom>
            <a:avLst/>
            <a:gdLst/>
            <a:ahLst/>
            <a:cxnLst/>
            <a:rect l="l" t="t" r="r" b="b"/>
            <a:pathLst>
              <a:path w="219075" h="57150">
                <a:moveTo>
                  <a:pt x="0" y="0"/>
                </a:moveTo>
                <a:lnTo>
                  <a:pt x="218630" y="0"/>
                </a:lnTo>
                <a:lnTo>
                  <a:pt x="218630" y="56819"/>
                </a:lnTo>
                <a:lnTo>
                  <a:pt x="0" y="5681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295598" y="2363016"/>
            <a:ext cx="228600" cy="113664"/>
          </a:xfrm>
          <a:custGeom>
            <a:avLst/>
            <a:gdLst/>
            <a:ahLst/>
            <a:cxnLst/>
            <a:rect l="l" t="t" r="r" b="b"/>
            <a:pathLst>
              <a:path w="228600" h="113664">
                <a:moveTo>
                  <a:pt x="0" y="0"/>
                </a:moveTo>
                <a:lnTo>
                  <a:pt x="228053" y="0"/>
                </a:lnTo>
                <a:lnTo>
                  <a:pt x="228053" y="113652"/>
                </a:lnTo>
                <a:lnTo>
                  <a:pt x="0" y="11365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28186" y="2371144"/>
            <a:ext cx="228600" cy="121920"/>
          </a:xfrm>
          <a:custGeom>
            <a:avLst/>
            <a:gdLst/>
            <a:ahLst/>
            <a:cxnLst/>
            <a:rect l="l" t="t" r="r" b="b"/>
            <a:pathLst>
              <a:path w="228600" h="121919">
                <a:moveTo>
                  <a:pt x="0" y="0"/>
                </a:moveTo>
                <a:lnTo>
                  <a:pt x="228053" y="0"/>
                </a:lnTo>
                <a:lnTo>
                  <a:pt x="228053" y="121767"/>
                </a:lnTo>
                <a:lnTo>
                  <a:pt x="0" y="12176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960760" y="2444207"/>
            <a:ext cx="228600" cy="89535"/>
          </a:xfrm>
          <a:custGeom>
            <a:avLst/>
            <a:gdLst/>
            <a:ahLst/>
            <a:cxnLst/>
            <a:rect l="l" t="t" r="r" b="b"/>
            <a:pathLst>
              <a:path w="228600" h="89535">
                <a:moveTo>
                  <a:pt x="0" y="0"/>
                </a:moveTo>
                <a:lnTo>
                  <a:pt x="228066" y="0"/>
                </a:lnTo>
                <a:lnTo>
                  <a:pt x="228066" y="89230"/>
                </a:lnTo>
                <a:lnTo>
                  <a:pt x="0" y="89230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293348" y="2452322"/>
            <a:ext cx="219075" cy="113664"/>
          </a:xfrm>
          <a:custGeom>
            <a:avLst/>
            <a:gdLst/>
            <a:ahLst/>
            <a:cxnLst/>
            <a:rect l="l" t="t" r="r" b="b"/>
            <a:pathLst>
              <a:path w="219075" h="113664">
                <a:moveTo>
                  <a:pt x="0" y="0"/>
                </a:moveTo>
                <a:lnTo>
                  <a:pt x="218554" y="0"/>
                </a:lnTo>
                <a:lnTo>
                  <a:pt x="218554" y="113588"/>
                </a:lnTo>
                <a:lnTo>
                  <a:pt x="0" y="11358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625936" y="2265620"/>
            <a:ext cx="219075" cy="121920"/>
          </a:xfrm>
          <a:custGeom>
            <a:avLst/>
            <a:gdLst/>
            <a:ahLst/>
            <a:cxnLst/>
            <a:rect l="l" t="t" r="r" b="b"/>
            <a:pathLst>
              <a:path w="219075" h="121919">
                <a:moveTo>
                  <a:pt x="0" y="0"/>
                </a:moveTo>
                <a:lnTo>
                  <a:pt x="218554" y="0"/>
                </a:lnTo>
                <a:lnTo>
                  <a:pt x="218554" y="121767"/>
                </a:lnTo>
                <a:lnTo>
                  <a:pt x="0" y="12176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58523" y="1656794"/>
            <a:ext cx="219075" cy="194945"/>
          </a:xfrm>
          <a:custGeom>
            <a:avLst/>
            <a:gdLst/>
            <a:ahLst/>
            <a:cxnLst/>
            <a:rect l="l" t="t" r="r" b="b"/>
            <a:pathLst>
              <a:path w="219075" h="194944">
                <a:moveTo>
                  <a:pt x="0" y="0"/>
                </a:moveTo>
                <a:lnTo>
                  <a:pt x="218554" y="0"/>
                </a:lnTo>
                <a:lnTo>
                  <a:pt x="218554" y="194817"/>
                </a:lnTo>
                <a:lnTo>
                  <a:pt x="0" y="19481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291098" y="1689268"/>
            <a:ext cx="219075" cy="130175"/>
          </a:xfrm>
          <a:custGeom>
            <a:avLst/>
            <a:gdLst/>
            <a:ahLst/>
            <a:cxnLst/>
            <a:rect l="l" t="t" r="r" b="b"/>
            <a:pathLst>
              <a:path w="219075" h="130175">
                <a:moveTo>
                  <a:pt x="0" y="0"/>
                </a:moveTo>
                <a:lnTo>
                  <a:pt x="218554" y="0"/>
                </a:lnTo>
                <a:lnTo>
                  <a:pt x="218554" y="129870"/>
                </a:lnTo>
                <a:lnTo>
                  <a:pt x="0" y="129870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07279" y="2095144"/>
            <a:ext cx="219075" cy="194945"/>
          </a:xfrm>
          <a:custGeom>
            <a:avLst/>
            <a:gdLst/>
            <a:ahLst/>
            <a:cxnLst/>
            <a:rect l="l" t="t" r="r" b="b"/>
            <a:pathLst>
              <a:path w="219075" h="194944">
                <a:moveTo>
                  <a:pt x="218554" y="0"/>
                </a:moveTo>
                <a:lnTo>
                  <a:pt x="0" y="0"/>
                </a:lnTo>
                <a:lnTo>
                  <a:pt x="0" y="194830"/>
                </a:lnTo>
                <a:lnTo>
                  <a:pt x="218554" y="194830"/>
                </a:lnTo>
                <a:lnTo>
                  <a:pt x="218554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639866" y="2501036"/>
            <a:ext cx="219075" cy="97790"/>
          </a:xfrm>
          <a:custGeom>
            <a:avLst/>
            <a:gdLst/>
            <a:ahLst/>
            <a:cxnLst/>
            <a:rect l="l" t="t" r="r" b="b"/>
            <a:pathLst>
              <a:path w="219075" h="97789">
                <a:moveTo>
                  <a:pt x="218554" y="0"/>
                </a:moveTo>
                <a:lnTo>
                  <a:pt x="0" y="0"/>
                </a:lnTo>
                <a:lnTo>
                  <a:pt x="0" y="97358"/>
                </a:lnTo>
                <a:lnTo>
                  <a:pt x="218554" y="97358"/>
                </a:lnTo>
                <a:lnTo>
                  <a:pt x="218554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72454" y="2614625"/>
            <a:ext cx="219075" cy="65405"/>
          </a:xfrm>
          <a:custGeom>
            <a:avLst/>
            <a:gdLst/>
            <a:ahLst/>
            <a:cxnLst/>
            <a:rect l="l" t="t" r="r" b="b"/>
            <a:pathLst>
              <a:path w="219075" h="65405">
                <a:moveTo>
                  <a:pt x="218617" y="0"/>
                </a:moveTo>
                <a:lnTo>
                  <a:pt x="0" y="0"/>
                </a:lnTo>
                <a:lnTo>
                  <a:pt x="0" y="64935"/>
                </a:lnTo>
                <a:lnTo>
                  <a:pt x="218617" y="64935"/>
                </a:lnTo>
                <a:lnTo>
                  <a:pt x="218617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295593" y="2265616"/>
            <a:ext cx="228600" cy="97790"/>
          </a:xfrm>
          <a:custGeom>
            <a:avLst/>
            <a:gdLst/>
            <a:ahLst/>
            <a:cxnLst/>
            <a:rect l="l" t="t" r="r" b="b"/>
            <a:pathLst>
              <a:path w="228600" h="97789">
                <a:moveTo>
                  <a:pt x="228053" y="0"/>
                </a:moveTo>
                <a:lnTo>
                  <a:pt x="0" y="0"/>
                </a:lnTo>
                <a:lnTo>
                  <a:pt x="0" y="97409"/>
                </a:lnTo>
                <a:lnTo>
                  <a:pt x="228053" y="97409"/>
                </a:lnTo>
                <a:lnTo>
                  <a:pt x="228053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28180" y="2265616"/>
            <a:ext cx="228600" cy="106045"/>
          </a:xfrm>
          <a:custGeom>
            <a:avLst/>
            <a:gdLst/>
            <a:ahLst/>
            <a:cxnLst/>
            <a:rect l="l" t="t" r="r" b="b"/>
            <a:pathLst>
              <a:path w="228600" h="106044">
                <a:moveTo>
                  <a:pt x="228053" y="0"/>
                </a:moveTo>
                <a:lnTo>
                  <a:pt x="0" y="0"/>
                </a:lnTo>
                <a:lnTo>
                  <a:pt x="0" y="105524"/>
                </a:lnTo>
                <a:lnTo>
                  <a:pt x="228053" y="105524"/>
                </a:lnTo>
                <a:lnTo>
                  <a:pt x="228053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60768" y="2338679"/>
            <a:ext cx="228600" cy="106045"/>
          </a:xfrm>
          <a:custGeom>
            <a:avLst/>
            <a:gdLst/>
            <a:ahLst/>
            <a:cxnLst/>
            <a:rect l="l" t="t" r="r" b="b"/>
            <a:pathLst>
              <a:path w="228600" h="106044">
                <a:moveTo>
                  <a:pt x="228053" y="0"/>
                </a:moveTo>
                <a:lnTo>
                  <a:pt x="0" y="0"/>
                </a:lnTo>
                <a:lnTo>
                  <a:pt x="0" y="105524"/>
                </a:lnTo>
                <a:lnTo>
                  <a:pt x="228053" y="105524"/>
                </a:lnTo>
                <a:lnTo>
                  <a:pt x="228053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293343" y="2379268"/>
            <a:ext cx="219075" cy="73660"/>
          </a:xfrm>
          <a:custGeom>
            <a:avLst/>
            <a:gdLst/>
            <a:ahLst/>
            <a:cxnLst/>
            <a:rect l="l" t="t" r="r" b="b"/>
            <a:pathLst>
              <a:path w="219075" h="73660">
                <a:moveTo>
                  <a:pt x="218554" y="0"/>
                </a:moveTo>
                <a:lnTo>
                  <a:pt x="0" y="0"/>
                </a:lnTo>
                <a:lnTo>
                  <a:pt x="0" y="73050"/>
                </a:lnTo>
                <a:lnTo>
                  <a:pt x="218554" y="73050"/>
                </a:lnTo>
                <a:lnTo>
                  <a:pt x="218554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625930" y="2184438"/>
            <a:ext cx="219075" cy="81280"/>
          </a:xfrm>
          <a:custGeom>
            <a:avLst/>
            <a:gdLst/>
            <a:ahLst/>
            <a:cxnLst/>
            <a:rect l="l" t="t" r="r" b="b"/>
            <a:pathLst>
              <a:path w="219075" h="81280">
                <a:moveTo>
                  <a:pt x="218554" y="0"/>
                </a:moveTo>
                <a:lnTo>
                  <a:pt x="0" y="0"/>
                </a:lnTo>
                <a:lnTo>
                  <a:pt x="0" y="81178"/>
                </a:lnTo>
                <a:lnTo>
                  <a:pt x="218554" y="81178"/>
                </a:lnTo>
                <a:lnTo>
                  <a:pt x="218554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958518" y="1616214"/>
            <a:ext cx="219075" cy="40640"/>
          </a:xfrm>
          <a:custGeom>
            <a:avLst/>
            <a:gdLst/>
            <a:ahLst/>
            <a:cxnLst/>
            <a:rect l="l" t="t" r="r" b="b"/>
            <a:pathLst>
              <a:path w="219075" h="40639">
                <a:moveTo>
                  <a:pt x="0" y="40589"/>
                </a:moveTo>
                <a:lnTo>
                  <a:pt x="218554" y="40589"/>
                </a:lnTo>
                <a:lnTo>
                  <a:pt x="218554" y="0"/>
                </a:lnTo>
                <a:lnTo>
                  <a:pt x="0" y="0"/>
                </a:lnTo>
                <a:lnTo>
                  <a:pt x="0" y="40589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291106" y="1559382"/>
            <a:ext cx="219075" cy="130175"/>
          </a:xfrm>
          <a:custGeom>
            <a:avLst/>
            <a:gdLst/>
            <a:ahLst/>
            <a:cxnLst/>
            <a:rect l="l" t="t" r="r" b="b"/>
            <a:pathLst>
              <a:path w="219075" h="130175">
                <a:moveTo>
                  <a:pt x="218554" y="0"/>
                </a:moveTo>
                <a:lnTo>
                  <a:pt x="0" y="0"/>
                </a:lnTo>
                <a:lnTo>
                  <a:pt x="0" y="129882"/>
                </a:lnTo>
                <a:lnTo>
                  <a:pt x="218554" y="129882"/>
                </a:lnTo>
                <a:lnTo>
                  <a:pt x="218554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307284" y="2095143"/>
            <a:ext cx="219075" cy="194945"/>
          </a:xfrm>
          <a:custGeom>
            <a:avLst/>
            <a:gdLst/>
            <a:ahLst/>
            <a:cxnLst/>
            <a:rect l="l" t="t" r="r" b="b"/>
            <a:pathLst>
              <a:path w="219075" h="194944">
                <a:moveTo>
                  <a:pt x="0" y="0"/>
                </a:moveTo>
                <a:lnTo>
                  <a:pt x="218554" y="0"/>
                </a:lnTo>
                <a:lnTo>
                  <a:pt x="218554" y="194830"/>
                </a:lnTo>
                <a:lnTo>
                  <a:pt x="0" y="194830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639872" y="2501035"/>
            <a:ext cx="219075" cy="97790"/>
          </a:xfrm>
          <a:custGeom>
            <a:avLst/>
            <a:gdLst/>
            <a:ahLst/>
            <a:cxnLst/>
            <a:rect l="l" t="t" r="r" b="b"/>
            <a:pathLst>
              <a:path w="219075" h="97789">
                <a:moveTo>
                  <a:pt x="0" y="0"/>
                </a:moveTo>
                <a:lnTo>
                  <a:pt x="218554" y="0"/>
                </a:lnTo>
                <a:lnTo>
                  <a:pt x="218554" y="97358"/>
                </a:lnTo>
                <a:lnTo>
                  <a:pt x="0" y="9735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972446" y="2614623"/>
            <a:ext cx="219075" cy="65405"/>
          </a:xfrm>
          <a:custGeom>
            <a:avLst/>
            <a:gdLst/>
            <a:ahLst/>
            <a:cxnLst/>
            <a:rect l="l" t="t" r="r" b="b"/>
            <a:pathLst>
              <a:path w="219075" h="65405">
                <a:moveTo>
                  <a:pt x="0" y="0"/>
                </a:moveTo>
                <a:lnTo>
                  <a:pt x="218630" y="0"/>
                </a:lnTo>
                <a:lnTo>
                  <a:pt x="218630" y="64935"/>
                </a:lnTo>
                <a:lnTo>
                  <a:pt x="0" y="6493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295598" y="2265615"/>
            <a:ext cx="228600" cy="97790"/>
          </a:xfrm>
          <a:custGeom>
            <a:avLst/>
            <a:gdLst/>
            <a:ahLst/>
            <a:cxnLst/>
            <a:rect l="l" t="t" r="r" b="b"/>
            <a:pathLst>
              <a:path w="228600" h="97789">
                <a:moveTo>
                  <a:pt x="0" y="0"/>
                </a:moveTo>
                <a:lnTo>
                  <a:pt x="228053" y="0"/>
                </a:lnTo>
                <a:lnTo>
                  <a:pt x="228053" y="97408"/>
                </a:lnTo>
                <a:lnTo>
                  <a:pt x="0" y="9740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628186" y="2265615"/>
            <a:ext cx="228600" cy="106045"/>
          </a:xfrm>
          <a:custGeom>
            <a:avLst/>
            <a:gdLst/>
            <a:ahLst/>
            <a:cxnLst/>
            <a:rect l="l" t="t" r="r" b="b"/>
            <a:pathLst>
              <a:path w="228600" h="106044">
                <a:moveTo>
                  <a:pt x="0" y="0"/>
                </a:moveTo>
                <a:lnTo>
                  <a:pt x="228053" y="0"/>
                </a:lnTo>
                <a:lnTo>
                  <a:pt x="228053" y="105524"/>
                </a:lnTo>
                <a:lnTo>
                  <a:pt x="0" y="10552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960760" y="2338678"/>
            <a:ext cx="228600" cy="106045"/>
          </a:xfrm>
          <a:custGeom>
            <a:avLst/>
            <a:gdLst/>
            <a:ahLst/>
            <a:cxnLst/>
            <a:rect l="l" t="t" r="r" b="b"/>
            <a:pathLst>
              <a:path w="228600" h="106044">
                <a:moveTo>
                  <a:pt x="0" y="0"/>
                </a:moveTo>
                <a:lnTo>
                  <a:pt x="228066" y="0"/>
                </a:lnTo>
                <a:lnTo>
                  <a:pt x="228066" y="105537"/>
                </a:lnTo>
                <a:lnTo>
                  <a:pt x="0" y="10553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293348" y="2379267"/>
            <a:ext cx="219075" cy="73660"/>
          </a:xfrm>
          <a:custGeom>
            <a:avLst/>
            <a:gdLst/>
            <a:ahLst/>
            <a:cxnLst/>
            <a:rect l="l" t="t" r="r" b="b"/>
            <a:pathLst>
              <a:path w="219075" h="73660">
                <a:moveTo>
                  <a:pt x="0" y="0"/>
                </a:moveTo>
                <a:lnTo>
                  <a:pt x="218554" y="0"/>
                </a:lnTo>
                <a:lnTo>
                  <a:pt x="218554" y="73050"/>
                </a:lnTo>
                <a:lnTo>
                  <a:pt x="0" y="73050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625936" y="2184436"/>
            <a:ext cx="219075" cy="81280"/>
          </a:xfrm>
          <a:custGeom>
            <a:avLst/>
            <a:gdLst/>
            <a:ahLst/>
            <a:cxnLst/>
            <a:rect l="l" t="t" r="r" b="b"/>
            <a:pathLst>
              <a:path w="219075" h="81280">
                <a:moveTo>
                  <a:pt x="0" y="0"/>
                </a:moveTo>
                <a:lnTo>
                  <a:pt x="218554" y="0"/>
                </a:lnTo>
                <a:lnTo>
                  <a:pt x="218554" y="81178"/>
                </a:lnTo>
                <a:lnTo>
                  <a:pt x="0" y="8117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958523" y="1616213"/>
            <a:ext cx="219075" cy="40640"/>
          </a:xfrm>
          <a:custGeom>
            <a:avLst/>
            <a:gdLst/>
            <a:ahLst/>
            <a:cxnLst/>
            <a:rect l="l" t="t" r="r" b="b"/>
            <a:pathLst>
              <a:path w="219075" h="40639">
                <a:moveTo>
                  <a:pt x="0" y="0"/>
                </a:moveTo>
                <a:lnTo>
                  <a:pt x="218554" y="0"/>
                </a:lnTo>
                <a:lnTo>
                  <a:pt x="218554" y="40589"/>
                </a:lnTo>
                <a:lnTo>
                  <a:pt x="0" y="4058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291098" y="1559380"/>
            <a:ext cx="219075" cy="130175"/>
          </a:xfrm>
          <a:custGeom>
            <a:avLst/>
            <a:gdLst/>
            <a:ahLst/>
            <a:cxnLst/>
            <a:rect l="l" t="t" r="r" b="b"/>
            <a:pathLst>
              <a:path w="219075" h="130175">
                <a:moveTo>
                  <a:pt x="0" y="0"/>
                </a:moveTo>
                <a:lnTo>
                  <a:pt x="218554" y="0"/>
                </a:lnTo>
                <a:lnTo>
                  <a:pt x="218554" y="129882"/>
                </a:lnTo>
                <a:lnTo>
                  <a:pt x="0" y="12988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307279" y="2038311"/>
            <a:ext cx="219075" cy="57150"/>
          </a:xfrm>
          <a:custGeom>
            <a:avLst/>
            <a:gdLst/>
            <a:ahLst/>
            <a:cxnLst/>
            <a:rect l="l" t="t" r="r" b="b"/>
            <a:pathLst>
              <a:path w="219075" h="57150">
                <a:moveTo>
                  <a:pt x="0" y="56819"/>
                </a:moveTo>
                <a:lnTo>
                  <a:pt x="218554" y="56819"/>
                </a:lnTo>
                <a:lnTo>
                  <a:pt x="218554" y="0"/>
                </a:lnTo>
                <a:lnTo>
                  <a:pt x="0" y="0"/>
                </a:lnTo>
                <a:lnTo>
                  <a:pt x="0" y="56819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39866" y="2452319"/>
            <a:ext cx="219075" cy="48895"/>
          </a:xfrm>
          <a:custGeom>
            <a:avLst/>
            <a:gdLst/>
            <a:ahLst/>
            <a:cxnLst/>
            <a:rect l="l" t="t" r="r" b="b"/>
            <a:pathLst>
              <a:path w="219075" h="48894">
                <a:moveTo>
                  <a:pt x="0" y="48704"/>
                </a:moveTo>
                <a:lnTo>
                  <a:pt x="218554" y="48704"/>
                </a:lnTo>
                <a:lnTo>
                  <a:pt x="218554" y="0"/>
                </a:lnTo>
                <a:lnTo>
                  <a:pt x="0" y="0"/>
                </a:lnTo>
                <a:lnTo>
                  <a:pt x="0" y="48704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72454" y="2525318"/>
            <a:ext cx="219075" cy="89535"/>
          </a:xfrm>
          <a:custGeom>
            <a:avLst/>
            <a:gdLst/>
            <a:ahLst/>
            <a:cxnLst/>
            <a:rect l="l" t="t" r="r" b="b"/>
            <a:pathLst>
              <a:path w="219075" h="89535">
                <a:moveTo>
                  <a:pt x="218617" y="0"/>
                </a:moveTo>
                <a:lnTo>
                  <a:pt x="0" y="0"/>
                </a:lnTo>
                <a:lnTo>
                  <a:pt x="0" y="89293"/>
                </a:lnTo>
                <a:lnTo>
                  <a:pt x="218617" y="89293"/>
                </a:lnTo>
                <a:lnTo>
                  <a:pt x="218617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295593" y="2225027"/>
            <a:ext cx="228600" cy="40640"/>
          </a:xfrm>
          <a:custGeom>
            <a:avLst/>
            <a:gdLst/>
            <a:ahLst/>
            <a:cxnLst/>
            <a:rect l="l" t="t" r="r" b="b"/>
            <a:pathLst>
              <a:path w="228600" h="40639">
                <a:moveTo>
                  <a:pt x="0" y="40589"/>
                </a:moveTo>
                <a:lnTo>
                  <a:pt x="228053" y="40589"/>
                </a:lnTo>
                <a:lnTo>
                  <a:pt x="228053" y="0"/>
                </a:lnTo>
                <a:lnTo>
                  <a:pt x="0" y="0"/>
                </a:lnTo>
                <a:lnTo>
                  <a:pt x="0" y="40589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628180" y="2225027"/>
            <a:ext cx="228600" cy="40640"/>
          </a:xfrm>
          <a:custGeom>
            <a:avLst/>
            <a:gdLst/>
            <a:ahLst/>
            <a:cxnLst/>
            <a:rect l="l" t="t" r="r" b="b"/>
            <a:pathLst>
              <a:path w="228600" h="40639">
                <a:moveTo>
                  <a:pt x="0" y="40589"/>
                </a:moveTo>
                <a:lnTo>
                  <a:pt x="228053" y="40589"/>
                </a:lnTo>
                <a:lnTo>
                  <a:pt x="228053" y="0"/>
                </a:lnTo>
                <a:lnTo>
                  <a:pt x="0" y="0"/>
                </a:lnTo>
                <a:lnTo>
                  <a:pt x="0" y="40589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960768" y="2241257"/>
            <a:ext cx="228600" cy="97790"/>
          </a:xfrm>
          <a:custGeom>
            <a:avLst/>
            <a:gdLst/>
            <a:ahLst/>
            <a:cxnLst/>
            <a:rect l="l" t="t" r="r" b="b"/>
            <a:pathLst>
              <a:path w="228600" h="97789">
                <a:moveTo>
                  <a:pt x="228053" y="0"/>
                </a:moveTo>
                <a:lnTo>
                  <a:pt x="0" y="0"/>
                </a:lnTo>
                <a:lnTo>
                  <a:pt x="0" y="97409"/>
                </a:lnTo>
                <a:lnTo>
                  <a:pt x="228053" y="97409"/>
                </a:lnTo>
                <a:lnTo>
                  <a:pt x="228053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293343" y="2257488"/>
            <a:ext cx="219075" cy="121920"/>
          </a:xfrm>
          <a:custGeom>
            <a:avLst/>
            <a:gdLst/>
            <a:ahLst/>
            <a:cxnLst/>
            <a:rect l="l" t="t" r="r" b="b"/>
            <a:pathLst>
              <a:path w="219075" h="121919">
                <a:moveTo>
                  <a:pt x="218554" y="0"/>
                </a:moveTo>
                <a:lnTo>
                  <a:pt x="0" y="0"/>
                </a:lnTo>
                <a:lnTo>
                  <a:pt x="0" y="121767"/>
                </a:lnTo>
                <a:lnTo>
                  <a:pt x="218554" y="121767"/>
                </a:lnTo>
                <a:lnTo>
                  <a:pt x="218554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625930" y="2054555"/>
            <a:ext cx="219075" cy="130175"/>
          </a:xfrm>
          <a:custGeom>
            <a:avLst/>
            <a:gdLst/>
            <a:ahLst/>
            <a:cxnLst/>
            <a:rect l="l" t="t" r="r" b="b"/>
            <a:pathLst>
              <a:path w="219075" h="130175">
                <a:moveTo>
                  <a:pt x="218554" y="0"/>
                </a:moveTo>
                <a:lnTo>
                  <a:pt x="0" y="0"/>
                </a:lnTo>
                <a:lnTo>
                  <a:pt x="0" y="129882"/>
                </a:lnTo>
                <a:lnTo>
                  <a:pt x="218554" y="129882"/>
                </a:lnTo>
                <a:lnTo>
                  <a:pt x="218554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958518" y="1421383"/>
            <a:ext cx="219075" cy="194945"/>
          </a:xfrm>
          <a:custGeom>
            <a:avLst/>
            <a:gdLst/>
            <a:ahLst/>
            <a:cxnLst/>
            <a:rect l="l" t="t" r="r" b="b"/>
            <a:pathLst>
              <a:path w="219075" h="194944">
                <a:moveTo>
                  <a:pt x="218554" y="0"/>
                </a:moveTo>
                <a:lnTo>
                  <a:pt x="0" y="0"/>
                </a:lnTo>
                <a:lnTo>
                  <a:pt x="0" y="194830"/>
                </a:lnTo>
                <a:lnTo>
                  <a:pt x="218554" y="194830"/>
                </a:lnTo>
                <a:lnTo>
                  <a:pt x="218554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291106" y="1470088"/>
            <a:ext cx="219075" cy="89535"/>
          </a:xfrm>
          <a:custGeom>
            <a:avLst/>
            <a:gdLst/>
            <a:ahLst/>
            <a:cxnLst/>
            <a:rect l="l" t="t" r="r" b="b"/>
            <a:pathLst>
              <a:path w="219075" h="89534">
                <a:moveTo>
                  <a:pt x="218554" y="0"/>
                </a:moveTo>
                <a:lnTo>
                  <a:pt x="0" y="0"/>
                </a:lnTo>
                <a:lnTo>
                  <a:pt x="0" y="89293"/>
                </a:lnTo>
                <a:lnTo>
                  <a:pt x="218554" y="89293"/>
                </a:lnTo>
                <a:lnTo>
                  <a:pt x="218554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307284" y="2038318"/>
            <a:ext cx="219075" cy="57150"/>
          </a:xfrm>
          <a:custGeom>
            <a:avLst/>
            <a:gdLst/>
            <a:ahLst/>
            <a:cxnLst/>
            <a:rect l="l" t="t" r="r" b="b"/>
            <a:pathLst>
              <a:path w="219075" h="57150">
                <a:moveTo>
                  <a:pt x="0" y="0"/>
                </a:moveTo>
                <a:lnTo>
                  <a:pt x="218554" y="0"/>
                </a:lnTo>
                <a:lnTo>
                  <a:pt x="218554" y="56819"/>
                </a:lnTo>
                <a:lnTo>
                  <a:pt x="0" y="5681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639872" y="2452312"/>
            <a:ext cx="219075" cy="48895"/>
          </a:xfrm>
          <a:custGeom>
            <a:avLst/>
            <a:gdLst/>
            <a:ahLst/>
            <a:cxnLst/>
            <a:rect l="l" t="t" r="r" b="b"/>
            <a:pathLst>
              <a:path w="219075" h="48894">
                <a:moveTo>
                  <a:pt x="0" y="0"/>
                </a:moveTo>
                <a:lnTo>
                  <a:pt x="218554" y="0"/>
                </a:lnTo>
                <a:lnTo>
                  <a:pt x="218554" y="48704"/>
                </a:lnTo>
                <a:lnTo>
                  <a:pt x="0" y="4870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72446" y="2525325"/>
            <a:ext cx="219075" cy="89535"/>
          </a:xfrm>
          <a:custGeom>
            <a:avLst/>
            <a:gdLst/>
            <a:ahLst/>
            <a:cxnLst/>
            <a:rect l="l" t="t" r="r" b="b"/>
            <a:pathLst>
              <a:path w="219075" h="89535">
                <a:moveTo>
                  <a:pt x="0" y="0"/>
                </a:moveTo>
                <a:lnTo>
                  <a:pt x="218630" y="0"/>
                </a:lnTo>
                <a:lnTo>
                  <a:pt x="218630" y="89293"/>
                </a:lnTo>
                <a:lnTo>
                  <a:pt x="0" y="89293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295598" y="2225020"/>
            <a:ext cx="228600" cy="40640"/>
          </a:xfrm>
          <a:custGeom>
            <a:avLst/>
            <a:gdLst/>
            <a:ahLst/>
            <a:cxnLst/>
            <a:rect l="l" t="t" r="r" b="b"/>
            <a:pathLst>
              <a:path w="228600" h="40639">
                <a:moveTo>
                  <a:pt x="0" y="0"/>
                </a:moveTo>
                <a:lnTo>
                  <a:pt x="228053" y="0"/>
                </a:lnTo>
                <a:lnTo>
                  <a:pt x="228053" y="40589"/>
                </a:lnTo>
                <a:lnTo>
                  <a:pt x="0" y="4058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628186" y="2225020"/>
            <a:ext cx="228600" cy="40640"/>
          </a:xfrm>
          <a:custGeom>
            <a:avLst/>
            <a:gdLst/>
            <a:ahLst/>
            <a:cxnLst/>
            <a:rect l="l" t="t" r="r" b="b"/>
            <a:pathLst>
              <a:path w="228600" h="40639">
                <a:moveTo>
                  <a:pt x="0" y="0"/>
                </a:moveTo>
                <a:lnTo>
                  <a:pt x="228053" y="0"/>
                </a:lnTo>
                <a:lnTo>
                  <a:pt x="228053" y="40589"/>
                </a:lnTo>
                <a:lnTo>
                  <a:pt x="0" y="4058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960760" y="2241264"/>
            <a:ext cx="228600" cy="97790"/>
          </a:xfrm>
          <a:custGeom>
            <a:avLst/>
            <a:gdLst/>
            <a:ahLst/>
            <a:cxnLst/>
            <a:rect l="l" t="t" r="r" b="b"/>
            <a:pathLst>
              <a:path w="228600" h="97789">
                <a:moveTo>
                  <a:pt x="0" y="0"/>
                </a:moveTo>
                <a:lnTo>
                  <a:pt x="228066" y="0"/>
                </a:lnTo>
                <a:lnTo>
                  <a:pt x="228066" y="97408"/>
                </a:lnTo>
                <a:lnTo>
                  <a:pt x="0" y="9740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293348" y="2257494"/>
            <a:ext cx="219075" cy="121920"/>
          </a:xfrm>
          <a:custGeom>
            <a:avLst/>
            <a:gdLst/>
            <a:ahLst/>
            <a:cxnLst/>
            <a:rect l="l" t="t" r="r" b="b"/>
            <a:pathLst>
              <a:path w="219075" h="121919">
                <a:moveTo>
                  <a:pt x="0" y="0"/>
                </a:moveTo>
                <a:lnTo>
                  <a:pt x="218554" y="0"/>
                </a:lnTo>
                <a:lnTo>
                  <a:pt x="218554" y="121767"/>
                </a:lnTo>
                <a:lnTo>
                  <a:pt x="0" y="12176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625936" y="2054561"/>
            <a:ext cx="219075" cy="130175"/>
          </a:xfrm>
          <a:custGeom>
            <a:avLst/>
            <a:gdLst/>
            <a:ahLst/>
            <a:cxnLst/>
            <a:rect l="l" t="t" r="r" b="b"/>
            <a:pathLst>
              <a:path w="219075" h="130175">
                <a:moveTo>
                  <a:pt x="0" y="0"/>
                </a:moveTo>
                <a:lnTo>
                  <a:pt x="218554" y="0"/>
                </a:lnTo>
                <a:lnTo>
                  <a:pt x="218554" y="129882"/>
                </a:lnTo>
                <a:lnTo>
                  <a:pt x="0" y="12988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958523" y="1421390"/>
            <a:ext cx="219075" cy="194945"/>
          </a:xfrm>
          <a:custGeom>
            <a:avLst/>
            <a:gdLst/>
            <a:ahLst/>
            <a:cxnLst/>
            <a:rect l="l" t="t" r="r" b="b"/>
            <a:pathLst>
              <a:path w="219075" h="194944">
                <a:moveTo>
                  <a:pt x="0" y="0"/>
                </a:moveTo>
                <a:lnTo>
                  <a:pt x="218554" y="0"/>
                </a:lnTo>
                <a:lnTo>
                  <a:pt x="218554" y="194817"/>
                </a:lnTo>
                <a:lnTo>
                  <a:pt x="0" y="19481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291098" y="1470082"/>
            <a:ext cx="219075" cy="89535"/>
          </a:xfrm>
          <a:custGeom>
            <a:avLst/>
            <a:gdLst/>
            <a:ahLst/>
            <a:cxnLst/>
            <a:rect l="l" t="t" r="r" b="b"/>
            <a:pathLst>
              <a:path w="219075" h="89534">
                <a:moveTo>
                  <a:pt x="0" y="0"/>
                </a:moveTo>
                <a:lnTo>
                  <a:pt x="218554" y="0"/>
                </a:lnTo>
                <a:lnTo>
                  <a:pt x="218554" y="89306"/>
                </a:lnTo>
                <a:lnTo>
                  <a:pt x="0" y="8930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07279" y="1867839"/>
            <a:ext cx="219075" cy="170815"/>
          </a:xfrm>
          <a:custGeom>
            <a:avLst/>
            <a:gdLst/>
            <a:ahLst/>
            <a:cxnLst/>
            <a:rect l="l" t="t" r="r" b="b"/>
            <a:pathLst>
              <a:path w="219075" h="170814">
                <a:moveTo>
                  <a:pt x="218554" y="0"/>
                </a:moveTo>
                <a:lnTo>
                  <a:pt x="0" y="0"/>
                </a:lnTo>
                <a:lnTo>
                  <a:pt x="0" y="170472"/>
                </a:lnTo>
                <a:lnTo>
                  <a:pt x="218554" y="170472"/>
                </a:lnTo>
                <a:lnTo>
                  <a:pt x="218554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639866" y="2346794"/>
            <a:ext cx="219075" cy="106045"/>
          </a:xfrm>
          <a:custGeom>
            <a:avLst/>
            <a:gdLst/>
            <a:ahLst/>
            <a:cxnLst/>
            <a:rect l="l" t="t" r="r" b="b"/>
            <a:pathLst>
              <a:path w="219075" h="106044">
                <a:moveTo>
                  <a:pt x="218554" y="0"/>
                </a:moveTo>
                <a:lnTo>
                  <a:pt x="0" y="0"/>
                </a:lnTo>
                <a:lnTo>
                  <a:pt x="0" y="105524"/>
                </a:lnTo>
                <a:lnTo>
                  <a:pt x="218554" y="105524"/>
                </a:lnTo>
                <a:lnTo>
                  <a:pt x="218554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72454" y="2419845"/>
            <a:ext cx="219075" cy="106045"/>
          </a:xfrm>
          <a:custGeom>
            <a:avLst/>
            <a:gdLst/>
            <a:ahLst/>
            <a:cxnLst/>
            <a:rect l="l" t="t" r="r" b="b"/>
            <a:pathLst>
              <a:path w="219075" h="106044">
                <a:moveTo>
                  <a:pt x="218617" y="0"/>
                </a:moveTo>
                <a:lnTo>
                  <a:pt x="0" y="0"/>
                </a:lnTo>
                <a:lnTo>
                  <a:pt x="0" y="105473"/>
                </a:lnTo>
                <a:lnTo>
                  <a:pt x="218617" y="105473"/>
                </a:lnTo>
                <a:lnTo>
                  <a:pt x="218617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295593" y="2135733"/>
            <a:ext cx="228600" cy="89535"/>
          </a:xfrm>
          <a:custGeom>
            <a:avLst/>
            <a:gdLst/>
            <a:ahLst/>
            <a:cxnLst/>
            <a:rect l="l" t="t" r="r" b="b"/>
            <a:pathLst>
              <a:path w="228600" h="89535">
                <a:moveTo>
                  <a:pt x="228053" y="0"/>
                </a:moveTo>
                <a:lnTo>
                  <a:pt x="0" y="0"/>
                </a:lnTo>
                <a:lnTo>
                  <a:pt x="0" y="89280"/>
                </a:lnTo>
                <a:lnTo>
                  <a:pt x="228053" y="89280"/>
                </a:lnTo>
                <a:lnTo>
                  <a:pt x="228053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628180" y="2103259"/>
            <a:ext cx="228600" cy="121920"/>
          </a:xfrm>
          <a:custGeom>
            <a:avLst/>
            <a:gdLst/>
            <a:ahLst/>
            <a:cxnLst/>
            <a:rect l="l" t="t" r="r" b="b"/>
            <a:pathLst>
              <a:path w="228600" h="121919">
                <a:moveTo>
                  <a:pt x="228053" y="0"/>
                </a:moveTo>
                <a:lnTo>
                  <a:pt x="0" y="0"/>
                </a:lnTo>
                <a:lnTo>
                  <a:pt x="0" y="121754"/>
                </a:lnTo>
                <a:lnTo>
                  <a:pt x="228053" y="121754"/>
                </a:lnTo>
                <a:lnTo>
                  <a:pt x="228053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60768" y="2192566"/>
            <a:ext cx="228600" cy="48895"/>
          </a:xfrm>
          <a:custGeom>
            <a:avLst/>
            <a:gdLst/>
            <a:ahLst/>
            <a:cxnLst/>
            <a:rect l="l" t="t" r="r" b="b"/>
            <a:pathLst>
              <a:path w="228600" h="48894">
                <a:moveTo>
                  <a:pt x="0" y="48704"/>
                </a:moveTo>
                <a:lnTo>
                  <a:pt x="228053" y="48704"/>
                </a:lnTo>
                <a:lnTo>
                  <a:pt x="228053" y="0"/>
                </a:lnTo>
                <a:lnTo>
                  <a:pt x="0" y="0"/>
                </a:lnTo>
                <a:lnTo>
                  <a:pt x="0" y="48704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93343" y="2176322"/>
            <a:ext cx="219075" cy="81280"/>
          </a:xfrm>
          <a:custGeom>
            <a:avLst/>
            <a:gdLst/>
            <a:ahLst/>
            <a:cxnLst/>
            <a:rect l="l" t="t" r="r" b="b"/>
            <a:pathLst>
              <a:path w="219075" h="81280">
                <a:moveTo>
                  <a:pt x="218554" y="0"/>
                </a:moveTo>
                <a:lnTo>
                  <a:pt x="0" y="0"/>
                </a:lnTo>
                <a:lnTo>
                  <a:pt x="0" y="81178"/>
                </a:lnTo>
                <a:lnTo>
                  <a:pt x="218554" y="81178"/>
                </a:lnTo>
                <a:lnTo>
                  <a:pt x="218554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625930" y="1940915"/>
            <a:ext cx="219075" cy="113664"/>
          </a:xfrm>
          <a:custGeom>
            <a:avLst/>
            <a:gdLst/>
            <a:ahLst/>
            <a:cxnLst/>
            <a:rect l="l" t="t" r="r" b="b"/>
            <a:pathLst>
              <a:path w="219075" h="113664">
                <a:moveTo>
                  <a:pt x="218554" y="0"/>
                </a:moveTo>
                <a:lnTo>
                  <a:pt x="0" y="0"/>
                </a:lnTo>
                <a:lnTo>
                  <a:pt x="0" y="113652"/>
                </a:lnTo>
                <a:lnTo>
                  <a:pt x="218554" y="113652"/>
                </a:lnTo>
                <a:lnTo>
                  <a:pt x="218554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958518" y="1348320"/>
            <a:ext cx="219075" cy="73660"/>
          </a:xfrm>
          <a:custGeom>
            <a:avLst/>
            <a:gdLst/>
            <a:ahLst/>
            <a:cxnLst/>
            <a:rect l="l" t="t" r="r" b="b"/>
            <a:pathLst>
              <a:path w="219075" h="73659">
                <a:moveTo>
                  <a:pt x="218554" y="0"/>
                </a:moveTo>
                <a:lnTo>
                  <a:pt x="0" y="0"/>
                </a:lnTo>
                <a:lnTo>
                  <a:pt x="0" y="73063"/>
                </a:lnTo>
                <a:lnTo>
                  <a:pt x="218554" y="73063"/>
                </a:lnTo>
                <a:lnTo>
                  <a:pt x="218554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291106" y="1364551"/>
            <a:ext cx="219075" cy="106045"/>
          </a:xfrm>
          <a:custGeom>
            <a:avLst/>
            <a:gdLst/>
            <a:ahLst/>
            <a:cxnLst/>
            <a:rect l="l" t="t" r="r" b="b"/>
            <a:pathLst>
              <a:path w="219075" h="106044">
                <a:moveTo>
                  <a:pt x="218554" y="0"/>
                </a:moveTo>
                <a:lnTo>
                  <a:pt x="0" y="0"/>
                </a:lnTo>
                <a:lnTo>
                  <a:pt x="0" y="105537"/>
                </a:lnTo>
                <a:lnTo>
                  <a:pt x="218554" y="105537"/>
                </a:lnTo>
                <a:lnTo>
                  <a:pt x="218554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307284" y="1867844"/>
            <a:ext cx="219075" cy="170815"/>
          </a:xfrm>
          <a:custGeom>
            <a:avLst/>
            <a:gdLst/>
            <a:ahLst/>
            <a:cxnLst/>
            <a:rect l="l" t="t" r="r" b="b"/>
            <a:pathLst>
              <a:path w="219075" h="170814">
                <a:moveTo>
                  <a:pt x="0" y="0"/>
                </a:moveTo>
                <a:lnTo>
                  <a:pt x="218554" y="0"/>
                </a:lnTo>
                <a:lnTo>
                  <a:pt x="218554" y="170472"/>
                </a:lnTo>
                <a:lnTo>
                  <a:pt x="0" y="17047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39872" y="2346787"/>
            <a:ext cx="219075" cy="106045"/>
          </a:xfrm>
          <a:custGeom>
            <a:avLst/>
            <a:gdLst/>
            <a:ahLst/>
            <a:cxnLst/>
            <a:rect l="l" t="t" r="r" b="b"/>
            <a:pathLst>
              <a:path w="219075" h="106044">
                <a:moveTo>
                  <a:pt x="0" y="0"/>
                </a:moveTo>
                <a:lnTo>
                  <a:pt x="218554" y="0"/>
                </a:lnTo>
                <a:lnTo>
                  <a:pt x="218554" y="105537"/>
                </a:lnTo>
                <a:lnTo>
                  <a:pt x="0" y="10553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72446" y="2419850"/>
            <a:ext cx="219075" cy="106045"/>
          </a:xfrm>
          <a:custGeom>
            <a:avLst/>
            <a:gdLst/>
            <a:ahLst/>
            <a:cxnLst/>
            <a:rect l="l" t="t" r="r" b="b"/>
            <a:pathLst>
              <a:path w="219075" h="106044">
                <a:moveTo>
                  <a:pt x="0" y="0"/>
                </a:moveTo>
                <a:lnTo>
                  <a:pt x="218630" y="0"/>
                </a:lnTo>
                <a:lnTo>
                  <a:pt x="218630" y="105473"/>
                </a:lnTo>
                <a:lnTo>
                  <a:pt x="0" y="105473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295598" y="2135738"/>
            <a:ext cx="228600" cy="89535"/>
          </a:xfrm>
          <a:custGeom>
            <a:avLst/>
            <a:gdLst/>
            <a:ahLst/>
            <a:cxnLst/>
            <a:rect l="l" t="t" r="r" b="b"/>
            <a:pathLst>
              <a:path w="228600" h="89535">
                <a:moveTo>
                  <a:pt x="0" y="0"/>
                </a:moveTo>
                <a:lnTo>
                  <a:pt x="228053" y="0"/>
                </a:lnTo>
                <a:lnTo>
                  <a:pt x="228053" y="89281"/>
                </a:lnTo>
                <a:lnTo>
                  <a:pt x="0" y="8928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628186" y="2103264"/>
            <a:ext cx="228600" cy="121920"/>
          </a:xfrm>
          <a:custGeom>
            <a:avLst/>
            <a:gdLst/>
            <a:ahLst/>
            <a:cxnLst/>
            <a:rect l="l" t="t" r="r" b="b"/>
            <a:pathLst>
              <a:path w="228600" h="121919">
                <a:moveTo>
                  <a:pt x="0" y="0"/>
                </a:moveTo>
                <a:lnTo>
                  <a:pt x="228053" y="0"/>
                </a:lnTo>
                <a:lnTo>
                  <a:pt x="228053" y="121754"/>
                </a:lnTo>
                <a:lnTo>
                  <a:pt x="0" y="12175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960760" y="2192558"/>
            <a:ext cx="228600" cy="48895"/>
          </a:xfrm>
          <a:custGeom>
            <a:avLst/>
            <a:gdLst/>
            <a:ahLst/>
            <a:cxnLst/>
            <a:rect l="l" t="t" r="r" b="b"/>
            <a:pathLst>
              <a:path w="228600" h="48894">
                <a:moveTo>
                  <a:pt x="0" y="0"/>
                </a:moveTo>
                <a:lnTo>
                  <a:pt x="228066" y="0"/>
                </a:lnTo>
                <a:lnTo>
                  <a:pt x="228066" y="48704"/>
                </a:lnTo>
                <a:lnTo>
                  <a:pt x="0" y="4870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293348" y="2176315"/>
            <a:ext cx="219075" cy="81280"/>
          </a:xfrm>
          <a:custGeom>
            <a:avLst/>
            <a:gdLst/>
            <a:ahLst/>
            <a:cxnLst/>
            <a:rect l="l" t="t" r="r" b="b"/>
            <a:pathLst>
              <a:path w="219075" h="81280">
                <a:moveTo>
                  <a:pt x="0" y="0"/>
                </a:moveTo>
                <a:lnTo>
                  <a:pt x="218554" y="0"/>
                </a:lnTo>
                <a:lnTo>
                  <a:pt x="218554" y="81178"/>
                </a:lnTo>
                <a:lnTo>
                  <a:pt x="0" y="8117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625936" y="1940907"/>
            <a:ext cx="219075" cy="113664"/>
          </a:xfrm>
          <a:custGeom>
            <a:avLst/>
            <a:gdLst/>
            <a:ahLst/>
            <a:cxnLst/>
            <a:rect l="l" t="t" r="r" b="b"/>
            <a:pathLst>
              <a:path w="219075" h="113664">
                <a:moveTo>
                  <a:pt x="0" y="0"/>
                </a:moveTo>
                <a:lnTo>
                  <a:pt x="218554" y="0"/>
                </a:lnTo>
                <a:lnTo>
                  <a:pt x="218554" y="113652"/>
                </a:lnTo>
                <a:lnTo>
                  <a:pt x="0" y="11365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958523" y="1348313"/>
            <a:ext cx="219075" cy="73660"/>
          </a:xfrm>
          <a:custGeom>
            <a:avLst/>
            <a:gdLst/>
            <a:ahLst/>
            <a:cxnLst/>
            <a:rect l="l" t="t" r="r" b="b"/>
            <a:pathLst>
              <a:path w="219075" h="73659">
                <a:moveTo>
                  <a:pt x="0" y="0"/>
                </a:moveTo>
                <a:lnTo>
                  <a:pt x="218554" y="0"/>
                </a:lnTo>
                <a:lnTo>
                  <a:pt x="218554" y="73075"/>
                </a:lnTo>
                <a:lnTo>
                  <a:pt x="0" y="7307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291098" y="1364543"/>
            <a:ext cx="219075" cy="106045"/>
          </a:xfrm>
          <a:custGeom>
            <a:avLst/>
            <a:gdLst/>
            <a:ahLst/>
            <a:cxnLst/>
            <a:rect l="l" t="t" r="r" b="b"/>
            <a:pathLst>
              <a:path w="219075" h="106044">
                <a:moveTo>
                  <a:pt x="0" y="0"/>
                </a:moveTo>
                <a:lnTo>
                  <a:pt x="218554" y="0"/>
                </a:lnTo>
                <a:lnTo>
                  <a:pt x="218554" y="105536"/>
                </a:lnTo>
                <a:lnTo>
                  <a:pt x="0" y="10553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284042" y="1766316"/>
            <a:ext cx="228600" cy="1250315"/>
          </a:xfrm>
          <a:custGeom>
            <a:avLst/>
            <a:gdLst/>
            <a:ahLst/>
            <a:cxnLst/>
            <a:rect l="l" t="t" r="r" b="b"/>
            <a:pathLst>
              <a:path w="228600" h="1250314">
                <a:moveTo>
                  <a:pt x="0" y="0"/>
                </a:moveTo>
                <a:lnTo>
                  <a:pt x="228053" y="0"/>
                </a:lnTo>
                <a:lnTo>
                  <a:pt x="228053" y="1250124"/>
                </a:lnTo>
                <a:lnTo>
                  <a:pt x="0" y="1250124"/>
                </a:lnTo>
                <a:lnTo>
                  <a:pt x="0" y="0"/>
                </a:lnTo>
                <a:close/>
              </a:path>
            </a:pathLst>
          </a:custGeom>
          <a:solidFill>
            <a:srgbClr val="007C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951455" y="2318334"/>
            <a:ext cx="228600" cy="698500"/>
          </a:xfrm>
          <a:custGeom>
            <a:avLst/>
            <a:gdLst/>
            <a:ahLst/>
            <a:cxnLst/>
            <a:rect l="l" t="t" r="r" b="b"/>
            <a:pathLst>
              <a:path w="228600" h="698500">
                <a:moveTo>
                  <a:pt x="0" y="0"/>
                </a:moveTo>
                <a:lnTo>
                  <a:pt x="228053" y="0"/>
                </a:lnTo>
                <a:lnTo>
                  <a:pt x="228053" y="698118"/>
                </a:lnTo>
                <a:lnTo>
                  <a:pt x="0" y="698118"/>
                </a:lnTo>
                <a:lnTo>
                  <a:pt x="0" y="0"/>
                </a:lnTo>
                <a:close/>
              </a:path>
            </a:pathLst>
          </a:custGeom>
          <a:solidFill>
            <a:srgbClr val="007C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50269" y="1332090"/>
            <a:ext cx="0" cy="1680845"/>
          </a:xfrm>
          <a:custGeom>
            <a:avLst/>
            <a:gdLst/>
            <a:ahLst/>
            <a:cxnLst/>
            <a:rect l="l" t="t" r="r" b="b"/>
            <a:pathLst>
              <a:path h="1680845">
                <a:moveTo>
                  <a:pt x="0" y="1680298"/>
                </a:moveTo>
                <a:lnTo>
                  <a:pt x="0" y="0"/>
                </a:lnTo>
              </a:path>
            </a:pathLst>
          </a:custGeom>
          <a:ln w="9499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250269" y="3012389"/>
            <a:ext cx="4314190" cy="0"/>
          </a:xfrm>
          <a:custGeom>
            <a:avLst/>
            <a:gdLst/>
            <a:ahLst/>
            <a:cxnLst/>
            <a:rect l="l" t="t" r="r" b="b"/>
            <a:pathLst>
              <a:path w="4314190">
                <a:moveTo>
                  <a:pt x="0" y="0"/>
                </a:moveTo>
                <a:lnTo>
                  <a:pt x="4314151" y="0"/>
                </a:lnTo>
              </a:path>
            </a:pathLst>
          </a:custGeom>
          <a:ln w="9499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5327525" y="1651220"/>
            <a:ext cx="23876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95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660110" y="2128876"/>
            <a:ext cx="24002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992695" y="2200841"/>
            <a:ext cx="24002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325280" y="1921469"/>
            <a:ext cx="23558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$73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657611" y="1887134"/>
            <a:ext cx="23304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76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990196" y="1974810"/>
            <a:ext cx="24002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322781" y="1955805"/>
            <a:ext cx="23367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20" dirty="0">
                <a:solidFill>
                  <a:srgbClr val="4C4C4C"/>
                </a:solidFill>
                <a:latin typeface="Arial"/>
                <a:cs typeface="Arial"/>
              </a:rPr>
              <a:t>70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972402" y="2099355"/>
            <a:ext cx="24002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892314" y="1236788"/>
            <a:ext cx="304165" cy="1852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695"/>
              </a:spcBef>
            </a:pP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59690" algn="ctr">
              <a:lnSpc>
                <a:spcPct val="100000"/>
              </a:lnSpc>
              <a:spcBef>
                <a:spcPts val="695"/>
              </a:spcBef>
            </a:pPr>
            <a:r>
              <a:rPr sz="1000" spc="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59055" algn="ctr">
              <a:lnSpc>
                <a:spcPct val="100000"/>
              </a:lnSpc>
              <a:spcBef>
                <a:spcPts val="695"/>
              </a:spcBef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$6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60325" algn="ctr">
              <a:lnSpc>
                <a:spcPct val="100000"/>
              </a:lnSpc>
              <a:spcBef>
                <a:spcPts val="695"/>
              </a:spcBef>
            </a:pP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  <a:p>
            <a:pPr marL="63500" algn="ctr">
              <a:lnSpc>
                <a:spcPct val="100000"/>
              </a:lnSpc>
              <a:spcBef>
                <a:spcPts val="695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marL="133985" algn="ctr">
              <a:lnSpc>
                <a:spcPct val="100000"/>
              </a:lnSpc>
              <a:spcBef>
                <a:spcPts val="695"/>
              </a:spcBef>
            </a:pPr>
            <a:r>
              <a:rPr sz="1000" spc="0" dirty="0">
                <a:solidFill>
                  <a:srgbClr val="4C4C4C"/>
                </a:solidFill>
                <a:latin typeface="Arial"/>
                <a:cs typeface="Arial"/>
              </a:rPr>
              <a:t>$0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249985" y="3026158"/>
            <a:ext cx="329437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2007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2008 2009 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2010  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2011  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2012  2013  2014  2015</a:t>
            </a:r>
            <a:r>
              <a:rPr sz="1000" spc="1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2016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8908799" y="3026158"/>
            <a:ext cx="637540" cy="31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9055">
              <a:lnSpc>
                <a:spcPct val="100000"/>
              </a:lnSpc>
              <a:tabLst>
                <a:tab pos="417195" algn="l"/>
              </a:tabLst>
            </a:pP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H1	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H1  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2016</a:t>
            </a:r>
            <a:r>
              <a:rPr sz="1000" spc="1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732722" y="1703755"/>
            <a:ext cx="167005" cy="8674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U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B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ll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io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738692" y="946684"/>
            <a:ext cx="4827905" cy="941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65"/>
              </a:lnSpc>
            </a:pP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Equity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Investments </a:t>
            </a:r>
            <a:r>
              <a:rPr sz="1400" b="1" spc="-15" dirty="0">
                <a:solidFill>
                  <a:srgbClr val="005187"/>
                </a:solidFill>
                <a:latin typeface="Arial"/>
                <a:cs typeface="Arial"/>
              </a:rPr>
              <a:t>by</a:t>
            </a:r>
            <a:r>
              <a:rPr sz="1400" b="1" spc="1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Country</a:t>
            </a:r>
            <a:endParaRPr sz="1400">
              <a:latin typeface="Arial"/>
              <a:cs typeface="Arial"/>
            </a:endParaRPr>
          </a:p>
          <a:p>
            <a:pPr marR="981075" algn="r">
              <a:lnSpc>
                <a:spcPts val="1085"/>
              </a:lnSpc>
            </a:pPr>
            <a:r>
              <a:rPr sz="1000" b="1" spc="-20" dirty="0">
                <a:solidFill>
                  <a:srgbClr val="4C4C4C"/>
                </a:solidFill>
                <a:latin typeface="Arial"/>
                <a:cs typeface="Arial"/>
              </a:rPr>
              <a:t>$138</a:t>
            </a:r>
            <a:r>
              <a:rPr sz="1000" b="1" spc="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500" b="1" spc="-30" baseline="-5555" dirty="0">
                <a:solidFill>
                  <a:srgbClr val="4C4C4C"/>
                </a:solidFill>
                <a:latin typeface="Arial"/>
                <a:cs typeface="Arial"/>
              </a:rPr>
              <a:t>$137</a:t>
            </a:r>
            <a:endParaRPr sz="1500" baseline="-5555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705"/>
              </a:spcBef>
            </a:pP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marL="1245235" algn="ctr">
              <a:lnSpc>
                <a:spcPct val="100000"/>
              </a:lnSpc>
              <a:spcBef>
                <a:spcPts val="155"/>
              </a:spcBef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$89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316786" y="5456673"/>
            <a:ext cx="266065" cy="795655"/>
          </a:xfrm>
          <a:custGeom>
            <a:avLst/>
            <a:gdLst/>
            <a:ahLst/>
            <a:cxnLst/>
            <a:rect l="l" t="t" r="r" b="b"/>
            <a:pathLst>
              <a:path w="266064" h="795654">
                <a:moveTo>
                  <a:pt x="0" y="0"/>
                </a:moveTo>
                <a:lnTo>
                  <a:pt x="266065" y="0"/>
                </a:lnTo>
                <a:lnTo>
                  <a:pt x="266065" y="795477"/>
                </a:lnTo>
                <a:lnTo>
                  <a:pt x="0" y="79547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753894" y="5651503"/>
            <a:ext cx="257175" cy="600710"/>
          </a:xfrm>
          <a:custGeom>
            <a:avLst/>
            <a:gdLst/>
            <a:ahLst/>
            <a:cxnLst/>
            <a:rect l="l" t="t" r="r" b="b"/>
            <a:pathLst>
              <a:path w="257175" h="600710">
                <a:moveTo>
                  <a:pt x="0" y="0"/>
                </a:moveTo>
                <a:lnTo>
                  <a:pt x="256565" y="0"/>
                </a:lnTo>
                <a:lnTo>
                  <a:pt x="256565" y="600646"/>
                </a:lnTo>
                <a:lnTo>
                  <a:pt x="0" y="60064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181567" y="5627145"/>
            <a:ext cx="266065" cy="625475"/>
          </a:xfrm>
          <a:custGeom>
            <a:avLst/>
            <a:gdLst/>
            <a:ahLst/>
            <a:cxnLst/>
            <a:rect l="l" t="t" r="r" b="b"/>
            <a:pathLst>
              <a:path w="266064" h="625475">
                <a:moveTo>
                  <a:pt x="0" y="0"/>
                </a:moveTo>
                <a:lnTo>
                  <a:pt x="266064" y="0"/>
                </a:lnTo>
                <a:lnTo>
                  <a:pt x="266064" y="625005"/>
                </a:lnTo>
                <a:lnTo>
                  <a:pt x="0" y="62500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618675" y="5610914"/>
            <a:ext cx="257175" cy="641350"/>
          </a:xfrm>
          <a:custGeom>
            <a:avLst/>
            <a:gdLst/>
            <a:ahLst/>
            <a:cxnLst/>
            <a:rect l="l" t="t" r="r" b="b"/>
            <a:pathLst>
              <a:path w="257175" h="641350">
                <a:moveTo>
                  <a:pt x="0" y="0"/>
                </a:moveTo>
                <a:lnTo>
                  <a:pt x="256565" y="0"/>
                </a:lnTo>
                <a:lnTo>
                  <a:pt x="256565" y="641235"/>
                </a:lnTo>
                <a:lnTo>
                  <a:pt x="0" y="64123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046285" y="5813784"/>
            <a:ext cx="266065" cy="438784"/>
          </a:xfrm>
          <a:custGeom>
            <a:avLst/>
            <a:gdLst/>
            <a:ahLst/>
            <a:cxnLst/>
            <a:rect l="l" t="t" r="r" b="b"/>
            <a:pathLst>
              <a:path w="266065" h="438785">
                <a:moveTo>
                  <a:pt x="0" y="0"/>
                </a:moveTo>
                <a:lnTo>
                  <a:pt x="266065" y="0"/>
                </a:lnTo>
                <a:lnTo>
                  <a:pt x="266065" y="438365"/>
                </a:lnTo>
                <a:lnTo>
                  <a:pt x="0" y="43836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473894" y="5562197"/>
            <a:ext cx="266065" cy="690245"/>
          </a:xfrm>
          <a:custGeom>
            <a:avLst/>
            <a:gdLst/>
            <a:ahLst/>
            <a:cxnLst/>
            <a:rect l="l" t="t" r="r" b="b"/>
            <a:pathLst>
              <a:path w="266065" h="690245">
                <a:moveTo>
                  <a:pt x="0" y="0"/>
                </a:moveTo>
                <a:lnTo>
                  <a:pt x="266065" y="0"/>
                </a:lnTo>
                <a:lnTo>
                  <a:pt x="266065" y="689952"/>
                </a:lnTo>
                <a:lnTo>
                  <a:pt x="0" y="68995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911002" y="5529723"/>
            <a:ext cx="257175" cy="722630"/>
          </a:xfrm>
          <a:custGeom>
            <a:avLst/>
            <a:gdLst/>
            <a:ahLst/>
            <a:cxnLst/>
            <a:rect l="l" t="t" r="r" b="b"/>
            <a:pathLst>
              <a:path w="257175" h="722629">
                <a:moveTo>
                  <a:pt x="0" y="0"/>
                </a:moveTo>
                <a:lnTo>
                  <a:pt x="256565" y="0"/>
                </a:lnTo>
                <a:lnTo>
                  <a:pt x="256565" y="722426"/>
                </a:lnTo>
                <a:lnTo>
                  <a:pt x="0" y="72242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338611" y="5619029"/>
            <a:ext cx="266065" cy="633730"/>
          </a:xfrm>
          <a:custGeom>
            <a:avLst/>
            <a:gdLst/>
            <a:ahLst/>
            <a:cxnLst/>
            <a:rect l="l" t="t" r="r" b="b"/>
            <a:pathLst>
              <a:path w="266065" h="633729">
                <a:moveTo>
                  <a:pt x="0" y="0"/>
                </a:moveTo>
                <a:lnTo>
                  <a:pt x="266064" y="0"/>
                </a:lnTo>
                <a:lnTo>
                  <a:pt x="266064" y="633120"/>
                </a:lnTo>
                <a:lnTo>
                  <a:pt x="0" y="633120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775720" y="5497262"/>
            <a:ext cx="257175" cy="755015"/>
          </a:xfrm>
          <a:custGeom>
            <a:avLst/>
            <a:gdLst/>
            <a:ahLst/>
            <a:cxnLst/>
            <a:rect l="l" t="t" r="r" b="b"/>
            <a:pathLst>
              <a:path w="257175" h="755014">
                <a:moveTo>
                  <a:pt x="0" y="0"/>
                </a:moveTo>
                <a:lnTo>
                  <a:pt x="256565" y="0"/>
                </a:lnTo>
                <a:lnTo>
                  <a:pt x="256565" y="754888"/>
                </a:lnTo>
                <a:lnTo>
                  <a:pt x="0" y="75488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203328" y="5407968"/>
            <a:ext cx="266065" cy="844550"/>
          </a:xfrm>
          <a:custGeom>
            <a:avLst/>
            <a:gdLst/>
            <a:ahLst/>
            <a:cxnLst/>
            <a:rect l="l" t="t" r="r" b="b"/>
            <a:pathLst>
              <a:path w="266065" h="844550">
                <a:moveTo>
                  <a:pt x="0" y="0"/>
                </a:moveTo>
                <a:lnTo>
                  <a:pt x="266064" y="0"/>
                </a:lnTo>
                <a:lnTo>
                  <a:pt x="266064" y="844181"/>
                </a:lnTo>
                <a:lnTo>
                  <a:pt x="0" y="84418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316786" y="5083253"/>
            <a:ext cx="266065" cy="374015"/>
          </a:xfrm>
          <a:custGeom>
            <a:avLst/>
            <a:gdLst/>
            <a:ahLst/>
            <a:cxnLst/>
            <a:rect l="l" t="t" r="r" b="b"/>
            <a:pathLst>
              <a:path w="266064" h="374014">
                <a:moveTo>
                  <a:pt x="0" y="0"/>
                </a:moveTo>
                <a:lnTo>
                  <a:pt x="266065" y="0"/>
                </a:lnTo>
                <a:lnTo>
                  <a:pt x="266065" y="373418"/>
                </a:lnTo>
                <a:lnTo>
                  <a:pt x="0" y="37341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753894" y="5156316"/>
            <a:ext cx="257175" cy="495300"/>
          </a:xfrm>
          <a:custGeom>
            <a:avLst/>
            <a:gdLst/>
            <a:ahLst/>
            <a:cxnLst/>
            <a:rect l="l" t="t" r="r" b="b"/>
            <a:pathLst>
              <a:path w="257175" h="495300">
                <a:moveTo>
                  <a:pt x="0" y="0"/>
                </a:moveTo>
                <a:lnTo>
                  <a:pt x="256565" y="0"/>
                </a:lnTo>
                <a:lnTo>
                  <a:pt x="256565" y="495185"/>
                </a:lnTo>
                <a:lnTo>
                  <a:pt x="0" y="49518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181567" y="5294302"/>
            <a:ext cx="266065" cy="333375"/>
          </a:xfrm>
          <a:custGeom>
            <a:avLst/>
            <a:gdLst/>
            <a:ahLst/>
            <a:cxnLst/>
            <a:rect l="l" t="t" r="r" b="b"/>
            <a:pathLst>
              <a:path w="266064" h="333375">
                <a:moveTo>
                  <a:pt x="0" y="0"/>
                </a:moveTo>
                <a:lnTo>
                  <a:pt x="266064" y="0"/>
                </a:lnTo>
                <a:lnTo>
                  <a:pt x="266064" y="332841"/>
                </a:lnTo>
                <a:lnTo>
                  <a:pt x="0" y="33284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618675" y="5213149"/>
            <a:ext cx="257175" cy="398145"/>
          </a:xfrm>
          <a:custGeom>
            <a:avLst/>
            <a:gdLst/>
            <a:ahLst/>
            <a:cxnLst/>
            <a:rect l="l" t="t" r="r" b="b"/>
            <a:pathLst>
              <a:path w="257175" h="398145">
                <a:moveTo>
                  <a:pt x="0" y="0"/>
                </a:moveTo>
                <a:lnTo>
                  <a:pt x="256565" y="0"/>
                </a:lnTo>
                <a:lnTo>
                  <a:pt x="256565" y="397764"/>
                </a:lnTo>
                <a:lnTo>
                  <a:pt x="0" y="39776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046285" y="5318673"/>
            <a:ext cx="266065" cy="495300"/>
          </a:xfrm>
          <a:custGeom>
            <a:avLst/>
            <a:gdLst/>
            <a:ahLst/>
            <a:cxnLst/>
            <a:rect l="l" t="t" r="r" b="b"/>
            <a:pathLst>
              <a:path w="266065" h="495300">
                <a:moveTo>
                  <a:pt x="0" y="0"/>
                </a:moveTo>
                <a:lnTo>
                  <a:pt x="266065" y="0"/>
                </a:lnTo>
                <a:lnTo>
                  <a:pt x="266065" y="495109"/>
                </a:lnTo>
                <a:lnTo>
                  <a:pt x="0" y="49510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473894" y="5115740"/>
            <a:ext cx="266065" cy="447040"/>
          </a:xfrm>
          <a:custGeom>
            <a:avLst/>
            <a:gdLst/>
            <a:ahLst/>
            <a:cxnLst/>
            <a:rect l="l" t="t" r="r" b="b"/>
            <a:pathLst>
              <a:path w="266065" h="447039">
                <a:moveTo>
                  <a:pt x="0" y="0"/>
                </a:moveTo>
                <a:lnTo>
                  <a:pt x="266065" y="0"/>
                </a:lnTo>
                <a:lnTo>
                  <a:pt x="266065" y="446455"/>
                </a:lnTo>
                <a:lnTo>
                  <a:pt x="0" y="44645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911002" y="4993959"/>
            <a:ext cx="257175" cy="535940"/>
          </a:xfrm>
          <a:custGeom>
            <a:avLst/>
            <a:gdLst/>
            <a:ahLst/>
            <a:cxnLst/>
            <a:rect l="l" t="t" r="r" b="b"/>
            <a:pathLst>
              <a:path w="257175" h="535939">
                <a:moveTo>
                  <a:pt x="0" y="0"/>
                </a:moveTo>
                <a:lnTo>
                  <a:pt x="256565" y="0"/>
                </a:lnTo>
                <a:lnTo>
                  <a:pt x="256565" y="535762"/>
                </a:lnTo>
                <a:lnTo>
                  <a:pt x="0" y="53576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338611" y="4904653"/>
            <a:ext cx="266065" cy="714375"/>
          </a:xfrm>
          <a:custGeom>
            <a:avLst/>
            <a:gdLst/>
            <a:ahLst/>
            <a:cxnLst/>
            <a:rect l="l" t="t" r="r" b="b"/>
            <a:pathLst>
              <a:path w="266065" h="714375">
                <a:moveTo>
                  <a:pt x="0" y="0"/>
                </a:moveTo>
                <a:lnTo>
                  <a:pt x="266064" y="0"/>
                </a:lnTo>
                <a:lnTo>
                  <a:pt x="266064" y="714374"/>
                </a:lnTo>
                <a:lnTo>
                  <a:pt x="0" y="71437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775720" y="4985844"/>
            <a:ext cx="257175" cy="511809"/>
          </a:xfrm>
          <a:custGeom>
            <a:avLst/>
            <a:gdLst/>
            <a:ahLst/>
            <a:cxnLst/>
            <a:rect l="l" t="t" r="r" b="b"/>
            <a:pathLst>
              <a:path w="257175" h="511810">
                <a:moveTo>
                  <a:pt x="0" y="0"/>
                </a:moveTo>
                <a:lnTo>
                  <a:pt x="256565" y="0"/>
                </a:lnTo>
                <a:lnTo>
                  <a:pt x="256565" y="511416"/>
                </a:lnTo>
                <a:lnTo>
                  <a:pt x="0" y="51141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203328" y="4872205"/>
            <a:ext cx="266065" cy="535940"/>
          </a:xfrm>
          <a:custGeom>
            <a:avLst/>
            <a:gdLst/>
            <a:ahLst/>
            <a:cxnLst/>
            <a:rect l="l" t="t" r="r" b="b"/>
            <a:pathLst>
              <a:path w="266065" h="535939">
                <a:moveTo>
                  <a:pt x="0" y="0"/>
                </a:moveTo>
                <a:lnTo>
                  <a:pt x="266064" y="0"/>
                </a:lnTo>
                <a:lnTo>
                  <a:pt x="266064" y="535762"/>
                </a:lnTo>
                <a:lnTo>
                  <a:pt x="0" y="53576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316786" y="4985848"/>
            <a:ext cx="266065" cy="97790"/>
          </a:xfrm>
          <a:custGeom>
            <a:avLst/>
            <a:gdLst/>
            <a:ahLst/>
            <a:cxnLst/>
            <a:rect l="l" t="t" r="r" b="b"/>
            <a:pathLst>
              <a:path w="266064" h="97789">
                <a:moveTo>
                  <a:pt x="0" y="0"/>
                </a:moveTo>
                <a:lnTo>
                  <a:pt x="266065" y="0"/>
                </a:lnTo>
                <a:lnTo>
                  <a:pt x="266065" y="97409"/>
                </a:lnTo>
                <a:lnTo>
                  <a:pt x="0" y="9740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753894" y="4993950"/>
            <a:ext cx="257175" cy="162560"/>
          </a:xfrm>
          <a:custGeom>
            <a:avLst/>
            <a:gdLst/>
            <a:ahLst/>
            <a:cxnLst/>
            <a:rect l="l" t="t" r="r" b="b"/>
            <a:pathLst>
              <a:path w="257175" h="162560">
                <a:moveTo>
                  <a:pt x="0" y="0"/>
                </a:moveTo>
                <a:lnTo>
                  <a:pt x="256565" y="0"/>
                </a:lnTo>
                <a:lnTo>
                  <a:pt x="256565" y="162356"/>
                </a:lnTo>
                <a:lnTo>
                  <a:pt x="0" y="16235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181567" y="5245614"/>
            <a:ext cx="266065" cy="48895"/>
          </a:xfrm>
          <a:custGeom>
            <a:avLst/>
            <a:gdLst/>
            <a:ahLst/>
            <a:cxnLst/>
            <a:rect l="l" t="t" r="r" b="b"/>
            <a:pathLst>
              <a:path w="266064" h="48895">
                <a:moveTo>
                  <a:pt x="0" y="0"/>
                </a:moveTo>
                <a:lnTo>
                  <a:pt x="266064" y="0"/>
                </a:lnTo>
                <a:lnTo>
                  <a:pt x="266064" y="48704"/>
                </a:lnTo>
                <a:lnTo>
                  <a:pt x="0" y="4870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618675" y="5156320"/>
            <a:ext cx="257175" cy="57150"/>
          </a:xfrm>
          <a:custGeom>
            <a:avLst/>
            <a:gdLst/>
            <a:ahLst/>
            <a:cxnLst/>
            <a:rect l="l" t="t" r="r" b="b"/>
            <a:pathLst>
              <a:path w="257175" h="57150">
                <a:moveTo>
                  <a:pt x="0" y="0"/>
                </a:moveTo>
                <a:lnTo>
                  <a:pt x="256565" y="0"/>
                </a:lnTo>
                <a:lnTo>
                  <a:pt x="256565" y="56819"/>
                </a:lnTo>
                <a:lnTo>
                  <a:pt x="0" y="5681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046285" y="5261845"/>
            <a:ext cx="266065" cy="57150"/>
          </a:xfrm>
          <a:custGeom>
            <a:avLst/>
            <a:gdLst/>
            <a:ahLst/>
            <a:cxnLst/>
            <a:rect l="l" t="t" r="r" b="b"/>
            <a:pathLst>
              <a:path w="266065" h="57150">
                <a:moveTo>
                  <a:pt x="0" y="0"/>
                </a:moveTo>
                <a:lnTo>
                  <a:pt x="266065" y="0"/>
                </a:lnTo>
                <a:lnTo>
                  <a:pt x="266065" y="56832"/>
                </a:lnTo>
                <a:lnTo>
                  <a:pt x="0" y="5683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911002" y="4896554"/>
            <a:ext cx="257175" cy="97790"/>
          </a:xfrm>
          <a:custGeom>
            <a:avLst/>
            <a:gdLst/>
            <a:ahLst/>
            <a:cxnLst/>
            <a:rect l="l" t="t" r="r" b="b"/>
            <a:pathLst>
              <a:path w="257175" h="97789">
                <a:moveTo>
                  <a:pt x="0" y="0"/>
                </a:moveTo>
                <a:lnTo>
                  <a:pt x="256565" y="0"/>
                </a:lnTo>
                <a:lnTo>
                  <a:pt x="256565" y="97396"/>
                </a:lnTo>
                <a:lnTo>
                  <a:pt x="0" y="9739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338611" y="4791018"/>
            <a:ext cx="266065" cy="113664"/>
          </a:xfrm>
          <a:custGeom>
            <a:avLst/>
            <a:gdLst/>
            <a:ahLst/>
            <a:cxnLst/>
            <a:rect l="l" t="t" r="r" b="b"/>
            <a:pathLst>
              <a:path w="266065" h="113664">
                <a:moveTo>
                  <a:pt x="0" y="0"/>
                </a:moveTo>
                <a:lnTo>
                  <a:pt x="266064" y="0"/>
                </a:lnTo>
                <a:lnTo>
                  <a:pt x="266064" y="113652"/>
                </a:lnTo>
                <a:lnTo>
                  <a:pt x="0" y="11365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775720" y="4782902"/>
            <a:ext cx="257175" cy="203200"/>
          </a:xfrm>
          <a:custGeom>
            <a:avLst/>
            <a:gdLst/>
            <a:ahLst/>
            <a:cxnLst/>
            <a:rect l="l" t="t" r="r" b="b"/>
            <a:pathLst>
              <a:path w="257175" h="203200">
                <a:moveTo>
                  <a:pt x="0" y="0"/>
                </a:moveTo>
                <a:lnTo>
                  <a:pt x="256565" y="0"/>
                </a:lnTo>
                <a:lnTo>
                  <a:pt x="256565" y="202946"/>
                </a:lnTo>
                <a:lnTo>
                  <a:pt x="0" y="20294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9203328" y="4693608"/>
            <a:ext cx="266065" cy="179070"/>
          </a:xfrm>
          <a:custGeom>
            <a:avLst/>
            <a:gdLst/>
            <a:ahLst/>
            <a:cxnLst/>
            <a:rect l="l" t="t" r="r" b="b"/>
            <a:pathLst>
              <a:path w="266065" h="179070">
                <a:moveTo>
                  <a:pt x="0" y="0"/>
                </a:moveTo>
                <a:lnTo>
                  <a:pt x="266064" y="0"/>
                </a:lnTo>
                <a:lnTo>
                  <a:pt x="266064" y="178587"/>
                </a:lnTo>
                <a:lnTo>
                  <a:pt x="0" y="17858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316786" y="4547496"/>
            <a:ext cx="266065" cy="438784"/>
          </a:xfrm>
          <a:custGeom>
            <a:avLst/>
            <a:gdLst/>
            <a:ahLst/>
            <a:cxnLst/>
            <a:rect l="l" t="t" r="r" b="b"/>
            <a:pathLst>
              <a:path w="266064" h="438785">
                <a:moveTo>
                  <a:pt x="0" y="0"/>
                </a:moveTo>
                <a:lnTo>
                  <a:pt x="266065" y="0"/>
                </a:lnTo>
                <a:lnTo>
                  <a:pt x="266065" y="438353"/>
                </a:lnTo>
                <a:lnTo>
                  <a:pt x="0" y="438353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753894" y="4547496"/>
            <a:ext cx="257175" cy="447040"/>
          </a:xfrm>
          <a:custGeom>
            <a:avLst/>
            <a:gdLst/>
            <a:ahLst/>
            <a:cxnLst/>
            <a:rect l="l" t="t" r="r" b="b"/>
            <a:pathLst>
              <a:path w="257175" h="447039">
                <a:moveTo>
                  <a:pt x="0" y="0"/>
                </a:moveTo>
                <a:lnTo>
                  <a:pt x="256565" y="0"/>
                </a:lnTo>
                <a:lnTo>
                  <a:pt x="256565" y="446455"/>
                </a:lnTo>
                <a:lnTo>
                  <a:pt x="0" y="44645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181567" y="4547496"/>
            <a:ext cx="266065" cy="698500"/>
          </a:xfrm>
          <a:custGeom>
            <a:avLst/>
            <a:gdLst/>
            <a:ahLst/>
            <a:cxnLst/>
            <a:rect l="l" t="t" r="r" b="b"/>
            <a:pathLst>
              <a:path w="266064" h="698500">
                <a:moveTo>
                  <a:pt x="0" y="0"/>
                </a:moveTo>
                <a:lnTo>
                  <a:pt x="266064" y="0"/>
                </a:lnTo>
                <a:lnTo>
                  <a:pt x="266064" y="698119"/>
                </a:lnTo>
                <a:lnTo>
                  <a:pt x="0" y="69811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618675" y="4547496"/>
            <a:ext cx="257175" cy="608965"/>
          </a:xfrm>
          <a:custGeom>
            <a:avLst/>
            <a:gdLst/>
            <a:ahLst/>
            <a:cxnLst/>
            <a:rect l="l" t="t" r="r" b="b"/>
            <a:pathLst>
              <a:path w="257175" h="608964">
                <a:moveTo>
                  <a:pt x="0" y="0"/>
                </a:moveTo>
                <a:lnTo>
                  <a:pt x="256565" y="0"/>
                </a:lnTo>
                <a:lnTo>
                  <a:pt x="256565" y="608825"/>
                </a:lnTo>
                <a:lnTo>
                  <a:pt x="0" y="60882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046285" y="4547496"/>
            <a:ext cx="266065" cy="714375"/>
          </a:xfrm>
          <a:custGeom>
            <a:avLst/>
            <a:gdLst/>
            <a:ahLst/>
            <a:cxnLst/>
            <a:rect l="l" t="t" r="r" b="b"/>
            <a:pathLst>
              <a:path w="266065" h="714375">
                <a:moveTo>
                  <a:pt x="0" y="0"/>
                </a:moveTo>
                <a:lnTo>
                  <a:pt x="266065" y="0"/>
                </a:lnTo>
                <a:lnTo>
                  <a:pt x="266065" y="714349"/>
                </a:lnTo>
                <a:lnTo>
                  <a:pt x="0" y="71434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473894" y="4547496"/>
            <a:ext cx="266065" cy="527685"/>
          </a:xfrm>
          <a:custGeom>
            <a:avLst/>
            <a:gdLst/>
            <a:ahLst/>
            <a:cxnLst/>
            <a:rect l="l" t="t" r="r" b="b"/>
            <a:pathLst>
              <a:path w="266065" h="527685">
                <a:moveTo>
                  <a:pt x="0" y="0"/>
                </a:moveTo>
                <a:lnTo>
                  <a:pt x="266065" y="0"/>
                </a:lnTo>
                <a:lnTo>
                  <a:pt x="266065" y="527646"/>
                </a:lnTo>
                <a:lnTo>
                  <a:pt x="0" y="527646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911002" y="4547496"/>
            <a:ext cx="257175" cy="349250"/>
          </a:xfrm>
          <a:custGeom>
            <a:avLst/>
            <a:gdLst/>
            <a:ahLst/>
            <a:cxnLst/>
            <a:rect l="l" t="t" r="r" b="b"/>
            <a:pathLst>
              <a:path w="257175" h="349250">
                <a:moveTo>
                  <a:pt x="0" y="0"/>
                </a:moveTo>
                <a:lnTo>
                  <a:pt x="256565" y="0"/>
                </a:lnTo>
                <a:lnTo>
                  <a:pt x="256565" y="349059"/>
                </a:lnTo>
                <a:lnTo>
                  <a:pt x="0" y="34905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338611" y="4547496"/>
            <a:ext cx="266065" cy="243840"/>
          </a:xfrm>
          <a:custGeom>
            <a:avLst/>
            <a:gdLst/>
            <a:ahLst/>
            <a:cxnLst/>
            <a:rect l="l" t="t" r="r" b="b"/>
            <a:pathLst>
              <a:path w="266065" h="243839">
                <a:moveTo>
                  <a:pt x="0" y="0"/>
                </a:moveTo>
                <a:lnTo>
                  <a:pt x="266064" y="0"/>
                </a:lnTo>
                <a:lnTo>
                  <a:pt x="266064" y="243522"/>
                </a:lnTo>
                <a:lnTo>
                  <a:pt x="0" y="243522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775720" y="4547496"/>
            <a:ext cx="257175" cy="235585"/>
          </a:xfrm>
          <a:custGeom>
            <a:avLst/>
            <a:gdLst/>
            <a:ahLst/>
            <a:cxnLst/>
            <a:rect l="l" t="t" r="r" b="b"/>
            <a:pathLst>
              <a:path w="257175" h="235585">
                <a:moveTo>
                  <a:pt x="0" y="0"/>
                </a:moveTo>
                <a:lnTo>
                  <a:pt x="256565" y="0"/>
                </a:lnTo>
                <a:lnTo>
                  <a:pt x="256565" y="235407"/>
                </a:lnTo>
                <a:lnTo>
                  <a:pt x="0" y="23540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203328" y="4547496"/>
            <a:ext cx="266065" cy="146685"/>
          </a:xfrm>
          <a:custGeom>
            <a:avLst/>
            <a:gdLst/>
            <a:ahLst/>
            <a:cxnLst/>
            <a:rect l="l" t="t" r="r" b="b"/>
            <a:pathLst>
              <a:path w="266065" h="146685">
                <a:moveTo>
                  <a:pt x="0" y="0"/>
                </a:moveTo>
                <a:lnTo>
                  <a:pt x="266064" y="0"/>
                </a:lnTo>
                <a:lnTo>
                  <a:pt x="266064" y="146113"/>
                </a:lnTo>
                <a:lnTo>
                  <a:pt x="0" y="146113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4986273" y="6163566"/>
            <a:ext cx="20827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915322" y="5821226"/>
            <a:ext cx="27940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914689" y="5479012"/>
            <a:ext cx="2800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913422" y="5136670"/>
            <a:ext cx="28130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913548" y="4794583"/>
            <a:ext cx="28130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845891" y="4452242"/>
            <a:ext cx="34925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5299854" y="6279496"/>
            <a:ext cx="24599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2595" algn="l"/>
                <a:tab pos="874394" algn="l"/>
                <a:tab pos="1312545" algn="l"/>
                <a:tab pos="1748789" algn="l"/>
                <a:tab pos="2178685" algn="l"/>
              </a:tabLst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7898070" y="6279496"/>
            <a:ext cx="29400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8330114" y="6279496"/>
            <a:ext cx="29527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8762411" y="6279496"/>
            <a:ext cx="7296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3865" algn="l"/>
              </a:tabLst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4738692" y="4129616"/>
            <a:ext cx="330390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Equity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Investments </a:t>
            </a:r>
            <a:r>
              <a:rPr sz="1400" b="1" spc="-15" dirty="0">
                <a:solidFill>
                  <a:srgbClr val="005187"/>
                </a:solidFill>
                <a:latin typeface="Arial"/>
                <a:cs typeface="Arial"/>
              </a:rPr>
              <a:t>by</a:t>
            </a:r>
            <a:r>
              <a:rPr sz="1400" b="1" spc="2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Strategy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6936853" y="6506000"/>
            <a:ext cx="41084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0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he</a:t>
            </a:r>
            <a:r>
              <a:rPr sz="1000" spc="0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250270" y="1332091"/>
            <a:ext cx="4314190" cy="1680845"/>
          </a:xfrm>
          <a:custGeom>
            <a:avLst/>
            <a:gdLst/>
            <a:ahLst/>
            <a:cxnLst/>
            <a:rect l="l" t="t" r="r" b="b"/>
            <a:pathLst>
              <a:path w="4314190" h="1680845">
                <a:moveTo>
                  <a:pt x="4314151" y="1680298"/>
                </a:moveTo>
                <a:lnTo>
                  <a:pt x="0" y="1680298"/>
                </a:lnTo>
                <a:lnTo>
                  <a:pt x="0" y="0"/>
                </a:lnTo>
                <a:lnTo>
                  <a:pt x="4314151" y="0"/>
                </a:lnTo>
                <a:lnTo>
                  <a:pt x="4314151" y="1680298"/>
                </a:lnTo>
                <a:close/>
              </a:path>
            </a:pathLst>
          </a:custGeom>
          <a:ln w="1267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2" name="object 192"/>
          <p:cNvGraphicFramePr>
            <a:graphicFrameLocks noGrp="1"/>
          </p:cNvGraphicFramePr>
          <p:nvPr/>
        </p:nvGraphicFramePr>
        <p:xfrm>
          <a:off x="5239974" y="4543320"/>
          <a:ext cx="4318100" cy="1694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1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5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1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15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10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65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104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7104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656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7104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9502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143951">
                <a:tc rowSpan="4">
                  <a:txBody>
                    <a:bodyPr/>
                    <a:lstStyle/>
                    <a:p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41%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ts val="500"/>
                        </a:lnSpc>
                        <a:spcBef>
                          <a:spcPts val="5"/>
                        </a:spcBef>
                      </a:pPr>
                      <a:r>
                        <a:rPr sz="700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8704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44%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ts val="320"/>
                        </a:lnSpc>
                      </a:pPr>
                      <a:r>
                        <a:rPr sz="700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31%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7785">
                        <a:lnSpc>
                          <a:spcPts val="425"/>
                        </a:lnSpc>
                        <a:spcBef>
                          <a:spcPts val="459"/>
                        </a:spcBef>
                      </a:pPr>
                      <a:r>
                        <a:rPr sz="700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058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rowSpan="12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700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8704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058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651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solidFill>
                      <a:srgbClr val="008B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8704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058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00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solidFill>
                      <a:srgbClr val="008B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solidFill>
                      <a:srgbClr val="008B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solidFill>
                      <a:srgbClr val="008B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T w="12674">
                      <a:solidFill>
                        <a:srgbClr val="B2B2B2"/>
                      </a:solidFill>
                      <a:prstDash val="solid"/>
                    </a:lnT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8704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058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700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solidFill>
                      <a:srgbClr val="008B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solidFill>
                      <a:srgbClr val="008B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57">
                <a:tc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760"/>
                        </a:lnSpc>
                      </a:pPr>
                      <a:r>
                        <a:rPr sz="700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08B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700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solidFill>
                      <a:srgbClr val="008B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8704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058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184">
                <a:tc rowSpan="3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8575" marB="0">
                    <a:solidFill>
                      <a:srgbClr val="008B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8704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4058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58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48704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48895">
                        <a:lnSpc>
                          <a:spcPts val="305"/>
                        </a:lnSpc>
                      </a:pPr>
                      <a:r>
                        <a:rPr sz="700" spc="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681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56819">
                      <a:solidFill>
                        <a:srgbClr val="008B99"/>
                      </a:solidFill>
                      <a:prstDash val="solid"/>
                    </a:lnB>
                    <a:solidFill>
                      <a:srgbClr val="E8931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T w="4058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2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48704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681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681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T w="4058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178">
                <a:tc rowSpan="4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47%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T w="48704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681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681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T w="4058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1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T w="48704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681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5681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41%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43%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44%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5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36%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37%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6819">
                      <a:solidFill>
                        <a:srgbClr val="008B99"/>
                      </a:solidFill>
                      <a:prstDash val="solid"/>
                    </a:lnT>
                    <a:solidFill>
                      <a:srgbClr val="95C0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37%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3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674">
                      <a:solidFill>
                        <a:srgbClr val="B2B2B2"/>
                      </a:solidFill>
                      <a:prstDash val="solid"/>
                    </a:lnL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sz="7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27%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674">
                      <a:solidFill>
                        <a:srgbClr val="B2B2B2"/>
                      </a:solidFill>
                      <a:prstDash val="solid"/>
                    </a:lnT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674">
                      <a:solidFill>
                        <a:srgbClr val="B2B2B2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674">
                      <a:solidFill>
                        <a:srgbClr val="B2B2B2"/>
                      </a:solidFill>
                      <a:prstDash val="solid"/>
                    </a:lnR>
                    <a:lnB w="12674">
                      <a:solidFill>
                        <a:srgbClr val="B2B2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3" name="object 193"/>
          <p:cNvSpPr txBox="1"/>
          <p:nvPr/>
        </p:nvSpPr>
        <p:spPr>
          <a:xfrm>
            <a:off x="4895915" y="3252949"/>
            <a:ext cx="13741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Australia / New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Zealand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6509680" y="3252949"/>
            <a:ext cx="35687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China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4767821" y="3289058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90804" y="90804"/>
                </a:moveTo>
                <a:lnTo>
                  <a:pt x="0" y="90804"/>
                </a:lnTo>
                <a:lnTo>
                  <a:pt x="0" y="0"/>
                </a:lnTo>
                <a:lnTo>
                  <a:pt x="90804" y="0"/>
                </a:lnTo>
                <a:lnTo>
                  <a:pt x="90804" y="90804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389573" y="3289058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90804" y="90804"/>
                </a:moveTo>
                <a:lnTo>
                  <a:pt x="0" y="90804"/>
                </a:lnTo>
                <a:lnTo>
                  <a:pt x="0" y="0"/>
                </a:lnTo>
                <a:lnTo>
                  <a:pt x="90804" y="0"/>
                </a:lnTo>
                <a:lnTo>
                  <a:pt x="90804" y="90804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959713" y="3289058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90804" y="90804"/>
                </a:moveTo>
                <a:lnTo>
                  <a:pt x="0" y="90804"/>
                </a:lnTo>
                <a:lnTo>
                  <a:pt x="0" y="0"/>
                </a:lnTo>
                <a:lnTo>
                  <a:pt x="90804" y="0"/>
                </a:lnTo>
                <a:lnTo>
                  <a:pt x="90804" y="90804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4760412" y="3430328"/>
            <a:ext cx="218884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065">
              <a:lnSpc>
                <a:spcPct val="100000"/>
              </a:lnSpc>
              <a:tabLst>
                <a:tab pos="732790" algn="l"/>
                <a:tab pos="1319530" algn="l"/>
              </a:tabLst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Japan	Korea	Southeast</a:t>
            </a:r>
            <a:r>
              <a:rPr sz="10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AVCJ </a:t>
            </a:r>
            <a:r>
              <a:rPr sz="800" spc="-15" dirty="0">
                <a:solidFill>
                  <a:srgbClr val="4C4C4C"/>
                </a:solidFill>
                <a:latin typeface="Arial"/>
                <a:cs typeface="Arial"/>
              </a:rPr>
              <a:t>2017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Regional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Reports</a:t>
            </a:r>
            <a:endParaRPr sz="8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7089202" y="3252949"/>
            <a:ext cx="541020" cy="34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India</a:t>
            </a:r>
            <a:endParaRPr sz="10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195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All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4767821" y="3466439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90804" y="90804"/>
                </a:moveTo>
                <a:lnTo>
                  <a:pt x="0" y="90804"/>
                </a:lnTo>
                <a:lnTo>
                  <a:pt x="0" y="0"/>
                </a:lnTo>
                <a:lnTo>
                  <a:pt x="90804" y="0"/>
                </a:lnTo>
                <a:lnTo>
                  <a:pt x="90804" y="90804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363311" y="3466439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90804" y="90804"/>
                </a:moveTo>
                <a:lnTo>
                  <a:pt x="0" y="90804"/>
                </a:lnTo>
                <a:lnTo>
                  <a:pt x="0" y="0"/>
                </a:lnTo>
                <a:lnTo>
                  <a:pt x="90804" y="0"/>
                </a:lnTo>
                <a:lnTo>
                  <a:pt x="90804" y="90804"/>
                </a:lnTo>
                <a:close/>
              </a:path>
            </a:pathLst>
          </a:custGeom>
          <a:solidFill>
            <a:srgbClr val="008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946127" y="3466439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90804" y="90804"/>
                </a:moveTo>
                <a:lnTo>
                  <a:pt x="0" y="90804"/>
                </a:lnTo>
                <a:lnTo>
                  <a:pt x="0" y="0"/>
                </a:lnTo>
                <a:lnTo>
                  <a:pt x="90804" y="0"/>
                </a:lnTo>
                <a:lnTo>
                  <a:pt x="90804" y="90804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035736" y="3466439"/>
            <a:ext cx="90805" cy="90805"/>
          </a:xfrm>
          <a:custGeom>
            <a:avLst/>
            <a:gdLst/>
            <a:ahLst/>
            <a:cxnLst/>
            <a:rect l="l" t="t" r="r" b="b"/>
            <a:pathLst>
              <a:path w="90804" h="90804">
                <a:moveTo>
                  <a:pt x="90804" y="90804"/>
                </a:moveTo>
                <a:lnTo>
                  <a:pt x="0" y="90804"/>
                </a:lnTo>
                <a:lnTo>
                  <a:pt x="0" y="0"/>
                </a:lnTo>
                <a:lnTo>
                  <a:pt x="90804" y="0"/>
                </a:lnTo>
                <a:lnTo>
                  <a:pt x="90804" y="90804"/>
                </a:lnTo>
                <a:close/>
              </a:path>
            </a:pathLst>
          </a:custGeom>
          <a:solidFill>
            <a:srgbClr val="007C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735606" y="1332083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673"/>
                </a:lnTo>
              </a:path>
            </a:pathLst>
          </a:custGeom>
          <a:ln w="1267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8735606" y="1428438"/>
            <a:ext cx="0" cy="1520190"/>
          </a:xfrm>
          <a:custGeom>
            <a:avLst/>
            <a:gdLst/>
            <a:ahLst/>
            <a:cxnLst/>
            <a:rect l="l" t="t" r="r" b="b"/>
            <a:pathLst>
              <a:path h="1520189">
                <a:moveTo>
                  <a:pt x="0" y="0"/>
                </a:moveTo>
                <a:lnTo>
                  <a:pt x="0" y="1519936"/>
                </a:lnTo>
              </a:path>
            </a:pathLst>
          </a:custGeom>
          <a:ln w="12674">
            <a:solidFill>
              <a:srgbClr val="B2B2B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735606" y="2980714"/>
            <a:ext cx="0" cy="31750"/>
          </a:xfrm>
          <a:custGeom>
            <a:avLst/>
            <a:gdLst/>
            <a:ahLst/>
            <a:cxnLst/>
            <a:rect l="l" t="t" r="r" b="b"/>
            <a:pathLst>
              <a:path h="31750">
                <a:moveTo>
                  <a:pt x="0" y="0"/>
                </a:moveTo>
                <a:lnTo>
                  <a:pt x="0" y="31673"/>
                </a:lnTo>
              </a:path>
            </a:pathLst>
          </a:custGeom>
          <a:ln w="12674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775618" y="6539331"/>
            <a:ext cx="93345" cy="93345"/>
          </a:xfrm>
          <a:custGeom>
            <a:avLst/>
            <a:gdLst/>
            <a:ahLst/>
            <a:cxnLst/>
            <a:rect l="l" t="t" r="r" b="b"/>
            <a:pathLst>
              <a:path w="93345" h="93345">
                <a:moveTo>
                  <a:pt x="92913" y="92913"/>
                </a:moveTo>
                <a:lnTo>
                  <a:pt x="0" y="92913"/>
                </a:lnTo>
                <a:lnTo>
                  <a:pt x="0" y="0"/>
                </a:lnTo>
                <a:lnTo>
                  <a:pt x="92913" y="0"/>
                </a:lnTo>
                <a:lnTo>
                  <a:pt x="92913" y="92913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409107" y="6539331"/>
            <a:ext cx="93345" cy="93345"/>
          </a:xfrm>
          <a:custGeom>
            <a:avLst/>
            <a:gdLst/>
            <a:ahLst/>
            <a:cxnLst/>
            <a:rect l="l" t="t" r="r" b="b"/>
            <a:pathLst>
              <a:path w="93345" h="93345">
                <a:moveTo>
                  <a:pt x="92913" y="92913"/>
                </a:moveTo>
                <a:lnTo>
                  <a:pt x="0" y="92913"/>
                </a:lnTo>
                <a:lnTo>
                  <a:pt x="0" y="0"/>
                </a:lnTo>
                <a:lnTo>
                  <a:pt x="92913" y="0"/>
                </a:lnTo>
                <a:lnTo>
                  <a:pt x="92913" y="92913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093282" y="6539331"/>
            <a:ext cx="93345" cy="93345"/>
          </a:xfrm>
          <a:custGeom>
            <a:avLst/>
            <a:gdLst/>
            <a:ahLst/>
            <a:cxnLst/>
            <a:rect l="l" t="t" r="r" b="b"/>
            <a:pathLst>
              <a:path w="93345" h="93345">
                <a:moveTo>
                  <a:pt x="92913" y="92913"/>
                </a:moveTo>
                <a:lnTo>
                  <a:pt x="0" y="92913"/>
                </a:lnTo>
                <a:lnTo>
                  <a:pt x="0" y="0"/>
                </a:lnTo>
                <a:lnTo>
                  <a:pt x="92913" y="0"/>
                </a:lnTo>
                <a:lnTo>
                  <a:pt x="92913" y="92913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802793" y="6539331"/>
            <a:ext cx="93345" cy="93345"/>
          </a:xfrm>
          <a:custGeom>
            <a:avLst/>
            <a:gdLst/>
            <a:ahLst/>
            <a:cxnLst/>
            <a:rect l="l" t="t" r="r" b="b"/>
            <a:pathLst>
              <a:path w="93345" h="93345">
                <a:moveTo>
                  <a:pt x="92913" y="92913"/>
                </a:moveTo>
                <a:lnTo>
                  <a:pt x="0" y="92913"/>
                </a:lnTo>
                <a:lnTo>
                  <a:pt x="0" y="0"/>
                </a:lnTo>
                <a:lnTo>
                  <a:pt x="92913" y="0"/>
                </a:lnTo>
                <a:lnTo>
                  <a:pt x="92913" y="92913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 txBox="1"/>
          <p:nvPr/>
        </p:nvSpPr>
        <p:spPr>
          <a:xfrm>
            <a:off x="4760412" y="6506000"/>
            <a:ext cx="1927860" cy="35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160">
              <a:lnSpc>
                <a:spcPct val="100000"/>
              </a:lnSpc>
              <a:tabLst>
                <a:tab pos="789940" algn="l"/>
                <a:tab pos="1475740" algn="l"/>
              </a:tabLst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B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u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y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1000" spc="0" dirty="0">
                <a:solidFill>
                  <a:srgbClr val="4C4C4C"/>
                </a:solidFill>
                <a:latin typeface="Arial"/>
                <a:cs typeface="Arial"/>
              </a:rPr>
              <a:t>G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w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	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V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n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ture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AVCJ </a:t>
            </a:r>
            <a:r>
              <a:rPr sz="800" spc="-15" dirty="0">
                <a:solidFill>
                  <a:srgbClr val="4C4C4C"/>
                </a:solidFill>
                <a:latin typeface="Arial"/>
                <a:cs typeface="Arial"/>
              </a:rPr>
              <a:t>2017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Regional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Reports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44450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4C4C4C"/>
                </a:solidFill>
                <a:latin typeface="Arial"/>
                <a:cs typeface="Arial"/>
              </a:rPr>
              <a:t>14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444500" y="221117"/>
            <a:ext cx="166179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/>
              <a:t>M&amp;A</a:t>
            </a:r>
            <a:r>
              <a:rPr spc="-90" dirty="0"/>
              <a:t> </a:t>
            </a:r>
            <a:r>
              <a:rPr spc="-10" dirty="0"/>
              <a:t>Activity</a:t>
            </a:r>
          </a:p>
        </p:txBody>
      </p:sp>
      <p:sp>
        <p:nvSpPr>
          <p:cNvPr id="42" name="object 42"/>
          <p:cNvSpPr/>
          <p:nvPr/>
        </p:nvSpPr>
        <p:spPr>
          <a:xfrm>
            <a:off x="4492461" y="1416405"/>
            <a:ext cx="5150485" cy="0"/>
          </a:xfrm>
          <a:custGeom>
            <a:avLst/>
            <a:gdLst/>
            <a:ahLst/>
            <a:cxnLst/>
            <a:rect l="l" t="t" r="r" b="b"/>
            <a:pathLst>
              <a:path w="5150484">
                <a:moveTo>
                  <a:pt x="0" y="0"/>
                </a:moveTo>
                <a:lnTo>
                  <a:pt x="5150421" y="0"/>
                </a:lnTo>
              </a:path>
            </a:pathLst>
          </a:custGeom>
          <a:ln w="9563">
            <a:solidFill>
              <a:srgbClr val="BC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80877" y="2937154"/>
            <a:ext cx="342900" cy="287020"/>
          </a:xfrm>
          <a:custGeom>
            <a:avLst/>
            <a:gdLst/>
            <a:ahLst/>
            <a:cxnLst/>
            <a:rect l="l" t="t" r="r" b="b"/>
            <a:pathLst>
              <a:path w="342900" h="287019">
                <a:moveTo>
                  <a:pt x="342620" y="0"/>
                </a:moveTo>
                <a:lnTo>
                  <a:pt x="0" y="0"/>
                </a:lnTo>
                <a:lnTo>
                  <a:pt x="0" y="286943"/>
                </a:lnTo>
                <a:lnTo>
                  <a:pt x="342620" y="286943"/>
                </a:lnTo>
                <a:lnTo>
                  <a:pt x="34262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0332" y="3042373"/>
            <a:ext cx="342900" cy="182245"/>
          </a:xfrm>
          <a:custGeom>
            <a:avLst/>
            <a:gdLst/>
            <a:ahLst/>
            <a:cxnLst/>
            <a:rect l="l" t="t" r="r" b="b"/>
            <a:pathLst>
              <a:path w="342900" h="182244">
                <a:moveTo>
                  <a:pt x="342607" y="0"/>
                </a:moveTo>
                <a:lnTo>
                  <a:pt x="0" y="0"/>
                </a:lnTo>
                <a:lnTo>
                  <a:pt x="0" y="181737"/>
                </a:lnTo>
                <a:lnTo>
                  <a:pt x="342607" y="181737"/>
                </a:lnTo>
                <a:lnTo>
                  <a:pt x="342607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08815" y="3080626"/>
            <a:ext cx="342900" cy="143510"/>
          </a:xfrm>
          <a:custGeom>
            <a:avLst/>
            <a:gdLst/>
            <a:ahLst/>
            <a:cxnLst/>
            <a:rect l="l" t="t" r="r" b="b"/>
            <a:pathLst>
              <a:path w="342900" h="143510">
                <a:moveTo>
                  <a:pt x="342607" y="0"/>
                </a:moveTo>
                <a:lnTo>
                  <a:pt x="0" y="0"/>
                </a:lnTo>
                <a:lnTo>
                  <a:pt x="0" y="143471"/>
                </a:lnTo>
                <a:lnTo>
                  <a:pt x="342607" y="143471"/>
                </a:lnTo>
                <a:lnTo>
                  <a:pt x="342607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28270" y="3032798"/>
            <a:ext cx="342900" cy="191770"/>
          </a:xfrm>
          <a:custGeom>
            <a:avLst/>
            <a:gdLst/>
            <a:ahLst/>
            <a:cxnLst/>
            <a:rect l="l" t="t" r="r" b="b"/>
            <a:pathLst>
              <a:path w="342900" h="191769">
                <a:moveTo>
                  <a:pt x="342620" y="0"/>
                </a:moveTo>
                <a:lnTo>
                  <a:pt x="0" y="0"/>
                </a:lnTo>
                <a:lnTo>
                  <a:pt x="0" y="191300"/>
                </a:lnTo>
                <a:lnTo>
                  <a:pt x="342620" y="191300"/>
                </a:lnTo>
                <a:lnTo>
                  <a:pt x="34262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36677" y="3032798"/>
            <a:ext cx="353695" cy="191770"/>
          </a:xfrm>
          <a:custGeom>
            <a:avLst/>
            <a:gdLst/>
            <a:ahLst/>
            <a:cxnLst/>
            <a:rect l="l" t="t" r="r" b="b"/>
            <a:pathLst>
              <a:path w="353695" h="191769">
                <a:moveTo>
                  <a:pt x="353669" y="0"/>
                </a:moveTo>
                <a:lnTo>
                  <a:pt x="0" y="0"/>
                </a:lnTo>
                <a:lnTo>
                  <a:pt x="0" y="191300"/>
                </a:lnTo>
                <a:lnTo>
                  <a:pt x="353669" y="191300"/>
                </a:lnTo>
                <a:lnTo>
                  <a:pt x="353669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156132" y="3051936"/>
            <a:ext cx="342900" cy="172720"/>
          </a:xfrm>
          <a:custGeom>
            <a:avLst/>
            <a:gdLst/>
            <a:ahLst/>
            <a:cxnLst/>
            <a:rect l="l" t="t" r="r" b="b"/>
            <a:pathLst>
              <a:path w="342900" h="172719">
                <a:moveTo>
                  <a:pt x="342607" y="0"/>
                </a:moveTo>
                <a:lnTo>
                  <a:pt x="0" y="0"/>
                </a:lnTo>
                <a:lnTo>
                  <a:pt x="0" y="172161"/>
                </a:lnTo>
                <a:lnTo>
                  <a:pt x="342607" y="172161"/>
                </a:lnTo>
                <a:lnTo>
                  <a:pt x="342607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75588" y="3118891"/>
            <a:ext cx="342900" cy="105410"/>
          </a:xfrm>
          <a:custGeom>
            <a:avLst/>
            <a:gdLst/>
            <a:ahLst/>
            <a:cxnLst/>
            <a:rect l="l" t="t" r="r" b="b"/>
            <a:pathLst>
              <a:path w="342900" h="105410">
                <a:moveTo>
                  <a:pt x="342620" y="0"/>
                </a:moveTo>
                <a:lnTo>
                  <a:pt x="0" y="0"/>
                </a:lnTo>
                <a:lnTo>
                  <a:pt x="0" y="105206"/>
                </a:lnTo>
                <a:lnTo>
                  <a:pt x="342620" y="105206"/>
                </a:lnTo>
                <a:lnTo>
                  <a:pt x="34262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183994" y="3023235"/>
            <a:ext cx="342900" cy="201295"/>
          </a:xfrm>
          <a:custGeom>
            <a:avLst/>
            <a:gdLst/>
            <a:ahLst/>
            <a:cxnLst/>
            <a:rect l="l" t="t" r="r" b="b"/>
            <a:pathLst>
              <a:path w="342900" h="201294">
                <a:moveTo>
                  <a:pt x="342620" y="0"/>
                </a:moveTo>
                <a:lnTo>
                  <a:pt x="0" y="0"/>
                </a:lnTo>
                <a:lnTo>
                  <a:pt x="0" y="200863"/>
                </a:lnTo>
                <a:lnTo>
                  <a:pt x="342620" y="200863"/>
                </a:lnTo>
                <a:lnTo>
                  <a:pt x="34262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703436" y="3051936"/>
            <a:ext cx="342900" cy="172720"/>
          </a:xfrm>
          <a:custGeom>
            <a:avLst/>
            <a:gdLst/>
            <a:ahLst/>
            <a:cxnLst/>
            <a:rect l="l" t="t" r="r" b="b"/>
            <a:pathLst>
              <a:path w="342900" h="172719">
                <a:moveTo>
                  <a:pt x="342620" y="0"/>
                </a:moveTo>
                <a:lnTo>
                  <a:pt x="0" y="0"/>
                </a:lnTo>
                <a:lnTo>
                  <a:pt x="0" y="172161"/>
                </a:lnTo>
                <a:lnTo>
                  <a:pt x="342620" y="172161"/>
                </a:lnTo>
                <a:lnTo>
                  <a:pt x="34262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211856" y="3080626"/>
            <a:ext cx="353695" cy="143510"/>
          </a:xfrm>
          <a:custGeom>
            <a:avLst/>
            <a:gdLst/>
            <a:ahLst/>
            <a:cxnLst/>
            <a:rect l="l" t="t" r="r" b="b"/>
            <a:pathLst>
              <a:path w="353695" h="143510">
                <a:moveTo>
                  <a:pt x="353669" y="0"/>
                </a:moveTo>
                <a:lnTo>
                  <a:pt x="0" y="0"/>
                </a:lnTo>
                <a:lnTo>
                  <a:pt x="0" y="143471"/>
                </a:lnTo>
                <a:lnTo>
                  <a:pt x="353669" y="143471"/>
                </a:lnTo>
                <a:lnTo>
                  <a:pt x="353669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80877" y="2688526"/>
            <a:ext cx="342900" cy="248920"/>
          </a:xfrm>
          <a:custGeom>
            <a:avLst/>
            <a:gdLst/>
            <a:ahLst/>
            <a:cxnLst/>
            <a:rect l="l" t="t" r="r" b="b"/>
            <a:pathLst>
              <a:path w="342900" h="248919">
                <a:moveTo>
                  <a:pt x="342620" y="0"/>
                </a:moveTo>
                <a:lnTo>
                  <a:pt x="0" y="0"/>
                </a:lnTo>
                <a:lnTo>
                  <a:pt x="0" y="248615"/>
                </a:lnTo>
                <a:lnTo>
                  <a:pt x="342620" y="248615"/>
                </a:lnTo>
                <a:lnTo>
                  <a:pt x="342620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00332" y="2765044"/>
            <a:ext cx="342900" cy="277495"/>
          </a:xfrm>
          <a:custGeom>
            <a:avLst/>
            <a:gdLst/>
            <a:ahLst/>
            <a:cxnLst/>
            <a:rect l="l" t="t" r="r" b="b"/>
            <a:pathLst>
              <a:path w="342900" h="277494">
                <a:moveTo>
                  <a:pt x="342607" y="0"/>
                </a:moveTo>
                <a:lnTo>
                  <a:pt x="0" y="0"/>
                </a:lnTo>
                <a:lnTo>
                  <a:pt x="0" y="277317"/>
                </a:lnTo>
                <a:lnTo>
                  <a:pt x="342607" y="277317"/>
                </a:lnTo>
                <a:lnTo>
                  <a:pt x="342607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08815" y="2831998"/>
            <a:ext cx="342900" cy="248920"/>
          </a:xfrm>
          <a:custGeom>
            <a:avLst/>
            <a:gdLst/>
            <a:ahLst/>
            <a:cxnLst/>
            <a:rect l="l" t="t" r="r" b="b"/>
            <a:pathLst>
              <a:path w="342900" h="248919">
                <a:moveTo>
                  <a:pt x="342607" y="0"/>
                </a:moveTo>
                <a:lnTo>
                  <a:pt x="0" y="0"/>
                </a:lnTo>
                <a:lnTo>
                  <a:pt x="0" y="248615"/>
                </a:lnTo>
                <a:lnTo>
                  <a:pt x="342607" y="248615"/>
                </a:lnTo>
                <a:lnTo>
                  <a:pt x="342607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28270" y="2765044"/>
            <a:ext cx="342900" cy="267970"/>
          </a:xfrm>
          <a:custGeom>
            <a:avLst/>
            <a:gdLst/>
            <a:ahLst/>
            <a:cxnLst/>
            <a:rect l="l" t="t" r="r" b="b"/>
            <a:pathLst>
              <a:path w="342900" h="267969">
                <a:moveTo>
                  <a:pt x="342620" y="0"/>
                </a:moveTo>
                <a:lnTo>
                  <a:pt x="0" y="0"/>
                </a:lnTo>
                <a:lnTo>
                  <a:pt x="0" y="267754"/>
                </a:lnTo>
                <a:lnTo>
                  <a:pt x="342620" y="267754"/>
                </a:lnTo>
                <a:lnTo>
                  <a:pt x="342620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36677" y="2784170"/>
            <a:ext cx="353695" cy="248920"/>
          </a:xfrm>
          <a:custGeom>
            <a:avLst/>
            <a:gdLst/>
            <a:ahLst/>
            <a:cxnLst/>
            <a:rect l="l" t="t" r="r" b="b"/>
            <a:pathLst>
              <a:path w="353695" h="248919">
                <a:moveTo>
                  <a:pt x="353669" y="0"/>
                </a:moveTo>
                <a:lnTo>
                  <a:pt x="0" y="0"/>
                </a:lnTo>
                <a:lnTo>
                  <a:pt x="0" y="248615"/>
                </a:lnTo>
                <a:lnTo>
                  <a:pt x="353669" y="248615"/>
                </a:lnTo>
                <a:lnTo>
                  <a:pt x="353669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156132" y="2822422"/>
            <a:ext cx="342900" cy="229870"/>
          </a:xfrm>
          <a:custGeom>
            <a:avLst/>
            <a:gdLst/>
            <a:ahLst/>
            <a:cxnLst/>
            <a:rect l="l" t="t" r="r" b="b"/>
            <a:pathLst>
              <a:path w="342900" h="229869">
                <a:moveTo>
                  <a:pt x="342607" y="0"/>
                </a:moveTo>
                <a:lnTo>
                  <a:pt x="0" y="0"/>
                </a:lnTo>
                <a:lnTo>
                  <a:pt x="0" y="229488"/>
                </a:lnTo>
                <a:lnTo>
                  <a:pt x="342607" y="229488"/>
                </a:lnTo>
                <a:lnTo>
                  <a:pt x="342607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75588" y="2870200"/>
            <a:ext cx="342900" cy="248920"/>
          </a:xfrm>
          <a:custGeom>
            <a:avLst/>
            <a:gdLst/>
            <a:ahLst/>
            <a:cxnLst/>
            <a:rect l="l" t="t" r="r" b="b"/>
            <a:pathLst>
              <a:path w="342900" h="248919">
                <a:moveTo>
                  <a:pt x="342620" y="0"/>
                </a:moveTo>
                <a:lnTo>
                  <a:pt x="0" y="0"/>
                </a:lnTo>
                <a:lnTo>
                  <a:pt x="0" y="248691"/>
                </a:lnTo>
                <a:lnTo>
                  <a:pt x="342620" y="248691"/>
                </a:lnTo>
                <a:lnTo>
                  <a:pt x="342620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183994" y="2678950"/>
            <a:ext cx="342900" cy="344805"/>
          </a:xfrm>
          <a:custGeom>
            <a:avLst/>
            <a:gdLst/>
            <a:ahLst/>
            <a:cxnLst/>
            <a:rect l="l" t="t" r="r" b="b"/>
            <a:pathLst>
              <a:path w="342900" h="344805">
                <a:moveTo>
                  <a:pt x="342620" y="0"/>
                </a:moveTo>
                <a:lnTo>
                  <a:pt x="0" y="0"/>
                </a:lnTo>
                <a:lnTo>
                  <a:pt x="0" y="344271"/>
                </a:lnTo>
                <a:lnTo>
                  <a:pt x="342620" y="344271"/>
                </a:lnTo>
                <a:lnTo>
                  <a:pt x="342620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03436" y="2439835"/>
            <a:ext cx="342900" cy="612140"/>
          </a:xfrm>
          <a:custGeom>
            <a:avLst/>
            <a:gdLst/>
            <a:ahLst/>
            <a:cxnLst/>
            <a:rect l="l" t="t" r="r" b="b"/>
            <a:pathLst>
              <a:path w="342900" h="612139">
                <a:moveTo>
                  <a:pt x="342620" y="0"/>
                </a:moveTo>
                <a:lnTo>
                  <a:pt x="0" y="0"/>
                </a:lnTo>
                <a:lnTo>
                  <a:pt x="0" y="612089"/>
                </a:lnTo>
                <a:lnTo>
                  <a:pt x="342620" y="612089"/>
                </a:lnTo>
                <a:lnTo>
                  <a:pt x="342620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211856" y="2420708"/>
            <a:ext cx="353695" cy="660400"/>
          </a:xfrm>
          <a:custGeom>
            <a:avLst/>
            <a:gdLst/>
            <a:ahLst/>
            <a:cxnLst/>
            <a:rect l="l" t="t" r="r" b="b"/>
            <a:pathLst>
              <a:path w="353695" h="660400">
                <a:moveTo>
                  <a:pt x="353669" y="0"/>
                </a:moveTo>
                <a:lnTo>
                  <a:pt x="0" y="0"/>
                </a:lnTo>
                <a:lnTo>
                  <a:pt x="0" y="659904"/>
                </a:lnTo>
                <a:lnTo>
                  <a:pt x="353669" y="659904"/>
                </a:lnTo>
                <a:lnTo>
                  <a:pt x="353669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80878" y="2688520"/>
            <a:ext cx="342900" cy="248920"/>
          </a:xfrm>
          <a:custGeom>
            <a:avLst/>
            <a:gdLst/>
            <a:ahLst/>
            <a:cxnLst/>
            <a:rect l="l" t="t" r="r" b="b"/>
            <a:pathLst>
              <a:path w="342900" h="248919">
                <a:moveTo>
                  <a:pt x="0" y="0"/>
                </a:moveTo>
                <a:lnTo>
                  <a:pt x="342620" y="0"/>
                </a:lnTo>
                <a:lnTo>
                  <a:pt x="342620" y="248615"/>
                </a:lnTo>
                <a:lnTo>
                  <a:pt x="0" y="248615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00334" y="2765037"/>
            <a:ext cx="342900" cy="277495"/>
          </a:xfrm>
          <a:custGeom>
            <a:avLst/>
            <a:gdLst/>
            <a:ahLst/>
            <a:cxnLst/>
            <a:rect l="l" t="t" r="r" b="b"/>
            <a:pathLst>
              <a:path w="342900" h="277494">
                <a:moveTo>
                  <a:pt x="0" y="0"/>
                </a:moveTo>
                <a:lnTo>
                  <a:pt x="342620" y="0"/>
                </a:lnTo>
                <a:lnTo>
                  <a:pt x="342620" y="277317"/>
                </a:lnTo>
                <a:lnTo>
                  <a:pt x="0" y="277317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608816" y="2831992"/>
            <a:ext cx="342900" cy="248920"/>
          </a:xfrm>
          <a:custGeom>
            <a:avLst/>
            <a:gdLst/>
            <a:ahLst/>
            <a:cxnLst/>
            <a:rect l="l" t="t" r="r" b="b"/>
            <a:pathLst>
              <a:path w="342900" h="248919">
                <a:moveTo>
                  <a:pt x="0" y="0"/>
                </a:moveTo>
                <a:lnTo>
                  <a:pt x="342607" y="0"/>
                </a:lnTo>
                <a:lnTo>
                  <a:pt x="342607" y="248627"/>
                </a:lnTo>
                <a:lnTo>
                  <a:pt x="0" y="248627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128272" y="2765037"/>
            <a:ext cx="342900" cy="267970"/>
          </a:xfrm>
          <a:custGeom>
            <a:avLst/>
            <a:gdLst/>
            <a:ahLst/>
            <a:cxnLst/>
            <a:rect l="l" t="t" r="r" b="b"/>
            <a:pathLst>
              <a:path w="342900" h="267969">
                <a:moveTo>
                  <a:pt x="0" y="0"/>
                </a:moveTo>
                <a:lnTo>
                  <a:pt x="342620" y="0"/>
                </a:lnTo>
                <a:lnTo>
                  <a:pt x="342620" y="267754"/>
                </a:lnTo>
                <a:lnTo>
                  <a:pt x="0" y="267754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636678" y="2784163"/>
            <a:ext cx="353695" cy="248920"/>
          </a:xfrm>
          <a:custGeom>
            <a:avLst/>
            <a:gdLst/>
            <a:ahLst/>
            <a:cxnLst/>
            <a:rect l="l" t="t" r="r" b="b"/>
            <a:pathLst>
              <a:path w="353695" h="248919">
                <a:moveTo>
                  <a:pt x="0" y="0"/>
                </a:moveTo>
                <a:lnTo>
                  <a:pt x="353669" y="0"/>
                </a:lnTo>
                <a:lnTo>
                  <a:pt x="353669" y="248627"/>
                </a:lnTo>
                <a:lnTo>
                  <a:pt x="0" y="248627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156133" y="2822428"/>
            <a:ext cx="342900" cy="229870"/>
          </a:xfrm>
          <a:custGeom>
            <a:avLst/>
            <a:gdLst/>
            <a:ahLst/>
            <a:cxnLst/>
            <a:rect l="l" t="t" r="r" b="b"/>
            <a:pathLst>
              <a:path w="342900" h="229869">
                <a:moveTo>
                  <a:pt x="0" y="0"/>
                </a:moveTo>
                <a:lnTo>
                  <a:pt x="342607" y="0"/>
                </a:lnTo>
                <a:lnTo>
                  <a:pt x="342607" y="229489"/>
                </a:lnTo>
                <a:lnTo>
                  <a:pt x="0" y="229489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675588" y="2870206"/>
            <a:ext cx="342900" cy="248920"/>
          </a:xfrm>
          <a:custGeom>
            <a:avLst/>
            <a:gdLst/>
            <a:ahLst/>
            <a:cxnLst/>
            <a:rect l="l" t="t" r="r" b="b"/>
            <a:pathLst>
              <a:path w="342900" h="248919">
                <a:moveTo>
                  <a:pt x="0" y="0"/>
                </a:moveTo>
                <a:lnTo>
                  <a:pt x="342633" y="0"/>
                </a:lnTo>
                <a:lnTo>
                  <a:pt x="342633" y="248678"/>
                </a:lnTo>
                <a:lnTo>
                  <a:pt x="0" y="248678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83995" y="2678957"/>
            <a:ext cx="342900" cy="344805"/>
          </a:xfrm>
          <a:custGeom>
            <a:avLst/>
            <a:gdLst/>
            <a:ahLst/>
            <a:cxnLst/>
            <a:rect l="l" t="t" r="r" b="b"/>
            <a:pathLst>
              <a:path w="342900" h="344805">
                <a:moveTo>
                  <a:pt x="0" y="0"/>
                </a:moveTo>
                <a:lnTo>
                  <a:pt x="342620" y="0"/>
                </a:lnTo>
                <a:lnTo>
                  <a:pt x="342620" y="344271"/>
                </a:lnTo>
                <a:lnTo>
                  <a:pt x="0" y="344271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703438" y="2439828"/>
            <a:ext cx="342900" cy="612140"/>
          </a:xfrm>
          <a:custGeom>
            <a:avLst/>
            <a:gdLst/>
            <a:ahLst/>
            <a:cxnLst/>
            <a:rect l="l" t="t" r="r" b="b"/>
            <a:pathLst>
              <a:path w="342900" h="612139">
                <a:moveTo>
                  <a:pt x="0" y="0"/>
                </a:moveTo>
                <a:lnTo>
                  <a:pt x="342633" y="0"/>
                </a:lnTo>
                <a:lnTo>
                  <a:pt x="342633" y="612089"/>
                </a:lnTo>
                <a:lnTo>
                  <a:pt x="0" y="612089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211857" y="2420702"/>
            <a:ext cx="353695" cy="660400"/>
          </a:xfrm>
          <a:custGeom>
            <a:avLst/>
            <a:gdLst/>
            <a:ahLst/>
            <a:cxnLst/>
            <a:rect l="l" t="t" r="r" b="b"/>
            <a:pathLst>
              <a:path w="353695" h="660400">
                <a:moveTo>
                  <a:pt x="0" y="0"/>
                </a:moveTo>
                <a:lnTo>
                  <a:pt x="353669" y="0"/>
                </a:lnTo>
                <a:lnTo>
                  <a:pt x="353669" y="659917"/>
                </a:lnTo>
                <a:lnTo>
                  <a:pt x="0" y="659917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80877" y="2573743"/>
            <a:ext cx="342900" cy="114935"/>
          </a:xfrm>
          <a:custGeom>
            <a:avLst/>
            <a:gdLst/>
            <a:ahLst/>
            <a:cxnLst/>
            <a:rect l="l" t="t" r="r" b="b"/>
            <a:pathLst>
              <a:path w="342900" h="114935">
                <a:moveTo>
                  <a:pt x="342620" y="0"/>
                </a:moveTo>
                <a:lnTo>
                  <a:pt x="0" y="0"/>
                </a:lnTo>
                <a:lnTo>
                  <a:pt x="0" y="114782"/>
                </a:lnTo>
                <a:lnTo>
                  <a:pt x="342620" y="114782"/>
                </a:lnTo>
                <a:lnTo>
                  <a:pt x="342620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00332" y="2688526"/>
            <a:ext cx="342900" cy="76835"/>
          </a:xfrm>
          <a:custGeom>
            <a:avLst/>
            <a:gdLst/>
            <a:ahLst/>
            <a:cxnLst/>
            <a:rect l="l" t="t" r="r" b="b"/>
            <a:pathLst>
              <a:path w="342900" h="76835">
                <a:moveTo>
                  <a:pt x="342607" y="0"/>
                </a:moveTo>
                <a:lnTo>
                  <a:pt x="0" y="0"/>
                </a:lnTo>
                <a:lnTo>
                  <a:pt x="0" y="76517"/>
                </a:lnTo>
                <a:lnTo>
                  <a:pt x="342607" y="76517"/>
                </a:lnTo>
                <a:lnTo>
                  <a:pt x="342607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608815" y="2774607"/>
            <a:ext cx="342900" cy="57785"/>
          </a:xfrm>
          <a:custGeom>
            <a:avLst/>
            <a:gdLst/>
            <a:ahLst/>
            <a:cxnLst/>
            <a:rect l="l" t="t" r="r" b="b"/>
            <a:pathLst>
              <a:path w="342900" h="57785">
                <a:moveTo>
                  <a:pt x="342607" y="0"/>
                </a:moveTo>
                <a:lnTo>
                  <a:pt x="0" y="0"/>
                </a:lnTo>
                <a:lnTo>
                  <a:pt x="0" y="57391"/>
                </a:lnTo>
                <a:lnTo>
                  <a:pt x="342607" y="57391"/>
                </a:lnTo>
                <a:lnTo>
                  <a:pt x="342607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128270" y="2678950"/>
            <a:ext cx="342900" cy="86360"/>
          </a:xfrm>
          <a:custGeom>
            <a:avLst/>
            <a:gdLst/>
            <a:ahLst/>
            <a:cxnLst/>
            <a:rect l="l" t="t" r="r" b="b"/>
            <a:pathLst>
              <a:path w="342900" h="86360">
                <a:moveTo>
                  <a:pt x="342620" y="0"/>
                </a:moveTo>
                <a:lnTo>
                  <a:pt x="0" y="0"/>
                </a:lnTo>
                <a:lnTo>
                  <a:pt x="0" y="86080"/>
                </a:lnTo>
                <a:lnTo>
                  <a:pt x="342620" y="86080"/>
                </a:lnTo>
                <a:lnTo>
                  <a:pt x="342620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636677" y="2698089"/>
            <a:ext cx="353695" cy="86360"/>
          </a:xfrm>
          <a:custGeom>
            <a:avLst/>
            <a:gdLst/>
            <a:ahLst/>
            <a:cxnLst/>
            <a:rect l="l" t="t" r="r" b="b"/>
            <a:pathLst>
              <a:path w="353695" h="86360">
                <a:moveTo>
                  <a:pt x="353669" y="0"/>
                </a:moveTo>
                <a:lnTo>
                  <a:pt x="0" y="0"/>
                </a:lnTo>
                <a:lnTo>
                  <a:pt x="0" y="86080"/>
                </a:lnTo>
                <a:lnTo>
                  <a:pt x="353669" y="86080"/>
                </a:lnTo>
                <a:lnTo>
                  <a:pt x="353669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156132" y="2755468"/>
            <a:ext cx="342900" cy="67310"/>
          </a:xfrm>
          <a:custGeom>
            <a:avLst/>
            <a:gdLst/>
            <a:ahLst/>
            <a:cxnLst/>
            <a:rect l="l" t="t" r="r" b="b"/>
            <a:pathLst>
              <a:path w="342900" h="67310">
                <a:moveTo>
                  <a:pt x="342607" y="0"/>
                </a:moveTo>
                <a:lnTo>
                  <a:pt x="0" y="0"/>
                </a:lnTo>
                <a:lnTo>
                  <a:pt x="0" y="66954"/>
                </a:lnTo>
                <a:lnTo>
                  <a:pt x="342607" y="66954"/>
                </a:lnTo>
                <a:lnTo>
                  <a:pt x="342607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675588" y="2774607"/>
            <a:ext cx="342900" cy="95885"/>
          </a:xfrm>
          <a:custGeom>
            <a:avLst/>
            <a:gdLst/>
            <a:ahLst/>
            <a:cxnLst/>
            <a:rect l="l" t="t" r="r" b="b"/>
            <a:pathLst>
              <a:path w="342900" h="95885">
                <a:moveTo>
                  <a:pt x="342620" y="0"/>
                </a:moveTo>
                <a:lnTo>
                  <a:pt x="0" y="0"/>
                </a:lnTo>
                <a:lnTo>
                  <a:pt x="0" y="95580"/>
                </a:lnTo>
                <a:lnTo>
                  <a:pt x="342620" y="95580"/>
                </a:lnTo>
                <a:lnTo>
                  <a:pt x="342620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183994" y="2602433"/>
            <a:ext cx="342900" cy="76835"/>
          </a:xfrm>
          <a:custGeom>
            <a:avLst/>
            <a:gdLst/>
            <a:ahLst/>
            <a:cxnLst/>
            <a:rect l="l" t="t" r="r" b="b"/>
            <a:pathLst>
              <a:path w="342900" h="76835">
                <a:moveTo>
                  <a:pt x="342620" y="0"/>
                </a:moveTo>
                <a:lnTo>
                  <a:pt x="0" y="0"/>
                </a:lnTo>
                <a:lnTo>
                  <a:pt x="0" y="76517"/>
                </a:lnTo>
                <a:lnTo>
                  <a:pt x="342620" y="76517"/>
                </a:lnTo>
                <a:lnTo>
                  <a:pt x="342620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703436" y="2353754"/>
            <a:ext cx="342900" cy="86360"/>
          </a:xfrm>
          <a:custGeom>
            <a:avLst/>
            <a:gdLst/>
            <a:ahLst/>
            <a:cxnLst/>
            <a:rect l="l" t="t" r="r" b="b"/>
            <a:pathLst>
              <a:path w="342900" h="86360">
                <a:moveTo>
                  <a:pt x="342620" y="0"/>
                </a:moveTo>
                <a:lnTo>
                  <a:pt x="0" y="0"/>
                </a:lnTo>
                <a:lnTo>
                  <a:pt x="0" y="86080"/>
                </a:lnTo>
                <a:lnTo>
                  <a:pt x="342620" y="86080"/>
                </a:lnTo>
                <a:lnTo>
                  <a:pt x="342620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211856" y="2277236"/>
            <a:ext cx="353695" cy="143510"/>
          </a:xfrm>
          <a:custGeom>
            <a:avLst/>
            <a:gdLst/>
            <a:ahLst/>
            <a:cxnLst/>
            <a:rect l="l" t="t" r="r" b="b"/>
            <a:pathLst>
              <a:path w="353695" h="143510">
                <a:moveTo>
                  <a:pt x="353669" y="0"/>
                </a:moveTo>
                <a:lnTo>
                  <a:pt x="0" y="0"/>
                </a:lnTo>
                <a:lnTo>
                  <a:pt x="0" y="143471"/>
                </a:lnTo>
                <a:lnTo>
                  <a:pt x="353669" y="143471"/>
                </a:lnTo>
                <a:lnTo>
                  <a:pt x="353669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80878" y="2573742"/>
            <a:ext cx="342900" cy="114935"/>
          </a:xfrm>
          <a:custGeom>
            <a:avLst/>
            <a:gdLst/>
            <a:ahLst/>
            <a:cxnLst/>
            <a:rect l="l" t="t" r="r" b="b"/>
            <a:pathLst>
              <a:path w="342900" h="114935">
                <a:moveTo>
                  <a:pt x="0" y="0"/>
                </a:moveTo>
                <a:lnTo>
                  <a:pt x="342620" y="0"/>
                </a:lnTo>
                <a:lnTo>
                  <a:pt x="342620" y="114782"/>
                </a:lnTo>
                <a:lnTo>
                  <a:pt x="0" y="114782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00334" y="2688525"/>
            <a:ext cx="342900" cy="76835"/>
          </a:xfrm>
          <a:custGeom>
            <a:avLst/>
            <a:gdLst/>
            <a:ahLst/>
            <a:cxnLst/>
            <a:rect l="l" t="t" r="r" b="b"/>
            <a:pathLst>
              <a:path w="342900" h="76835">
                <a:moveTo>
                  <a:pt x="0" y="0"/>
                </a:moveTo>
                <a:lnTo>
                  <a:pt x="342620" y="0"/>
                </a:lnTo>
                <a:lnTo>
                  <a:pt x="342620" y="76517"/>
                </a:lnTo>
                <a:lnTo>
                  <a:pt x="0" y="76517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08816" y="2774605"/>
            <a:ext cx="342900" cy="57785"/>
          </a:xfrm>
          <a:custGeom>
            <a:avLst/>
            <a:gdLst/>
            <a:ahLst/>
            <a:cxnLst/>
            <a:rect l="l" t="t" r="r" b="b"/>
            <a:pathLst>
              <a:path w="342900" h="57785">
                <a:moveTo>
                  <a:pt x="0" y="0"/>
                </a:moveTo>
                <a:lnTo>
                  <a:pt x="342607" y="0"/>
                </a:lnTo>
                <a:lnTo>
                  <a:pt x="342607" y="57391"/>
                </a:lnTo>
                <a:lnTo>
                  <a:pt x="0" y="57391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28272" y="2678949"/>
            <a:ext cx="342900" cy="86360"/>
          </a:xfrm>
          <a:custGeom>
            <a:avLst/>
            <a:gdLst/>
            <a:ahLst/>
            <a:cxnLst/>
            <a:rect l="l" t="t" r="r" b="b"/>
            <a:pathLst>
              <a:path w="342900" h="86360">
                <a:moveTo>
                  <a:pt x="0" y="0"/>
                </a:moveTo>
                <a:lnTo>
                  <a:pt x="342620" y="0"/>
                </a:lnTo>
                <a:lnTo>
                  <a:pt x="342620" y="86093"/>
                </a:lnTo>
                <a:lnTo>
                  <a:pt x="0" y="86093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636678" y="2698088"/>
            <a:ext cx="353695" cy="86360"/>
          </a:xfrm>
          <a:custGeom>
            <a:avLst/>
            <a:gdLst/>
            <a:ahLst/>
            <a:cxnLst/>
            <a:rect l="l" t="t" r="r" b="b"/>
            <a:pathLst>
              <a:path w="353695" h="86360">
                <a:moveTo>
                  <a:pt x="0" y="0"/>
                </a:moveTo>
                <a:lnTo>
                  <a:pt x="353669" y="0"/>
                </a:lnTo>
                <a:lnTo>
                  <a:pt x="353669" y="86080"/>
                </a:lnTo>
                <a:lnTo>
                  <a:pt x="0" y="86080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156133" y="2755479"/>
            <a:ext cx="342900" cy="67310"/>
          </a:xfrm>
          <a:custGeom>
            <a:avLst/>
            <a:gdLst/>
            <a:ahLst/>
            <a:cxnLst/>
            <a:rect l="l" t="t" r="r" b="b"/>
            <a:pathLst>
              <a:path w="342900" h="67310">
                <a:moveTo>
                  <a:pt x="0" y="0"/>
                </a:moveTo>
                <a:lnTo>
                  <a:pt x="342607" y="0"/>
                </a:lnTo>
                <a:lnTo>
                  <a:pt x="342607" y="66954"/>
                </a:lnTo>
                <a:lnTo>
                  <a:pt x="0" y="66954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675588" y="2774605"/>
            <a:ext cx="342900" cy="95885"/>
          </a:xfrm>
          <a:custGeom>
            <a:avLst/>
            <a:gdLst/>
            <a:ahLst/>
            <a:cxnLst/>
            <a:rect l="l" t="t" r="r" b="b"/>
            <a:pathLst>
              <a:path w="342900" h="95885">
                <a:moveTo>
                  <a:pt x="0" y="0"/>
                </a:moveTo>
                <a:lnTo>
                  <a:pt x="342633" y="0"/>
                </a:lnTo>
                <a:lnTo>
                  <a:pt x="342633" y="95580"/>
                </a:lnTo>
                <a:lnTo>
                  <a:pt x="0" y="95580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183995" y="2602431"/>
            <a:ext cx="342900" cy="76835"/>
          </a:xfrm>
          <a:custGeom>
            <a:avLst/>
            <a:gdLst/>
            <a:ahLst/>
            <a:cxnLst/>
            <a:rect l="l" t="t" r="r" b="b"/>
            <a:pathLst>
              <a:path w="342900" h="76835">
                <a:moveTo>
                  <a:pt x="0" y="0"/>
                </a:moveTo>
                <a:lnTo>
                  <a:pt x="342620" y="0"/>
                </a:lnTo>
                <a:lnTo>
                  <a:pt x="342620" y="76517"/>
                </a:lnTo>
                <a:lnTo>
                  <a:pt x="0" y="76517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703438" y="2353753"/>
            <a:ext cx="342900" cy="86360"/>
          </a:xfrm>
          <a:custGeom>
            <a:avLst/>
            <a:gdLst/>
            <a:ahLst/>
            <a:cxnLst/>
            <a:rect l="l" t="t" r="r" b="b"/>
            <a:pathLst>
              <a:path w="342900" h="86360">
                <a:moveTo>
                  <a:pt x="0" y="0"/>
                </a:moveTo>
                <a:lnTo>
                  <a:pt x="342633" y="0"/>
                </a:lnTo>
                <a:lnTo>
                  <a:pt x="342633" y="86080"/>
                </a:lnTo>
                <a:lnTo>
                  <a:pt x="0" y="86080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211857" y="2277235"/>
            <a:ext cx="353695" cy="143510"/>
          </a:xfrm>
          <a:custGeom>
            <a:avLst/>
            <a:gdLst/>
            <a:ahLst/>
            <a:cxnLst/>
            <a:rect l="l" t="t" r="r" b="b"/>
            <a:pathLst>
              <a:path w="353695" h="143510">
                <a:moveTo>
                  <a:pt x="0" y="0"/>
                </a:moveTo>
                <a:lnTo>
                  <a:pt x="353669" y="0"/>
                </a:lnTo>
                <a:lnTo>
                  <a:pt x="353669" y="143471"/>
                </a:lnTo>
                <a:lnTo>
                  <a:pt x="0" y="143471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80877" y="2372880"/>
            <a:ext cx="342900" cy="201295"/>
          </a:xfrm>
          <a:custGeom>
            <a:avLst/>
            <a:gdLst/>
            <a:ahLst/>
            <a:cxnLst/>
            <a:rect l="l" t="t" r="r" b="b"/>
            <a:pathLst>
              <a:path w="342900" h="201294">
                <a:moveTo>
                  <a:pt x="342620" y="0"/>
                </a:moveTo>
                <a:lnTo>
                  <a:pt x="0" y="0"/>
                </a:lnTo>
                <a:lnTo>
                  <a:pt x="0" y="200863"/>
                </a:lnTo>
                <a:lnTo>
                  <a:pt x="342620" y="200863"/>
                </a:lnTo>
                <a:lnTo>
                  <a:pt x="34262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00332" y="2564180"/>
            <a:ext cx="342900" cy="124460"/>
          </a:xfrm>
          <a:custGeom>
            <a:avLst/>
            <a:gdLst/>
            <a:ahLst/>
            <a:cxnLst/>
            <a:rect l="l" t="t" r="r" b="b"/>
            <a:pathLst>
              <a:path w="342900" h="124460">
                <a:moveTo>
                  <a:pt x="342607" y="0"/>
                </a:moveTo>
                <a:lnTo>
                  <a:pt x="0" y="0"/>
                </a:lnTo>
                <a:lnTo>
                  <a:pt x="0" y="124345"/>
                </a:lnTo>
                <a:lnTo>
                  <a:pt x="342607" y="124345"/>
                </a:lnTo>
                <a:lnTo>
                  <a:pt x="342607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08815" y="2650261"/>
            <a:ext cx="342900" cy="124460"/>
          </a:xfrm>
          <a:custGeom>
            <a:avLst/>
            <a:gdLst/>
            <a:ahLst/>
            <a:cxnLst/>
            <a:rect l="l" t="t" r="r" b="b"/>
            <a:pathLst>
              <a:path w="342900" h="124460">
                <a:moveTo>
                  <a:pt x="342607" y="0"/>
                </a:moveTo>
                <a:lnTo>
                  <a:pt x="0" y="0"/>
                </a:lnTo>
                <a:lnTo>
                  <a:pt x="0" y="124345"/>
                </a:lnTo>
                <a:lnTo>
                  <a:pt x="342607" y="124345"/>
                </a:lnTo>
                <a:lnTo>
                  <a:pt x="342607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28270" y="2573743"/>
            <a:ext cx="342900" cy="105410"/>
          </a:xfrm>
          <a:custGeom>
            <a:avLst/>
            <a:gdLst/>
            <a:ahLst/>
            <a:cxnLst/>
            <a:rect l="l" t="t" r="r" b="b"/>
            <a:pathLst>
              <a:path w="342900" h="105410">
                <a:moveTo>
                  <a:pt x="342620" y="0"/>
                </a:moveTo>
                <a:lnTo>
                  <a:pt x="0" y="0"/>
                </a:lnTo>
                <a:lnTo>
                  <a:pt x="0" y="105206"/>
                </a:lnTo>
                <a:lnTo>
                  <a:pt x="342620" y="105206"/>
                </a:lnTo>
                <a:lnTo>
                  <a:pt x="34262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636677" y="2554617"/>
            <a:ext cx="353695" cy="143510"/>
          </a:xfrm>
          <a:custGeom>
            <a:avLst/>
            <a:gdLst/>
            <a:ahLst/>
            <a:cxnLst/>
            <a:rect l="l" t="t" r="r" b="b"/>
            <a:pathLst>
              <a:path w="353695" h="143510">
                <a:moveTo>
                  <a:pt x="353669" y="0"/>
                </a:moveTo>
                <a:lnTo>
                  <a:pt x="0" y="0"/>
                </a:lnTo>
                <a:lnTo>
                  <a:pt x="0" y="143471"/>
                </a:lnTo>
                <a:lnTo>
                  <a:pt x="353669" y="143471"/>
                </a:lnTo>
                <a:lnTo>
                  <a:pt x="353669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156132" y="2611996"/>
            <a:ext cx="342900" cy="143510"/>
          </a:xfrm>
          <a:custGeom>
            <a:avLst/>
            <a:gdLst/>
            <a:ahLst/>
            <a:cxnLst/>
            <a:rect l="l" t="t" r="r" b="b"/>
            <a:pathLst>
              <a:path w="342900" h="143510">
                <a:moveTo>
                  <a:pt x="342607" y="0"/>
                </a:moveTo>
                <a:lnTo>
                  <a:pt x="0" y="0"/>
                </a:lnTo>
                <a:lnTo>
                  <a:pt x="0" y="143471"/>
                </a:lnTo>
                <a:lnTo>
                  <a:pt x="342607" y="143471"/>
                </a:lnTo>
                <a:lnTo>
                  <a:pt x="342607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675588" y="2698089"/>
            <a:ext cx="342900" cy="76835"/>
          </a:xfrm>
          <a:custGeom>
            <a:avLst/>
            <a:gdLst/>
            <a:ahLst/>
            <a:cxnLst/>
            <a:rect l="l" t="t" r="r" b="b"/>
            <a:pathLst>
              <a:path w="342900" h="76835">
                <a:moveTo>
                  <a:pt x="342620" y="0"/>
                </a:moveTo>
                <a:lnTo>
                  <a:pt x="0" y="0"/>
                </a:lnTo>
                <a:lnTo>
                  <a:pt x="0" y="76517"/>
                </a:lnTo>
                <a:lnTo>
                  <a:pt x="342620" y="76517"/>
                </a:lnTo>
                <a:lnTo>
                  <a:pt x="34262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183994" y="2535478"/>
            <a:ext cx="342900" cy="67310"/>
          </a:xfrm>
          <a:custGeom>
            <a:avLst/>
            <a:gdLst/>
            <a:ahLst/>
            <a:cxnLst/>
            <a:rect l="l" t="t" r="r" b="b"/>
            <a:pathLst>
              <a:path w="342900" h="67310">
                <a:moveTo>
                  <a:pt x="342620" y="0"/>
                </a:moveTo>
                <a:lnTo>
                  <a:pt x="0" y="0"/>
                </a:lnTo>
                <a:lnTo>
                  <a:pt x="0" y="66954"/>
                </a:lnTo>
                <a:lnTo>
                  <a:pt x="342620" y="66954"/>
                </a:lnTo>
                <a:lnTo>
                  <a:pt x="34262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703436" y="2267673"/>
            <a:ext cx="342900" cy="86360"/>
          </a:xfrm>
          <a:custGeom>
            <a:avLst/>
            <a:gdLst/>
            <a:ahLst/>
            <a:cxnLst/>
            <a:rect l="l" t="t" r="r" b="b"/>
            <a:pathLst>
              <a:path w="342900" h="86360">
                <a:moveTo>
                  <a:pt x="342620" y="0"/>
                </a:moveTo>
                <a:lnTo>
                  <a:pt x="0" y="0"/>
                </a:lnTo>
                <a:lnTo>
                  <a:pt x="0" y="86080"/>
                </a:lnTo>
                <a:lnTo>
                  <a:pt x="342620" y="86080"/>
                </a:lnTo>
                <a:lnTo>
                  <a:pt x="34262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211856" y="2181580"/>
            <a:ext cx="353695" cy="95885"/>
          </a:xfrm>
          <a:custGeom>
            <a:avLst/>
            <a:gdLst/>
            <a:ahLst/>
            <a:cxnLst/>
            <a:rect l="l" t="t" r="r" b="b"/>
            <a:pathLst>
              <a:path w="353695" h="95885">
                <a:moveTo>
                  <a:pt x="353669" y="0"/>
                </a:moveTo>
                <a:lnTo>
                  <a:pt x="0" y="0"/>
                </a:lnTo>
                <a:lnTo>
                  <a:pt x="0" y="95643"/>
                </a:lnTo>
                <a:lnTo>
                  <a:pt x="353669" y="95643"/>
                </a:lnTo>
                <a:lnTo>
                  <a:pt x="353669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80878" y="2372881"/>
            <a:ext cx="342900" cy="201295"/>
          </a:xfrm>
          <a:custGeom>
            <a:avLst/>
            <a:gdLst/>
            <a:ahLst/>
            <a:cxnLst/>
            <a:rect l="l" t="t" r="r" b="b"/>
            <a:pathLst>
              <a:path w="342900" h="201294">
                <a:moveTo>
                  <a:pt x="0" y="0"/>
                </a:moveTo>
                <a:lnTo>
                  <a:pt x="342620" y="0"/>
                </a:lnTo>
                <a:lnTo>
                  <a:pt x="342620" y="200863"/>
                </a:lnTo>
                <a:lnTo>
                  <a:pt x="0" y="200863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00334" y="2564182"/>
            <a:ext cx="342900" cy="124460"/>
          </a:xfrm>
          <a:custGeom>
            <a:avLst/>
            <a:gdLst/>
            <a:ahLst/>
            <a:cxnLst/>
            <a:rect l="l" t="t" r="r" b="b"/>
            <a:pathLst>
              <a:path w="342900" h="124460">
                <a:moveTo>
                  <a:pt x="0" y="0"/>
                </a:moveTo>
                <a:lnTo>
                  <a:pt x="342620" y="0"/>
                </a:lnTo>
                <a:lnTo>
                  <a:pt x="342620" y="124333"/>
                </a:lnTo>
                <a:lnTo>
                  <a:pt x="0" y="124333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08816" y="2650262"/>
            <a:ext cx="342900" cy="124460"/>
          </a:xfrm>
          <a:custGeom>
            <a:avLst/>
            <a:gdLst/>
            <a:ahLst/>
            <a:cxnLst/>
            <a:rect l="l" t="t" r="r" b="b"/>
            <a:pathLst>
              <a:path w="342900" h="124460">
                <a:moveTo>
                  <a:pt x="0" y="0"/>
                </a:moveTo>
                <a:lnTo>
                  <a:pt x="342607" y="0"/>
                </a:lnTo>
                <a:lnTo>
                  <a:pt x="342607" y="124345"/>
                </a:lnTo>
                <a:lnTo>
                  <a:pt x="0" y="124345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28272" y="2573745"/>
            <a:ext cx="342900" cy="105410"/>
          </a:xfrm>
          <a:custGeom>
            <a:avLst/>
            <a:gdLst/>
            <a:ahLst/>
            <a:cxnLst/>
            <a:rect l="l" t="t" r="r" b="b"/>
            <a:pathLst>
              <a:path w="342900" h="105410">
                <a:moveTo>
                  <a:pt x="0" y="0"/>
                </a:moveTo>
                <a:lnTo>
                  <a:pt x="342620" y="0"/>
                </a:lnTo>
                <a:lnTo>
                  <a:pt x="342620" y="105206"/>
                </a:lnTo>
                <a:lnTo>
                  <a:pt x="0" y="105206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636678" y="2554618"/>
            <a:ext cx="353695" cy="143510"/>
          </a:xfrm>
          <a:custGeom>
            <a:avLst/>
            <a:gdLst/>
            <a:ahLst/>
            <a:cxnLst/>
            <a:rect l="l" t="t" r="r" b="b"/>
            <a:pathLst>
              <a:path w="353695" h="143510">
                <a:moveTo>
                  <a:pt x="0" y="0"/>
                </a:moveTo>
                <a:lnTo>
                  <a:pt x="353669" y="0"/>
                </a:lnTo>
                <a:lnTo>
                  <a:pt x="353669" y="143471"/>
                </a:lnTo>
                <a:lnTo>
                  <a:pt x="0" y="143471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156133" y="2611997"/>
            <a:ext cx="342900" cy="143510"/>
          </a:xfrm>
          <a:custGeom>
            <a:avLst/>
            <a:gdLst/>
            <a:ahLst/>
            <a:cxnLst/>
            <a:rect l="l" t="t" r="r" b="b"/>
            <a:pathLst>
              <a:path w="342900" h="143510">
                <a:moveTo>
                  <a:pt x="0" y="0"/>
                </a:moveTo>
                <a:lnTo>
                  <a:pt x="342607" y="0"/>
                </a:lnTo>
                <a:lnTo>
                  <a:pt x="342607" y="143471"/>
                </a:lnTo>
                <a:lnTo>
                  <a:pt x="0" y="143471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675588" y="2698090"/>
            <a:ext cx="342900" cy="76835"/>
          </a:xfrm>
          <a:custGeom>
            <a:avLst/>
            <a:gdLst/>
            <a:ahLst/>
            <a:cxnLst/>
            <a:rect l="l" t="t" r="r" b="b"/>
            <a:pathLst>
              <a:path w="342900" h="76835">
                <a:moveTo>
                  <a:pt x="0" y="0"/>
                </a:moveTo>
                <a:lnTo>
                  <a:pt x="342633" y="0"/>
                </a:lnTo>
                <a:lnTo>
                  <a:pt x="342633" y="76517"/>
                </a:lnTo>
                <a:lnTo>
                  <a:pt x="0" y="76517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183995" y="2535480"/>
            <a:ext cx="342900" cy="67310"/>
          </a:xfrm>
          <a:custGeom>
            <a:avLst/>
            <a:gdLst/>
            <a:ahLst/>
            <a:cxnLst/>
            <a:rect l="l" t="t" r="r" b="b"/>
            <a:pathLst>
              <a:path w="342900" h="67310">
                <a:moveTo>
                  <a:pt x="0" y="0"/>
                </a:moveTo>
                <a:lnTo>
                  <a:pt x="342620" y="0"/>
                </a:lnTo>
                <a:lnTo>
                  <a:pt x="342620" y="66954"/>
                </a:lnTo>
                <a:lnTo>
                  <a:pt x="0" y="66954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703438" y="2267675"/>
            <a:ext cx="342900" cy="86360"/>
          </a:xfrm>
          <a:custGeom>
            <a:avLst/>
            <a:gdLst/>
            <a:ahLst/>
            <a:cxnLst/>
            <a:rect l="l" t="t" r="r" b="b"/>
            <a:pathLst>
              <a:path w="342900" h="86360">
                <a:moveTo>
                  <a:pt x="0" y="0"/>
                </a:moveTo>
                <a:lnTo>
                  <a:pt x="342633" y="0"/>
                </a:lnTo>
                <a:lnTo>
                  <a:pt x="342633" y="86080"/>
                </a:lnTo>
                <a:lnTo>
                  <a:pt x="0" y="86080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211857" y="2181581"/>
            <a:ext cx="353695" cy="95885"/>
          </a:xfrm>
          <a:custGeom>
            <a:avLst/>
            <a:gdLst/>
            <a:ahLst/>
            <a:cxnLst/>
            <a:rect l="l" t="t" r="r" b="b"/>
            <a:pathLst>
              <a:path w="353695" h="95885">
                <a:moveTo>
                  <a:pt x="0" y="0"/>
                </a:moveTo>
                <a:lnTo>
                  <a:pt x="353669" y="0"/>
                </a:lnTo>
                <a:lnTo>
                  <a:pt x="353669" y="95656"/>
                </a:lnTo>
                <a:lnTo>
                  <a:pt x="0" y="95656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80877" y="2305926"/>
            <a:ext cx="342900" cy="67310"/>
          </a:xfrm>
          <a:custGeom>
            <a:avLst/>
            <a:gdLst/>
            <a:ahLst/>
            <a:cxnLst/>
            <a:rect l="l" t="t" r="r" b="b"/>
            <a:pathLst>
              <a:path w="342900" h="67310">
                <a:moveTo>
                  <a:pt x="342620" y="0"/>
                </a:moveTo>
                <a:lnTo>
                  <a:pt x="0" y="0"/>
                </a:lnTo>
                <a:lnTo>
                  <a:pt x="0" y="66954"/>
                </a:lnTo>
                <a:lnTo>
                  <a:pt x="342620" y="66954"/>
                </a:lnTo>
                <a:lnTo>
                  <a:pt x="342620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100332" y="2516352"/>
            <a:ext cx="342900" cy="48260"/>
          </a:xfrm>
          <a:custGeom>
            <a:avLst/>
            <a:gdLst/>
            <a:ahLst/>
            <a:cxnLst/>
            <a:rect l="l" t="t" r="r" b="b"/>
            <a:pathLst>
              <a:path w="342900" h="48260">
                <a:moveTo>
                  <a:pt x="0" y="47828"/>
                </a:moveTo>
                <a:lnTo>
                  <a:pt x="342607" y="47828"/>
                </a:lnTo>
                <a:lnTo>
                  <a:pt x="342607" y="0"/>
                </a:lnTo>
                <a:lnTo>
                  <a:pt x="0" y="0"/>
                </a:lnTo>
                <a:lnTo>
                  <a:pt x="0" y="47828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608815" y="2602433"/>
            <a:ext cx="342900" cy="48260"/>
          </a:xfrm>
          <a:custGeom>
            <a:avLst/>
            <a:gdLst/>
            <a:ahLst/>
            <a:cxnLst/>
            <a:rect l="l" t="t" r="r" b="b"/>
            <a:pathLst>
              <a:path w="342900" h="48260">
                <a:moveTo>
                  <a:pt x="0" y="47828"/>
                </a:moveTo>
                <a:lnTo>
                  <a:pt x="342607" y="47828"/>
                </a:lnTo>
                <a:lnTo>
                  <a:pt x="342607" y="0"/>
                </a:lnTo>
                <a:lnTo>
                  <a:pt x="0" y="0"/>
                </a:lnTo>
                <a:lnTo>
                  <a:pt x="0" y="47828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28270" y="2516352"/>
            <a:ext cx="342900" cy="57785"/>
          </a:xfrm>
          <a:custGeom>
            <a:avLst/>
            <a:gdLst/>
            <a:ahLst/>
            <a:cxnLst/>
            <a:rect l="l" t="t" r="r" b="b"/>
            <a:pathLst>
              <a:path w="342900" h="57785">
                <a:moveTo>
                  <a:pt x="342620" y="0"/>
                </a:moveTo>
                <a:lnTo>
                  <a:pt x="0" y="0"/>
                </a:lnTo>
                <a:lnTo>
                  <a:pt x="0" y="57391"/>
                </a:lnTo>
                <a:lnTo>
                  <a:pt x="342620" y="57391"/>
                </a:lnTo>
                <a:lnTo>
                  <a:pt x="342620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636677" y="2497226"/>
            <a:ext cx="353695" cy="57785"/>
          </a:xfrm>
          <a:custGeom>
            <a:avLst/>
            <a:gdLst/>
            <a:ahLst/>
            <a:cxnLst/>
            <a:rect l="l" t="t" r="r" b="b"/>
            <a:pathLst>
              <a:path w="353695" h="57785">
                <a:moveTo>
                  <a:pt x="353669" y="0"/>
                </a:moveTo>
                <a:lnTo>
                  <a:pt x="0" y="0"/>
                </a:lnTo>
                <a:lnTo>
                  <a:pt x="0" y="57391"/>
                </a:lnTo>
                <a:lnTo>
                  <a:pt x="353669" y="57391"/>
                </a:lnTo>
                <a:lnTo>
                  <a:pt x="353669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156132" y="2564180"/>
            <a:ext cx="342900" cy="48260"/>
          </a:xfrm>
          <a:custGeom>
            <a:avLst/>
            <a:gdLst/>
            <a:ahLst/>
            <a:cxnLst/>
            <a:rect l="l" t="t" r="r" b="b"/>
            <a:pathLst>
              <a:path w="342900" h="48260">
                <a:moveTo>
                  <a:pt x="0" y="47828"/>
                </a:moveTo>
                <a:lnTo>
                  <a:pt x="342607" y="47828"/>
                </a:lnTo>
                <a:lnTo>
                  <a:pt x="342607" y="0"/>
                </a:lnTo>
                <a:lnTo>
                  <a:pt x="0" y="0"/>
                </a:lnTo>
                <a:lnTo>
                  <a:pt x="0" y="47828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75588" y="2650261"/>
            <a:ext cx="342900" cy="48260"/>
          </a:xfrm>
          <a:custGeom>
            <a:avLst/>
            <a:gdLst/>
            <a:ahLst/>
            <a:cxnLst/>
            <a:rect l="l" t="t" r="r" b="b"/>
            <a:pathLst>
              <a:path w="342900" h="48260">
                <a:moveTo>
                  <a:pt x="0" y="47828"/>
                </a:moveTo>
                <a:lnTo>
                  <a:pt x="342620" y="47828"/>
                </a:lnTo>
                <a:lnTo>
                  <a:pt x="342620" y="0"/>
                </a:lnTo>
                <a:lnTo>
                  <a:pt x="0" y="0"/>
                </a:lnTo>
                <a:lnTo>
                  <a:pt x="0" y="47828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183994" y="2439835"/>
            <a:ext cx="342900" cy="95885"/>
          </a:xfrm>
          <a:custGeom>
            <a:avLst/>
            <a:gdLst/>
            <a:ahLst/>
            <a:cxnLst/>
            <a:rect l="l" t="t" r="r" b="b"/>
            <a:pathLst>
              <a:path w="342900" h="95885">
                <a:moveTo>
                  <a:pt x="342620" y="0"/>
                </a:moveTo>
                <a:lnTo>
                  <a:pt x="0" y="0"/>
                </a:lnTo>
                <a:lnTo>
                  <a:pt x="0" y="95643"/>
                </a:lnTo>
                <a:lnTo>
                  <a:pt x="342620" y="95643"/>
                </a:lnTo>
                <a:lnTo>
                  <a:pt x="342620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703436" y="2200719"/>
            <a:ext cx="342900" cy="67310"/>
          </a:xfrm>
          <a:custGeom>
            <a:avLst/>
            <a:gdLst/>
            <a:ahLst/>
            <a:cxnLst/>
            <a:rect l="l" t="t" r="r" b="b"/>
            <a:pathLst>
              <a:path w="342900" h="67310">
                <a:moveTo>
                  <a:pt x="342620" y="0"/>
                </a:moveTo>
                <a:lnTo>
                  <a:pt x="0" y="0"/>
                </a:lnTo>
                <a:lnTo>
                  <a:pt x="0" y="66954"/>
                </a:lnTo>
                <a:lnTo>
                  <a:pt x="342620" y="66954"/>
                </a:lnTo>
                <a:lnTo>
                  <a:pt x="342620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211856" y="2133765"/>
            <a:ext cx="353695" cy="48260"/>
          </a:xfrm>
          <a:custGeom>
            <a:avLst/>
            <a:gdLst/>
            <a:ahLst/>
            <a:cxnLst/>
            <a:rect l="l" t="t" r="r" b="b"/>
            <a:pathLst>
              <a:path w="353695" h="48260">
                <a:moveTo>
                  <a:pt x="0" y="47828"/>
                </a:moveTo>
                <a:lnTo>
                  <a:pt x="353669" y="47828"/>
                </a:lnTo>
                <a:lnTo>
                  <a:pt x="353669" y="0"/>
                </a:lnTo>
                <a:lnTo>
                  <a:pt x="0" y="0"/>
                </a:lnTo>
                <a:lnTo>
                  <a:pt x="0" y="47828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580878" y="2305928"/>
            <a:ext cx="342900" cy="67310"/>
          </a:xfrm>
          <a:custGeom>
            <a:avLst/>
            <a:gdLst/>
            <a:ahLst/>
            <a:cxnLst/>
            <a:rect l="l" t="t" r="r" b="b"/>
            <a:pathLst>
              <a:path w="342900" h="67310">
                <a:moveTo>
                  <a:pt x="0" y="0"/>
                </a:moveTo>
                <a:lnTo>
                  <a:pt x="342620" y="0"/>
                </a:lnTo>
                <a:lnTo>
                  <a:pt x="342620" y="66954"/>
                </a:lnTo>
                <a:lnTo>
                  <a:pt x="0" y="66954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00334" y="2516355"/>
            <a:ext cx="342900" cy="48260"/>
          </a:xfrm>
          <a:custGeom>
            <a:avLst/>
            <a:gdLst/>
            <a:ahLst/>
            <a:cxnLst/>
            <a:rect l="l" t="t" r="r" b="b"/>
            <a:pathLst>
              <a:path w="342900" h="48260">
                <a:moveTo>
                  <a:pt x="0" y="0"/>
                </a:moveTo>
                <a:lnTo>
                  <a:pt x="342620" y="0"/>
                </a:lnTo>
                <a:lnTo>
                  <a:pt x="342620" y="47828"/>
                </a:lnTo>
                <a:lnTo>
                  <a:pt x="0" y="47828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608816" y="2602435"/>
            <a:ext cx="342900" cy="48260"/>
          </a:xfrm>
          <a:custGeom>
            <a:avLst/>
            <a:gdLst/>
            <a:ahLst/>
            <a:cxnLst/>
            <a:rect l="l" t="t" r="r" b="b"/>
            <a:pathLst>
              <a:path w="342900" h="48260">
                <a:moveTo>
                  <a:pt x="0" y="0"/>
                </a:moveTo>
                <a:lnTo>
                  <a:pt x="342607" y="0"/>
                </a:lnTo>
                <a:lnTo>
                  <a:pt x="342607" y="47828"/>
                </a:lnTo>
                <a:lnTo>
                  <a:pt x="0" y="47828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128272" y="2516355"/>
            <a:ext cx="342900" cy="57785"/>
          </a:xfrm>
          <a:custGeom>
            <a:avLst/>
            <a:gdLst/>
            <a:ahLst/>
            <a:cxnLst/>
            <a:rect l="l" t="t" r="r" b="b"/>
            <a:pathLst>
              <a:path w="342900" h="57785">
                <a:moveTo>
                  <a:pt x="0" y="0"/>
                </a:moveTo>
                <a:lnTo>
                  <a:pt x="342620" y="0"/>
                </a:lnTo>
                <a:lnTo>
                  <a:pt x="342620" y="57391"/>
                </a:lnTo>
                <a:lnTo>
                  <a:pt x="0" y="57391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636678" y="2497228"/>
            <a:ext cx="353695" cy="57785"/>
          </a:xfrm>
          <a:custGeom>
            <a:avLst/>
            <a:gdLst/>
            <a:ahLst/>
            <a:cxnLst/>
            <a:rect l="l" t="t" r="r" b="b"/>
            <a:pathLst>
              <a:path w="353695" h="57785">
                <a:moveTo>
                  <a:pt x="0" y="0"/>
                </a:moveTo>
                <a:lnTo>
                  <a:pt x="353669" y="0"/>
                </a:lnTo>
                <a:lnTo>
                  <a:pt x="353669" y="57391"/>
                </a:lnTo>
                <a:lnTo>
                  <a:pt x="0" y="57391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156133" y="2564183"/>
            <a:ext cx="342900" cy="48260"/>
          </a:xfrm>
          <a:custGeom>
            <a:avLst/>
            <a:gdLst/>
            <a:ahLst/>
            <a:cxnLst/>
            <a:rect l="l" t="t" r="r" b="b"/>
            <a:pathLst>
              <a:path w="342900" h="48260">
                <a:moveTo>
                  <a:pt x="0" y="0"/>
                </a:moveTo>
                <a:lnTo>
                  <a:pt x="342607" y="0"/>
                </a:lnTo>
                <a:lnTo>
                  <a:pt x="342607" y="47815"/>
                </a:lnTo>
                <a:lnTo>
                  <a:pt x="0" y="47815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675588" y="2650264"/>
            <a:ext cx="342900" cy="48260"/>
          </a:xfrm>
          <a:custGeom>
            <a:avLst/>
            <a:gdLst/>
            <a:ahLst/>
            <a:cxnLst/>
            <a:rect l="l" t="t" r="r" b="b"/>
            <a:pathLst>
              <a:path w="342900" h="48260">
                <a:moveTo>
                  <a:pt x="0" y="0"/>
                </a:moveTo>
                <a:lnTo>
                  <a:pt x="342633" y="0"/>
                </a:lnTo>
                <a:lnTo>
                  <a:pt x="342633" y="47828"/>
                </a:lnTo>
                <a:lnTo>
                  <a:pt x="0" y="47828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183995" y="2439837"/>
            <a:ext cx="342900" cy="95885"/>
          </a:xfrm>
          <a:custGeom>
            <a:avLst/>
            <a:gdLst/>
            <a:ahLst/>
            <a:cxnLst/>
            <a:rect l="l" t="t" r="r" b="b"/>
            <a:pathLst>
              <a:path w="342900" h="95885">
                <a:moveTo>
                  <a:pt x="0" y="0"/>
                </a:moveTo>
                <a:lnTo>
                  <a:pt x="342620" y="0"/>
                </a:lnTo>
                <a:lnTo>
                  <a:pt x="342620" y="95643"/>
                </a:lnTo>
                <a:lnTo>
                  <a:pt x="0" y="95643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703438" y="2200722"/>
            <a:ext cx="342900" cy="67310"/>
          </a:xfrm>
          <a:custGeom>
            <a:avLst/>
            <a:gdLst/>
            <a:ahLst/>
            <a:cxnLst/>
            <a:rect l="l" t="t" r="r" b="b"/>
            <a:pathLst>
              <a:path w="342900" h="67310">
                <a:moveTo>
                  <a:pt x="0" y="0"/>
                </a:moveTo>
                <a:lnTo>
                  <a:pt x="342633" y="0"/>
                </a:lnTo>
                <a:lnTo>
                  <a:pt x="342633" y="66941"/>
                </a:lnTo>
                <a:lnTo>
                  <a:pt x="0" y="66941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211857" y="2133767"/>
            <a:ext cx="353695" cy="48260"/>
          </a:xfrm>
          <a:custGeom>
            <a:avLst/>
            <a:gdLst/>
            <a:ahLst/>
            <a:cxnLst/>
            <a:rect l="l" t="t" r="r" b="b"/>
            <a:pathLst>
              <a:path w="353695" h="48260">
                <a:moveTo>
                  <a:pt x="0" y="0"/>
                </a:moveTo>
                <a:lnTo>
                  <a:pt x="353669" y="0"/>
                </a:lnTo>
                <a:lnTo>
                  <a:pt x="353669" y="47815"/>
                </a:lnTo>
                <a:lnTo>
                  <a:pt x="0" y="47815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580877" y="2152891"/>
            <a:ext cx="342900" cy="153035"/>
          </a:xfrm>
          <a:custGeom>
            <a:avLst/>
            <a:gdLst/>
            <a:ahLst/>
            <a:cxnLst/>
            <a:rect l="l" t="t" r="r" b="b"/>
            <a:pathLst>
              <a:path w="342900" h="153035">
                <a:moveTo>
                  <a:pt x="342620" y="0"/>
                </a:moveTo>
                <a:lnTo>
                  <a:pt x="0" y="0"/>
                </a:lnTo>
                <a:lnTo>
                  <a:pt x="0" y="153035"/>
                </a:lnTo>
                <a:lnTo>
                  <a:pt x="342620" y="153035"/>
                </a:lnTo>
                <a:lnTo>
                  <a:pt x="342620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00332" y="2382443"/>
            <a:ext cx="342900" cy="133985"/>
          </a:xfrm>
          <a:custGeom>
            <a:avLst/>
            <a:gdLst/>
            <a:ahLst/>
            <a:cxnLst/>
            <a:rect l="l" t="t" r="r" b="b"/>
            <a:pathLst>
              <a:path w="342900" h="133985">
                <a:moveTo>
                  <a:pt x="342607" y="0"/>
                </a:moveTo>
                <a:lnTo>
                  <a:pt x="0" y="0"/>
                </a:lnTo>
                <a:lnTo>
                  <a:pt x="0" y="133908"/>
                </a:lnTo>
                <a:lnTo>
                  <a:pt x="342607" y="133908"/>
                </a:lnTo>
                <a:lnTo>
                  <a:pt x="342607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608815" y="2516352"/>
            <a:ext cx="342900" cy="86360"/>
          </a:xfrm>
          <a:custGeom>
            <a:avLst/>
            <a:gdLst/>
            <a:ahLst/>
            <a:cxnLst/>
            <a:rect l="l" t="t" r="r" b="b"/>
            <a:pathLst>
              <a:path w="342900" h="86360">
                <a:moveTo>
                  <a:pt x="342607" y="0"/>
                </a:moveTo>
                <a:lnTo>
                  <a:pt x="0" y="0"/>
                </a:lnTo>
                <a:lnTo>
                  <a:pt x="0" y="86080"/>
                </a:lnTo>
                <a:lnTo>
                  <a:pt x="342607" y="86080"/>
                </a:lnTo>
                <a:lnTo>
                  <a:pt x="342607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128270" y="2392006"/>
            <a:ext cx="342900" cy="124460"/>
          </a:xfrm>
          <a:custGeom>
            <a:avLst/>
            <a:gdLst/>
            <a:ahLst/>
            <a:cxnLst/>
            <a:rect l="l" t="t" r="r" b="b"/>
            <a:pathLst>
              <a:path w="342900" h="124460">
                <a:moveTo>
                  <a:pt x="342620" y="0"/>
                </a:moveTo>
                <a:lnTo>
                  <a:pt x="0" y="0"/>
                </a:lnTo>
                <a:lnTo>
                  <a:pt x="0" y="124345"/>
                </a:lnTo>
                <a:lnTo>
                  <a:pt x="342620" y="124345"/>
                </a:lnTo>
                <a:lnTo>
                  <a:pt x="342620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636677" y="2353754"/>
            <a:ext cx="353695" cy="143510"/>
          </a:xfrm>
          <a:custGeom>
            <a:avLst/>
            <a:gdLst/>
            <a:ahLst/>
            <a:cxnLst/>
            <a:rect l="l" t="t" r="r" b="b"/>
            <a:pathLst>
              <a:path w="353695" h="143510">
                <a:moveTo>
                  <a:pt x="353669" y="0"/>
                </a:moveTo>
                <a:lnTo>
                  <a:pt x="0" y="0"/>
                </a:lnTo>
                <a:lnTo>
                  <a:pt x="0" y="143471"/>
                </a:lnTo>
                <a:lnTo>
                  <a:pt x="353669" y="143471"/>
                </a:lnTo>
                <a:lnTo>
                  <a:pt x="353669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156132" y="2411145"/>
            <a:ext cx="342900" cy="153035"/>
          </a:xfrm>
          <a:custGeom>
            <a:avLst/>
            <a:gdLst/>
            <a:ahLst/>
            <a:cxnLst/>
            <a:rect l="l" t="t" r="r" b="b"/>
            <a:pathLst>
              <a:path w="342900" h="153035">
                <a:moveTo>
                  <a:pt x="342607" y="0"/>
                </a:moveTo>
                <a:lnTo>
                  <a:pt x="0" y="0"/>
                </a:lnTo>
                <a:lnTo>
                  <a:pt x="0" y="153035"/>
                </a:lnTo>
                <a:lnTo>
                  <a:pt x="342607" y="153035"/>
                </a:lnTo>
                <a:lnTo>
                  <a:pt x="342607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675588" y="2468524"/>
            <a:ext cx="342900" cy="182245"/>
          </a:xfrm>
          <a:custGeom>
            <a:avLst/>
            <a:gdLst/>
            <a:ahLst/>
            <a:cxnLst/>
            <a:rect l="l" t="t" r="r" b="b"/>
            <a:pathLst>
              <a:path w="342900" h="182244">
                <a:moveTo>
                  <a:pt x="342620" y="0"/>
                </a:moveTo>
                <a:lnTo>
                  <a:pt x="0" y="0"/>
                </a:lnTo>
                <a:lnTo>
                  <a:pt x="0" y="181737"/>
                </a:lnTo>
                <a:lnTo>
                  <a:pt x="342620" y="181737"/>
                </a:lnTo>
                <a:lnTo>
                  <a:pt x="342620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183994" y="2363317"/>
            <a:ext cx="342900" cy="76835"/>
          </a:xfrm>
          <a:custGeom>
            <a:avLst/>
            <a:gdLst/>
            <a:ahLst/>
            <a:cxnLst/>
            <a:rect l="l" t="t" r="r" b="b"/>
            <a:pathLst>
              <a:path w="342900" h="76835">
                <a:moveTo>
                  <a:pt x="342620" y="0"/>
                </a:moveTo>
                <a:lnTo>
                  <a:pt x="0" y="0"/>
                </a:lnTo>
                <a:lnTo>
                  <a:pt x="0" y="76517"/>
                </a:lnTo>
                <a:lnTo>
                  <a:pt x="342620" y="76517"/>
                </a:lnTo>
                <a:lnTo>
                  <a:pt x="342620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703436" y="2105063"/>
            <a:ext cx="342900" cy="95885"/>
          </a:xfrm>
          <a:custGeom>
            <a:avLst/>
            <a:gdLst/>
            <a:ahLst/>
            <a:cxnLst/>
            <a:rect l="l" t="t" r="r" b="b"/>
            <a:pathLst>
              <a:path w="342900" h="95885">
                <a:moveTo>
                  <a:pt x="342620" y="0"/>
                </a:moveTo>
                <a:lnTo>
                  <a:pt x="0" y="0"/>
                </a:lnTo>
                <a:lnTo>
                  <a:pt x="0" y="95643"/>
                </a:lnTo>
                <a:lnTo>
                  <a:pt x="342620" y="95643"/>
                </a:lnTo>
                <a:lnTo>
                  <a:pt x="342620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9211856" y="2028545"/>
            <a:ext cx="353695" cy="105410"/>
          </a:xfrm>
          <a:custGeom>
            <a:avLst/>
            <a:gdLst/>
            <a:ahLst/>
            <a:cxnLst/>
            <a:rect l="l" t="t" r="r" b="b"/>
            <a:pathLst>
              <a:path w="353695" h="105410">
                <a:moveTo>
                  <a:pt x="353669" y="0"/>
                </a:moveTo>
                <a:lnTo>
                  <a:pt x="0" y="0"/>
                </a:lnTo>
                <a:lnTo>
                  <a:pt x="0" y="105206"/>
                </a:lnTo>
                <a:lnTo>
                  <a:pt x="353669" y="105206"/>
                </a:lnTo>
                <a:lnTo>
                  <a:pt x="353669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80878" y="2152891"/>
            <a:ext cx="342900" cy="153035"/>
          </a:xfrm>
          <a:custGeom>
            <a:avLst/>
            <a:gdLst/>
            <a:ahLst/>
            <a:cxnLst/>
            <a:rect l="l" t="t" r="r" b="b"/>
            <a:pathLst>
              <a:path w="342900" h="153035">
                <a:moveTo>
                  <a:pt x="0" y="0"/>
                </a:moveTo>
                <a:lnTo>
                  <a:pt x="342620" y="0"/>
                </a:lnTo>
                <a:lnTo>
                  <a:pt x="342620" y="153035"/>
                </a:lnTo>
                <a:lnTo>
                  <a:pt x="0" y="153035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100334" y="2382443"/>
            <a:ext cx="342900" cy="133985"/>
          </a:xfrm>
          <a:custGeom>
            <a:avLst/>
            <a:gdLst/>
            <a:ahLst/>
            <a:cxnLst/>
            <a:rect l="l" t="t" r="r" b="b"/>
            <a:pathLst>
              <a:path w="342900" h="133985">
                <a:moveTo>
                  <a:pt x="0" y="0"/>
                </a:moveTo>
                <a:lnTo>
                  <a:pt x="342620" y="0"/>
                </a:lnTo>
                <a:lnTo>
                  <a:pt x="342620" y="133908"/>
                </a:lnTo>
                <a:lnTo>
                  <a:pt x="0" y="133908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608816" y="2516352"/>
            <a:ext cx="342900" cy="86360"/>
          </a:xfrm>
          <a:custGeom>
            <a:avLst/>
            <a:gdLst/>
            <a:ahLst/>
            <a:cxnLst/>
            <a:rect l="l" t="t" r="r" b="b"/>
            <a:pathLst>
              <a:path w="342900" h="86360">
                <a:moveTo>
                  <a:pt x="0" y="0"/>
                </a:moveTo>
                <a:lnTo>
                  <a:pt x="342607" y="0"/>
                </a:lnTo>
                <a:lnTo>
                  <a:pt x="342607" y="86080"/>
                </a:lnTo>
                <a:lnTo>
                  <a:pt x="0" y="86080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128272" y="2392006"/>
            <a:ext cx="342900" cy="124460"/>
          </a:xfrm>
          <a:custGeom>
            <a:avLst/>
            <a:gdLst/>
            <a:ahLst/>
            <a:cxnLst/>
            <a:rect l="l" t="t" r="r" b="b"/>
            <a:pathLst>
              <a:path w="342900" h="124460">
                <a:moveTo>
                  <a:pt x="0" y="0"/>
                </a:moveTo>
                <a:lnTo>
                  <a:pt x="342620" y="0"/>
                </a:lnTo>
                <a:lnTo>
                  <a:pt x="342620" y="124345"/>
                </a:lnTo>
                <a:lnTo>
                  <a:pt x="0" y="124345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636678" y="2353754"/>
            <a:ext cx="353695" cy="143510"/>
          </a:xfrm>
          <a:custGeom>
            <a:avLst/>
            <a:gdLst/>
            <a:ahLst/>
            <a:cxnLst/>
            <a:rect l="l" t="t" r="r" b="b"/>
            <a:pathLst>
              <a:path w="353695" h="143510">
                <a:moveTo>
                  <a:pt x="0" y="0"/>
                </a:moveTo>
                <a:lnTo>
                  <a:pt x="353669" y="0"/>
                </a:lnTo>
                <a:lnTo>
                  <a:pt x="353669" y="143471"/>
                </a:lnTo>
                <a:lnTo>
                  <a:pt x="0" y="143471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156133" y="2411145"/>
            <a:ext cx="342900" cy="153035"/>
          </a:xfrm>
          <a:custGeom>
            <a:avLst/>
            <a:gdLst/>
            <a:ahLst/>
            <a:cxnLst/>
            <a:rect l="l" t="t" r="r" b="b"/>
            <a:pathLst>
              <a:path w="342900" h="153035">
                <a:moveTo>
                  <a:pt x="0" y="0"/>
                </a:moveTo>
                <a:lnTo>
                  <a:pt x="342607" y="0"/>
                </a:lnTo>
                <a:lnTo>
                  <a:pt x="342607" y="153035"/>
                </a:lnTo>
                <a:lnTo>
                  <a:pt x="0" y="153035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675588" y="2468524"/>
            <a:ext cx="342900" cy="182245"/>
          </a:xfrm>
          <a:custGeom>
            <a:avLst/>
            <a:gdLst/>
            <a:ahLst/>
            <a:cxnLst/>
            <a:rect l="l" t="t" r="r" b="b"/>
            <a:pathLst>
              <a:path w="342900" h="182244">
                <a:moveTo>
                  <a:pt x="0" y="0"/>
                </a:moveTo>
                <a:lnTo>
                  <a:pt x="342633" y="0"/>
                </a:lnTo>
                <a:lnTo>
                  <a:pt x="342633" y="181736"/>
                </a:lnTo>
                <a:lnTo>
                  <a:pt x="0" y="181736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183995" y="2363317"/>
            <a:ext cx="342900" cy="76835"/>
          </a:xfrm>
          <a:custGeom>
            <a:avLst/>
            <a:gdLst/>
            <a:ahLst/>
            <a:cxnLst/>
            <a:rect l="l" t="t" r="r" b="b"/>
            <a:pathLst>
              <a:path w="342900" h="76835">
                <a:moveTo>
                  <a:pt x="0" y="0"/>
                </a:moveTo>
                <a:lnTo>
                  <a:pt x="342620" y="0"/>
                </a:lnTo>
                <a:lnTo>
                  <a:pt x="342620" y="76517"/>
                </a:lnTo>
                <a:lnTo>
                  <a:pt x="0" y="76517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703438" y="2105063"/>
            <a:ext cx="342900" cy="95885"/>
          </a:xfrm>
          <a:custGeom>
            <a:avLst/>
            <a:gdLst/>
            <a:ahLst/>
            <a:cxnLst/>
            <a:rect l="l" t="t" r="r" b="b"/>
            <a:pathLst>
              <a:path w="342900" h="95885">
                <a:moveTo>
                  <a:pt x="0" y="0"/>
                </a:moveTo>
                <a:lnTo>
                  <a:pt x="342633" y="0"/>
                </a:lnTo>
                <a:lnTo>
                  <a:pt x="342633" y="95656"/>
                </a:lnTo>
                <a:lnTo>
                  <a:pt x="0" y="95656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211857" y="2028545"/>
            <a:ext cx="353695" cy="105410"/>
          </a:xfrm>
          <a:custGeom>
            <a:avLst/>
            <a:gdLst/>
            <a:ahLst/>
            <a:cxnLst/>
            <a:rect l="l" t="t" r="r" b="b"/>
            <a:pathLst>
              <a:path w="353695" h="105410">
                <a:moveTo>
                  <a:pt x="0" y="0"/>
                </a:moveTo>
                <a:lnTo>
                  <a:pt x="353669" y="0"/>
                </a:lnTo>
                <a:lnTo>
                  <a:pt x="353669" y="105219"/>
                </a:lnTo>
                <a:lnTo>
                  <a:pt x="0" y="105219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492461" y="1416413"/>
            <a:ext cx="0" cy="1807845"/>
          </a:xfrm>
          <a:custGeom>
            <a:avLst/>
            <a:gdLst/>
            <a:ahLst/>
            <a:cxnLst/>
            <a:rect l="l" t="t" r="r" b="b"/>
            <a:pathLst>
              <a:path h="1807845">
                <a:moveTo>
                  <a:pt x="0" y="1807679"/>
                </a:moveTo>
                <a:lnTo>
                  <a:pt x="0" y="0"/>
                </a:lnTo>
              </a:path>
            </a:pathLst>
          </a:custGeom>
          <a:ln w="9563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492461" y="3224093"/>
            <a:ext cx="5150485" cy="0"/>
          </a:xfrm>
          <a:custGeom>
            <a:avLst/>
            <a:gdLst/>
            <a:ahLst/>
            <a:cxnLst/>
            <a:rect l="l" t="t" r="r" b="b"/>
            <a:pathLst>
              <a:path w="5150484">
                <a:moveTo>
                  <a:pt x="0" y="0"/>
                </a:moveTo>
                <a:lnTo>
                  <a:pt x="5150421" y="0"/>
                </a:lnTo>
              </a:path>
            </a:pathLst>
          </a:custGeom>
          <a:ln w="9563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757719" y="1473799"/>
            <a:ext cx="4631055" cy="602615"/>
          </a:xfrm>
          <a:custGeom>
            <a:avLst/>
            <a:gdLst/>
            <a:ahLst/>
            <a:cxnLst/>
            <a:rect l="l" t="t" r="r" b="b"/>
            <a:pathLst>
              <a:path w="4631055" h="602614">
                <a:moveTo>
                  <a:pt x="4630966" y="95643"/>
                </a:moveTo>
                <a:lnTo>
                  <a:pt x="4111523" y="0"/>
                </a:lnTo>
                <a:lnTo>
                  <a:pt x="3603104" y="210426"/>
                </a:lnTo>
                <a:lnTo>
                  <a:pt x="3083661" y="325196"/>
                </a:lnTo>
                <a:lnTo>
                  <a:pt x="2575255" y="411276"/>
                </a:lnTo>
                <a:lnTo>
                  <a:pt x="2055787" y="392150"/>
                </a:lnTo>
                <a:lnTo>
                  <a:pt x="1536344" y="373024"/>
                </a:lnTo>
                <a:lnTo>
                  <a:pt x="1027938" y="554748"/>
                </a:lnTo>
                <a:lnTo>
                  <a:pt x="508406" y="602576"/>
                </a:lnTo>
                <a:lnTo>
                  <a:pt x="0" y="487807"/>
                </a:lnTo>
              </a:path>
            </a:pathLst>
          </a:custGeom>
          <a:ln w="19126">
            <a:solidFill>
              <a:srgbClr val="007C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4609129" y="1980500"/>
            <a:ext cx="3073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20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124354" y="2190288"/>
            <a:ext cx="30924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643915" y="2324833"/>
            <a:ext cx="2978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154421" y="2198322"/>
            <a:ext cx="3136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$3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670793" y="2161976"/>
            <a:ext cx="31242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$38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7186272" y="2218472"/>
            <a:ext cx="3136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$3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702901" y="2273566"/>
            <a:ext cx="31305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$33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8218635" y="2165547"/>
            <a:ext cx="3143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$383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8733477" y="1910358"/>
            <a:ext cx="3181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$496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9253038" y="1831033"/>
            <a:ext cx="3054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081865" y="1456978"/>
            <a:ext cx="317500" cy="175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$8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585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$6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585"/>
              </a:spcBef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$5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85"/>
              </a:spcBef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585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585"/>
              </a:spcBef>
            </a:pP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624989" y="3252102"/>
            <a:ext cx="8216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4035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589385" y="5177818"/>
            <a:ext cx="28448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6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666789" y="3252102"/>
            <a:ext cx="184150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  <a:tab pos="1042035" algn="l"/>
                <a:tab pos="1557655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1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3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727942" y="3252102"/>
            <a:ext cx="29718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9243294" y="3252102"/>
            <a:ext cx="29972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142439" y="976139"/>
            <a:ext cx="15900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005187"/>
                </a:solidFill>
                <a:latin typeface="Arial"/>
                <a:cs typeface="Arial"/>
              </a:rPr>
              <a:t>M&amp;A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Market</a:t>
            </a:r>
            <a:r>
              <a:rPr sz="1400" b="1" spc="-8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5187"/>
                </a:solidFill>
                <a:latin typeface="Arial"/>
                <a:cs typeface="Arial"/>
              </a:rPr>
              <a:t>Trend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298664" y="3252102"/>
            <a:ext cx="131762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algn="ctr">
              <a:lnSpc>
                <a:spcPct val="100000"/>
              </a:lnSpc>
              <a:tabLst>
                <a:tab pos="61849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2007	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2008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Australia/New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Zealand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857091" y="3478720"/>
            <a:ext cx="9055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468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China	In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d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6516354" y="3738819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4">
                <a:moveTo>
                  <a:pt x="0" y="0"/>
                </a:moveTo>
                <a:lnTo>
                  <a:pt x="121157" y="0"/>
                </a:lnTo>
              </a:path>
            </a:pathLst>
          </a:custGeom>
          <a:ln w="19126">
            <a:solidFill>
              <a:srgbClr val="007C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6651466" y="3650400"/>
            <a:ext cx="162115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PE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Share in 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M&amp;A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(line)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9049174" y="6515636"/>
            <a:ext cx="5232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u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tr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l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142439" y="4172705"/>
            <a:ext cx="34442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Equity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Investments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As </a:t>
            </a:r>
            <a:r>
              <a:rPr sz="1400" b="1" spc="5" dirty="0">
                <a:solidFill>
                  <a:srgbClr val="005187"/>
                </a:solidFill>
                <a:latin typeface="Arial"/>
                <a:cs typeface="Arial"/>
              </a:rPr>
              <a:t>%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of</a:t>
            </a:r>
            <a:r>
              <a:rPr sz="1400" b="1" spc="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GDP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274790" y="6749251"/>
            <a:ext cx="29718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585466" y="6434406"/>
            <a:ext cx="244856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965" marR="5080" indent="-215900">
              <a:lnSpc>
                <a:spcPct val="153300"/>
              </a:lnSpc>
              <a:tabLst>
                <a:tab pos="1878964" algn="l"/>
              </a:tabLst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urope  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N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. 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me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c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  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V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nam	Ind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n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sia  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2016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492461" y="1416419"/>
            <a:ext cx="5150485" cy="1807845"/>
          </a:xfrm>
          <a:custGeom>
            <a:avLst/>
            <a:gdLst/>
            <a:ahLst/>
            <a:cxnLst/>
            <a:rect l="l" t="t" r="r" b="b"/>
            <a:pathLst>
              <a:path w="5150484" h="1807845">
                <a:moveTo>
                  <a:pt x="5150421" y="1807679"/>
                </a:moveTo>
                <a:lnTo>
                  <a:pt x="0" y="1807679"/>
                </a:lnTo>
                <a:lnTo>
                  <a:pt x="0" y="0"/>
                </a:lnTo>
                <a:lnTo>
                  <a:pt x="5150421" y="0"/>
                </a:lnTo>
                <a:lnTo>
                  <a:pt x="5150421" y="1807679"/>
                </a:lnTo>
                <a:close/>
              </a:path>
            </a:pathLst>
          </a:custGeom>
          <a:ln w="127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165549" y="3514826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0893" y="90893"/>
                </a:moveTo>
                <a:lnTo>
                  <a:pt x="0" y="90893"/>
                </a:lnTo>
                <a:lnTo>
                  <a:pt x="0" y="0"/>
                </a:lnTo>
                <a:lnTo>
                  <a:pt x="90893" y="0"/>
                </a:lnTo>
                <a:lnTo>
                  <a:pt x="90893" y="90893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734177" y="3514826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0893" y="90893"/>
                </a:moveTo>
                <a:lnTo>
                  <a:pt x="0" y="90893"/>
                </a:lnTo>
                <a:lnTo>
                  <a:pt x="0" y="0"/>
                </a:lnTo>
                <a:lnTo>
                  <a:pt x="90893" y="0"/>
                </a:lnTo>
                <a:lnTo>
                  <a:pt x="90893" y="90893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333566" y="3514826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0893" y="90893"/>
                </a:moveTo>
                <a:lnTo>
                  <a:pt x="0" y="90893"/>
                </a:lnTo>
                <a:lnTo>
                  <a:pt x="0" y="0"/>
                </a:lnTo>
                <a:lnTo>
                  <a:pt x="90893" y="0"/>
                </a:lnTo>
                <a:lnTo>
                  <a:pt x="90893" y="90893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165549" y="369337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0893" y="90893"/>
                </a:moveTo>
                <a:lnTo>
                  <a:pt x="0" y="90893"/>
                </a:lnTo>
                <a:lnTo>
                  <a:pt x="0" y="0"/>
                </a:lnTo>
                <a:lnTo>
                  <a:pt x="90893" y="0"/>
                </a:lnTo>
                <a:lnTo>
                  <a:pt x="90893" y="90893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790452" y="369337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0893" y="90893"/>
                </a:moveTo>
                <a:lnTo>
                  <a:pt x="0" y="90893"/>
                </a:lnTo>
                <a:lnTo>
                  <a:pt x="0" y="0"/>
                </a:lnTo>
                <a:lnTo>
                  <a:pt x="90893" y="0"/>
                </a:lnTo>
                <a:lnTo>
                  <a:pt x="90893" y="90893"/>
                </a:lnTo>
                <a:close/>
              </a:path>
            </a:pathLst>
          </a:custGeom>
          <a:solidFill>
            <a:srgbClr val="008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389841" y="369337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90893" y="90893"/>
                </a:moveTo>
                <a:lnTo>
                  <a:pt x="0" y="90893"/>
                </a:lnTo>
                <a:lnTo>
                  <a:pt x="0" y="0"/>
                </a:lnTo>
                <a:lnTo>
                  <a:pt x="90893" y="0"/>
                </a:lnTo>
                <a:lnTo>
                  <a:pt x="90893" y="90893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4626154" y="1713707"/>
            <a:ext cx="42989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17.3</a:t>
            </a:r>
            <a:r>
              <a:rPr sz="1000" spc="114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034507" y="1837667"/>
            <a:ext cx="3816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550115" y="1794434"/>
            <a:ext cx="38290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6068400" y="1612703"/>
            <a:ext cx="3778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6584645" y="1627624"/>
            <a:ext cx="3721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4%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7098722" y="1649304"/>
            <a:ext cx="3816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611523" y="1560287"/>
            <a:ext cx="38798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8127641" y="1445892"/>
            <a:ext cx="38798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23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8712370" y="1271175"/>
            <a:ext cx="35687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800" spc="140" dirty="0">
                <a:solidFill>
                  <a:srgbClr val="646162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9159365" y="1328181"/>
            <a:ext cx="38798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4161942" y="6790245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80784" y="80784"/>
                </a:moveTo>
                <a:lnTo>
                  <a:pt x="0" y="80784"/>
                </a:lnTo>
                <a:lnTo>
                  <a:pt x="0" y="0"/>
                </a:lnTo>
                <a:lnTo>
                  <a:pt x="80784" y="0"/>
                </a:lnTo>
                <a:lnTo>
                  <a:pt x="80784" y="80784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684826" y="6790245"/>
            <a:ext cx="81280" cy="81280"/>
          </a:xfrm>
          <a:custGeom>
            <a:avLst/>
            <a:gdLst/>
            <a:ahLst/>
            <a:cxnLst/>
            <a:rect l="l" t="t" r="r" b="b"/>
            <a:pathLst>
              <a:path w="81279" h="81279">
                <a:moveTo>
                  <a:pt x="80784" y="80784"/>
                </a:moveTo>
                <a:lnTo>
                  <a:pt x="0" y="80784"/>
                </a:lnTo>
                <a:lnTo>
                  <a:pt x="0" y="0"/>
                </a:lnTo>
                <a:lnTo>
                  <a:pt x="80784" y="0"/>
                </a:lnTo>
                <a:lnTo>
                  <a:pt x="80784" y="80784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4149264" y="6984094"/>
            <a:ext cx="30099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AVCJ,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Dealogic,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EIU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Market Indicators, September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2016</a:t>
            </a:r>
            <a:endParaRPr sz="80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206648" y="4712282"/>
            <a:ext cx="30353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464132" y="5262322"/>
            <a:ext cx="29908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851061" y="5877659"/>
            <a:ext cx="30162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8%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6112372" y="6110403"/>
            <a:ext cx="850265" cy="311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6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0.0%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500" spc="-7" baseline="5555" dirty="0">
                <a:solidFill>
                  <a:srgbClr val="4C4C4C"/>
                </a:solidFill>
                <a:latin typeface="Arial"/>
                <a:cs typeface="Arial"/>
              </a:rPr>
              <a:t>0.0%</a:t>
            </a:r>
            <a:endParaRPr sz="1500" baseline="5555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7134914" y="5901252"/>
            <a:ext cx="1771650" cy="781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0.4% </a:t>
            </a:r>
            <a:r>
              <a:rPr sz="1500" spc="-7" baseline="-36111" dirty="0">
                <a:solidFill>
                  <a:srgbClr val="4C4C4C"/>
                </a:solidFill>
                <a:latin typeface="Arial"/>
                <a:cs typeface="Arial"/>
              </a:rPr>
              <a:t>0.3% </a:t>
            </a:r>
            <a:r>
              <a:rPr sz="1500" spc="-7" baseline="16666" dirty="0">
                <a:solidFill>
                  <a:srgbClr val="4C4C4C"/>
                </a:solidFill>
                <a:latin typeface="Arial"/>
                <a:cs typeface="Arial"/>
              </a:rPr>
              <a:t>0.5% </a:t>
            </a:r>
            <a:r>
              <a:rPr sz="1500" spc="-22" baseline="-8333" dirty="0">
                <a:solidFill>
                  <a:srgbClr val="4C4C4C"/>
                </a:solidFill>
                <a:latin typeface="Arial"/>
                <a:cs typeface="Arial"/>
              </a:rPr>
              <a:t>0.4%</a:t>
            </a:r>
            <a:r>
              <a:rPr sz="1500" spc="-52" baseline="-8333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0.4%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  <a:tabLst>
                <a:tab pos="711835" algn="l"/>
                <a:tab pos="138176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Japan	China	India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9003496" y="5152901"/>
            <a:ext cx="53340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920">
              <a:lnSpc>
                <a:spcPts val="119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6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190"/>
              </a:lnSpc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1.8%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9114243" y="5502147"/>
            <a:ext cx="179070" cy="969644"/>
          </a:xfrm>
          <a:custGeom>
            <a:avLst/>
            <a:gdLst/>
            <a:ahLst/>
            <a:cxnLst/>
            <a:rect l="l" t="t" r="r" b="b"/>
            <a:pathLst>
              <a:path w="179070" h="969645">
                <a:moveTo>
                  <a:pt x="0" y="0"/>
                </a:moveTo>
                <a:lnTo>
                  <a:pt x="178536" y="0"/>
                </a:lnTo>
                <a:lnTo>
                  <a:pt x="178536" y="969238"/>
                </a:lnTo>
                <a:lnTo>
                  <a:pt x="0" y="969238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476589" y="6254572"/>
            <a:ext cx="179070" cy="217170"/>
          </a:xfrm>
          <a:custGeom>
            <a:avLst/>
            <a:gdLst/>
            <a:ahLst/>
            <a:cxnLst/>
            <a:rect l="l" t="t" r="r" b="b"/>
            <a:pathLst>
              <a:path w="179070" h="217170">
                <a:moveTo>
                  <a:pt x="0" y="0"/>
                </a:moveTo>
                <a:lnTo>
                  <a:pt x="178549" y="0"/>
                </a:lnTo>
                <a:lnTo>
                  <a:pt x="178549" y="216801"/>
                </a:lnTo>
                <a:lnTo>
                  <a:pt x="0" y="216801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826184" y="6203569"/>
            <a:ext cx="191770" cy="267970"/>
          </a:xfrm>
          <a:custGeom>
            <a:avLst/>
            <a:gdLst/>
            <a:ahLst/>
            <a:cxnLst/>
            <a:rect l="l" t="t" r="r" b="b"/>
            <a:pathLst>
              <a:path w="191770" h="267970">
                <a:moveTo>
                  <a:pt x="0" y="0"/>
                </a:moveTo>
                <a:lnTo>
                  <a:pt x="191300" y="0"/>
                </a:lnTo>
                <a:lnTo>
                  <a:pt x="191300" y="267817"/>
                </a:lnTo>
                <a:lnTo>
                  <a:pt x="0" y="267817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188530" y="6254572"/>
            <a:ext cx="179070" cy="217170"/>
          </a:xfrm>
          <a:custGeom>
            <a:avLst/>
            <a:gdLst/>
            <a:ahLst/>
            <a:cxnLst/>
            <a:rect l="l" t="t" r="r" b="b"/>
            <a:pathLst>
              <a:path w="179070" h="217170">
                <a:moveTo>
                  <a:pt x="0" y="0"/>
                </a:moveTo>
                <a:lnTo>
                  <a:pt x="178536" y="0"/>
                </a:lnTo>
                <a:lnTo>
                  <a:pt x="178536" y="216801"/>
                </a:lnTo>
                <a:lnTo>
                  <a:pt x="0" y="216801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550876" y="6458623"/>
            <a:ext cx="179070" cy="0"/>
          </a:xfrm>
          <a:custGeom>
            <a:avLst/>
            <a:gdLst/>
            <a:ahLst/>
            <a:cxnLst/>
            <a:rect l="l" t="t" r="r" b="b"/>
            <a:pathLst>
              <a:path w="179070">
                <a:moveTo>
                  <a:pt x="0" y="0"/>
                </a:moveTo>
                <a:lnTo>
                  <a:pt x="178536" y="0"/>
                </a:lnTo>
              </a:path>
            </a:pathLst>
          </a:custGeom>
          <a:ln w="2550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900470" y="6037770"/>
            <a:ext cx="191770" cy="433705"/>
          </a:xfrm>
          <a:custGeom>
            <a:avLst/>
            <a:gdLst/>
            <a:ahLst/>
            <a:cxnLst/>
            <a:rect l="l" t="t" r="r" b="b"/>
            <a:pathLst>
              <a:path w="191770" h="433704">
                <a:moveTo>
                  <a:pt x="0" y="0"/>
                </a:moveTo>
                <a:lnTo>
                  <a:pt x="191300" y="0"/>
                </a:lnTo>
                <a:lnTo>
                  <a:pt x="191300" y="433603"/>
                </a:lnTo>
                <a:lnTo>
                  <a:pt x="0" y="433603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262816" y="4864493"/>
            <a:ext cx="179070" cy="1607185"/>
          </a:xfrm>
          <a:custGeom>
            <a:avLst/>
            <a:gdLst/>
            <a:ahLst/>
            <a:cxnLst/>
            <a:rect l="l" t="t" r="r" b="b"/>
            <a:pathLst>
              <a:path w="179070" h="1607185">
                <a:moveTo>
                  <a:pt x="0" y="0"/>
                </a:moveTo>
                <a:lnTo>
                  <a:pt x="178549" y="0"/>
                </a:lnTo>
                <a:lnTo>
                  <a:pt x="178549" y="1606892"/>
                </a:lnTo>
                <a:lnTo>
                  <a:pt x="0" y="1606892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625162" y="5349113"/>
            <a:ext cx="179070" cy="1122680"/>
          </a:xfrm>
          <a:custGeom>
            <a:avLst/>
            <a:gdLst/>
            <a:ahLst/>
            <a:cxnLst/>
            <a:rect l="l" t="t" r="r" b="b"/>
            <a:pathLst>
              <a:path w="179070" h="1122679">
                <a:moveTo>
                  <a:pt x="0" y="0"/>
                </a:moveTo>
                <a:lnTo>
                  <a:pt x="178549" y="0"/>
                </a:lnTo>
                <a:lnTo>
                  <a:pt x="178549" y="1122273"/>
                </a:lnTo>
                <a:lnTo>
                  <a:pt x="0" y="1122273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9292780" y="5349113"/>
            <a:ext cx="191770" cy="1122680"/>
          </a:xfrm>
          <a:custGeom>
            <a:avLst/>
            <a:gdLst/>
            <a:ahLst/>
            <a:cxnLst/>
            <a:rect l="l" t="t" r="r" b="b"/>
            <a:pathLst>
              <a:path w="191770" h="1122679">
                <a:moveTo>
                  <a:pt x="0" y="0"/>
                </a:moveTo>
                <a:lnTo>
                  <a:pt x="191300" y="0"/>
                </a:lnTo>
                <a:lnTo>
                  <a:pt x="191300" y="1122273"/>
                </a:lnTo>
                <a:lnTo>
                  <a:pt x="0" y="1122273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292787" y="5349107"/>
            <a:ext cx="191770" cy="1122680"/>
          </a:xfrm>
          <a:custGeom>
            <a:avLst/>
            <a:gdLst/>
            <a:ahLst/>
            <a:cxnLst/>
            <a:rect l="l" t="t" r="r" b="b"/>
            <a:pathLst>
              <a:path w="191770" h="1122679">
                <a:moveTo>
                  <a:pt x="0" y="0"/>
                </a:moveTo>
                <a:lnTo>
                  <a:pt x="191300" y="0"/>
                </a:lnTo>
                <a:lnTo>
                  <a:pt x="191300" y="1122273"/>
                </a:lnTo>
                <a:lnTo>
                  <a:pt x="0" y="1122273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655125" y="6203569"/>
            <a:ext cx="191770" cy="267970"/>
          </a:xfrm>
          <a:custGeom>
            <a:avLst/>
            <a:gdLst/>
            <a:ahLst/>
            <a:cxnLst/>
            <a:rect l="l" t="t" r="r" b="b"/>
            <a:pathLst>
              <a:path w="191770" h="267970">
                <a:moveTo>
                  <a:pt x="0" y="0"/>
                </a:moveTo>
                <a:lnTo>
                  <a:pt x="191300" y="0"/>
                </a:lnTo>
                <a:lnTo>
                  <a:pt x="191300" y="267817"/>
                </a:lnTo>
                <a:lnTo>
                  <a:pt x="0" y="267817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655132" y="6203563"/>
            <a:ext cx="191770" cy="267970"/>
          </a:xfrm>
          <a:custGeom>
            <a:avLst/>
            <a:gdLst/>
            <a:ahLst/>
            <a:cxnLst/>
            <a:rect l="l" t="t" r="r" b="b"/>
            <a:pathLst>
              <a:path w="191770" h="267970">
                <a:moveTo>
                  <a:pt x="0" y="0"/>
                </a:moveTo>
                <a:lnTo>
                  <a:pt x="191300" y="0"/>
                </a:lnTo>
                <a:lnTo>
                  <a:pt x="191300" y="267817"/>
                </a:lnTo>
                <a:lnTo>
                  <a:pt x="0" y="267817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017471" y="6254572"/>
            <a:ext cx="179070" cy="217170"/>
          </a:xfrm>
          <a:custGeom>
            <a:avLst/>
            <a:gdLst/>
            <a:ahLst/>
            <a:cxnLst/>
            <a:rect l="l" t="t" r="r" b="b"/>
            <a:pathLst>
              <a:path w="179070" h="217170">
                <a:moveTo>
                  <a:pt x="0" y="0"/>
                </a:moveTo>
                <a:lnTo>
                  <a:pt x="178536" y="0"/>
                </a:lnTo>
                <a:lnTo>
                  <a:pt x="178536" y="216801"/>
                </a:lnTo>
                <a:lnTo>
                  <a:pt x="0" y="216801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8017478" y="6254577"/>
            <a:ext cx="179070" cy="217170"/>
          </a:xfrm>
          <a:custGeom>
            <a:avLst/>
            <a:gdLst/>
            <a:ahLst/>
            <a:cxnLst/>
            <a:rect l="l" t="t" r="r" b="b"/>
            <a:pathLst>
              <a:path w="179070" h="217170">
                <a:moveTo>
                  <a:pt x="0" y="0"/>
                </a:moveTo>
                <a:lnTo>
                  <a:pt x="178536" y="0"/>
                </a:lnTo>
                <a:lnTo>
                  <a:pt x="178536" y="216801"/>
                </a:lnTo>
                <a:lnTo>
                  <a:pt x="0" y="216801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367066" y="6318338"/>
            <a:ext cx="191770" cy="153035"/>
          </a:xfrm>
          <a:custGeom>
            <a:avLst/>
            <a:gdLst/>
            <a:ahLst/>
            <a:cxnLst/>
            <a:rect l="l" t="t" r="r" b="b"/>
            <a:pathLst>
              <a:path w="191770" h="153035">
                <a:moveTo>
                  <a:pt x="0" y="0"/>
                </a:moveTo>
                <a:lnTo>
                  <a:pt x="191300" y="0"/>
                </a:lnTo>
                <a:lnTo>
                  <a:pt x="191300" y="153034"/>
                </a:lnTo>
                <a:lnTo>
                  <a:pt x="0" y="153034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367069" y="6318341"/>
            <a:ext cx="191770" cy="153035"/>
          </a:xfrm>
          <a:custGeom>
            <a:avLst/>
            <a:gdLst/>
            <a:ahLst/>
            <a:cxnLst/>
            <a:rect l="l" t="t" r="r" b="b"/>
            <a:pathLst>
              <a:path w="191770" h="153035">
                <a:moveTo>
                  <a:pt x="0" y="0"/>
                </a:moveTo>
                <a:lnTo>
                  <a:pt x="191300" y="0"/>
                </a:lnTo>
                <a:lnTo>
                  <a:pt x="191300" y="153034"/>
                </a:lnTo>
                <a:lnTo>
                  <a:pt x="0" y="153034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729412" y="6445878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0" y="0"/>
                </a:moveTo>
                <a:lnTo>
                  <a:pt x="191300" y="0"/>
                </a:lnTo>
              </a:path>
            </a:pathLst>
          </a:custGeom>
          <a:ln w="51015">
            <a:solidFill>
              <a:srgbClr val="95B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729414" y="6420367"/>
            <a:ext cx="191770" cy="51435"/>
          </a:xfrm>
          <a:custGeom>
            <a:avLst/>
            <a:gdLst/>
            <a:ahLst/>
            <a:cxnLst/>
            <a:rect l="l" t="t" r="r" b="b"/>
            <a:pathLst>
              <a:path w="191770" h="51435">
                <a:moveTo>
                  <a:pt x="0" y="0"/>
                </a:moveTo>
                <a:lnTo>
                  <a:pt x="191300" y="0"/>
                </a:lnTo>
                <a:lnTo>
                  <a:pt x="191300" y="51015"/>
                </a:lnTo>
                <a:lnTo>
                  <a:pt x="0" y="51015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441353" y="5451131"/>
            <a:ext cx="191770" cy="1020444"/>
          </a:xfrm>
          <a:custGeom>
            <a:avLst/>
            <a:gdLst/>
            <a:ahLst/>
            <a:cxnLst/>
            <a:rect l="l" t="t" r="r" b="b"/>
            <a:pathLst>
              <a:path w="191770" h="1020445">
                <a:moveTo>
                  <a:pt x="0" y="0"/>
                </a:moveTo>
                <a:lnTo>
                  <a:pt x="191300" y="0"/>
                </a:lnTo>
                <a:lnTo>
                  <a:pt x="191300" y="1020241"/>
                </a:lnTo>
                <a:lnTo>
                  <a:pt x="0" y="1020241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441354" y="5451131"/>
            <a:ext cx="191770" cy="1020444"/>
          </a:xfrm>
          <a:custGeom>
            <a:avLst/>
            <a:gdLst/>
            <a:ahLst/>
            <a:cxnLst/>
            <a:rect l="l" t="t" r="r" b="b"/>
            <a:pathLst>
              <a:path w="191770" h="1020445">
                <a:moveTo>
                  <a:pt x="0" y="0"/>
                </a:moveTo>
                <a:lnTo>
                  <a:pt x="191300" y="0"/>
                </a:lnTo>
                <a:lnTo>
                  <a:pt x="191300" y="1020241"/>
                </a:lnTo>
                <a:lnTo>
                  <a:pt x="0" y="1020241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803698" y="5616918"/>
            <a:ext cx="179070" cy="854710"/>
          </a:xfrm>
          <a:custGeom>
            <a:avLst/>
            <a:gdLst/>
            <a:ahLst/>
            <a:cxnLst/>
            <a:rect l="l" t="t" r="r" b="b"/>
            <a:pathLst>
              <a:path w="179070" h="854710">
                <a:moveTo>
                  <a:pt x="0" y="0"/>
                </a:moveTo>
                <a:lnTo>
                  <a:pt x="178549" y="0"/>
                </a:lnTo>
                <a:lnTo>
                  <a:pt x="178549" y="854456"/>
                </a:lnTo>
                <a:lnTo>
                  <a:pt x="0" y="854456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803700" y="5616923"/>
            <a:ext cx="179070" cy="854710"/>
          </a:xfrm>
          <a:custGeom>
            <a:avLst/>
            <a:gdLst/>
            <a:ahLst/>
            <a:cxnLst/>
            <a:rect l="l" t="t" r="r" b="b"/>
            <a:pathLst>
              <a:path w="179070" h="854710">
                <a:moveTo>
                  <a:pt x="0" y="0"/>
                </a:moveTo>
                <a:lnTo>
                  <a:pt x="178549" y="0"/>
                </a:lnTo>
                <a:lnTo>
                  <a:pt x="178549" y="854456"/>
                </a:lnTo>
                <a:lnTo>
                  <a:pt x="0" y="854456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803700" y="5616923"/>
            <a:ext cx="179070" cy="854710"/>
          </a:xfrm>
          <a:custGeom>
            <a:avLst/>
            <a:gdLst/>
            <a:ahLst/>
            <a:cxnLst/>
            <a:rect l="l" t="t" r="r" b="b"/>
            <a:pathLst>
              <a:path w="179070" h="854710">
                <a:moveTo>
                  <a:pt x="0" y="0"/>
                </a:moveTo>
                <a:lnTo>
                  <a:pt x="178549" y="0"/>
                </a:lnTo>
                <a:lnTo>
                  <a:pt x="178549" y="854456"/>
                </a:lnTo>
                <a:lnTo>
                  <a:pt x="0" y="854456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441354" y="5451137"/>
            <a:ext cx="191770" cy="1020444"/>
          </a:xfrm>
          <a:custGeom>
            <a:avLst/>
            <a:gdLst/>
            <a:ahLst/>
            <a:cxnLst/>
            <a:rect l="l" t="t" r="r" b="b"/>
            <a:pathLst>
              <a:path w="191770" h="1020445">
                <a:moveTo>
                  <a:pt x="0" y="0"/>
                </a:moveTo>
                <a:lnTo>
                  <a:pt x="191300" y="0"/>
                </a:lnTo>
                <a:lnTo>
                  <a:pt x="191300" y="1020241"/>
                </a:lnTo>
                <a:lnTo>
                  <a:pt x="0" y="1020241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729414" y="6420363"/>
            <a:ext cx="191770" cy="51435"/>
          </a:xfrm>
          <a:custGeom>
            <a:avLst/>
            <a:gdLst/>
            <a:ahLst/>
            <a:cxnLst/>
            <a:rect l="l" t="t" r="r" b="b"/>
            <a:pathLst>
              <a:path w="191770" h="51435">
                <a:moveTo>
                  <a:pt x="0" y="0"/>
                </a:moveTo>
                <a:lnTo>
                  <a:pt x="191300" y="0"/>
                </a:lnTo>
                <a:lnTo>
                  <a:pt x="191300" y="51015"/>
                </a:lnTo>
                <a:lnTo>
                  <a:pt x="0" y="51015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367068" y="6318343"/>
            <a:ext cx="191770" cy="153035"/>
          </a:xfrm>
          <a:custGeom>
            <a:avLst/>
            <a:gdLst/>
            <a:ahLst/>
            <a:cxnLst/>
            <a:rect l="l" t="t" r="r" b="b"/>
            <a:pathLst>
              <a:path w="191770" h="153035">
                <a:moveTo>
                  <a:pt x="0" y="0"/>
                </a:moveTo>
                <a:lnTo>
                  <a:pt x="191300" y="0"/>
                </a:lnTo>
                <a:lnTo>
                  <a:pt x="191300" y="153035"/>
                </a:lnTo>
                <a:lnTo>
                  <a:pt x="0" y="153035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017473" y="6254577"/>
            <a:ext cx="179070" cy="217170"/>
          </a:xfrm>
          <a:custGeom>
            <a:avLst/>
            <a:gdLst/>
            <a:ahLst/>
            <a:cxnLst/>
            <a:rect l="l" t="t" r="r" b="b"/>
            <a:pathLst>
              <a:path w="179070" h="217170">
                <a:moveTo>
                  <a:pt x="0" y="0"/>
                </a:moveTo>
                <a:lnTo>
                  <a:pt x="178549" y="0"/>
                </a:lnTo>
                <a:lnTo>
                  <a:pt x="178549" y="216801"/>
                </a:lnTo>
                <a:lnTo>
                  <a:pt x="0" y="216801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655127" y="6203561"/>
            <a:ext cx="191770" cy="267970"/>
          </a:xfrm>
          <a:custGeom>
            <a:avLst/>
            <a:gdLst/>
            <a:ahLst/>
            <a:cxnLst/>
            <a:rect l="l" t="t" r="r" b="b"/>
            <a:pathLst>
              <a:path w="191770" h="267970">
                <a:moveTo>
                  <a:pt x="0" y="0"/>
                </a:moveTo>
                <a:lnTo>
                  <a:pt x="191300" y="0"/>
                </a:lnTo>
                <a:lnTo>
                  <a:pt x="191300" y="267817"/>
                </a:lnTo>
                <a:lnTo>
                  <a:pt x="0" y="267817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292781" y="5349105"/>
            <a:ext cx="191770" cy="1122680"/>
          </a:xfrm>
          <a:custGeom>
            <a:avLst/>
            <a:gdLst/>
            <a:ahLst/>
            <a:cxnLst/>
            <a:rect l="l" t="t" r="r" b="b"/>
            <a:pathLst>
              <a:path w="191770" h="1122679">
                <a:moveTo>
                  <a:pt x="0" y="0"/>
                </a:moveTo>
                <a:lnTo>
                  <a:pt x="191300" y="0"/>
                </a:lnTo>
                <a:lnTo>
                  <a:pt x="191300" y="1122273"/>
                </a:lnTo>
                <a:lnTo>
                  <a:pt x="0" y="1122273"/>
                </a:lnTo>
                <a:lnTo>
                  <a:pt x="0" y="0"/>
                </a:lnTo>
                <a:close/>
              </a:path>
            </a:pathLst>
          </a:custGeom>
          <a:ln w="12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4146201" y="6379587"/>
            <a:ext cx="31496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4146329" y="6110369"/>
            <a:ext cx="3136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151048" y="5841151"/>
            <a:ext cx="3105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151175" y="5451961"/>
            <a:ext cx="98425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07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1.5%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144926" y="5033498"/>
            <a:ext cx="31623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144926" y="4764281"/>
            <a:ext cx="31623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4145054" y="4495063"/>
            <a:ext cx="31496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4492461" y="4583922"/>
            <a:ext cx="5150485" cy="1879600"/>
          </a:xfrm>
          <a:custGeom>
            <a:avLst/>
            <a:gdLst/>
            <a:ahLst/>
            <a:cxnLst/>
            <a:rect l="l" t="t" r="r" b="b"/>
            <a:pathLst>
              <a:path w="5150484" h="1879600">
                <a:moveTo>
                  <a:pt x="5150421" y="1879447"/>
                </a:moveTo>
                <a:lnTo>
                  <a:pt x="0" y="1879447"/>
                </a:lnTo>
                <a:lnTo>
                  <a:pt x="0" y="0"/>
                </a:lnTo>
                <a:lnTo>
                  <a:pt x="5150421" y="0"/>
                </a:lnTo>
                <a:lnTo>
                  <a:pt x="5150421" y="1879447"/>
                </a:lnTo>
                <a:close/>
              </a:path>
            </a:pathLst>
          </a:custGeom>
          <a:ln w="127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 txBox="1"/>
          <p:nvPr/>
        </p:nvSpPr>
        <p:spPr>
          <a:xfrm>
            <a:off x="499363" y="1295811"/>
            <a:ext cx="3373120" cy="135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While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total </a:t>
            </a:r>
            <a:r>
              <a:rPr sz="1400" spc="10" dirty="0">
                <a:solidFill>
                  <a:srgbClr val="4C4C4C"/>
                </a:solidFill>
                <a:latin typeface="Arial"/>
                <a:cs typeface="Arial"/>
              </a:rPr>
              <a:t>M&amp;A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volume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Asia rose  </a:t>
            </a:r>
            <a:r>
              <a:rPr sz="1400" spc="-110" dirty="0">
                <a:solidFill>
                  <a:srgbClr val="4C4C4C"/>
                </a:solidFill>
                <a:latin typeface="Arial"/>
                <a:cs typeface="Arial"/>
              </a:rPr>
              <a:t>7.1%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2016,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saw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slight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decrease  in its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share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overall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Asian </a:t>
            </a:r>
            <a:r>
              <a:rPr sz="1400" spc="10" dirty="0">
                <a:solidFill>
                  <a:srgbClr val="4C4C4C"/>
                </a:solidFill>
                <a:latin typeface="Arial"/>
                <a:cs typeface="Arial"/>
              </a:rPr>
              <a:t>M&amp;A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activity 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over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one-year</a:t>
            </a:r>
            <a:r>
              <a:rPr sz="1400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period</a:t>
            </a:r>
            <a:endParaRPr sz="14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Desire for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internet-related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assets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drove  investment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activity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during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2016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499363" y="4448586"/>
            <a:ext cx="33724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Private  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Equity  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investments 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across </a:t>
            </a:r>
            <a:r>
              <a:rPr sz="1400" spc="1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727963" y="4661946"/>
            <a:ext cx="31438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7070" algn="l"/>
                <a:tab pos="1882775" algn="l"/>
                <a:tab pos="2295525" algn="l"/>
                <a:tab pos="2988310" algn="l"/>
              </a:tabLst>
            </a:pP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rem</a:t>
            </a:r>
            <a:r>
              <a:rPr sz="1400" spc="-45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n	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c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mpa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400" spc="-50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4C4C4C"/>
                </a:solidFill>
                <a:latin typeface="Arial"/>
                <a:cs typeface="Arial"/>
              </a:rPr>
              <a:t>v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400" spc="-45" dirty="0">
                <a:solidFill>
                  <a:srgbClr val="4C4C4C"/>
                </a:solidFill>
                <a:latin typeface="Arial"/>
                <a:cs typeface="Arial"/>
              </a:rPr>
              <a:t>l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y	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l</a:t>
            </a:r>
            <a:r>
              <a:rPr sz="1400" spc="-50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w	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l</a:t>
            </a:r>
            <a:r>
              <a:rPr sz="1400" spc="-50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400" spc="-60" dirty="0">
                <a:solidFill>
                  <a:srgbClr val="4C4C4C"/>
                </a:solidFill>
                <a:latin typeface="Arial"/>
                <a:cs typeface="Arial"/>
              </a:rPr>
              <a:t>v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e	</a:t>
            </a:r>
            <a:r>
              <a:rPr sz="1400" spc="-50" dirty="0">
                <a:solidFill>
                  <a:srgbClr val="4C4C4C"/>
                </a:solidFill>
                <a:latin typeface="Arial"/>
                <a:cs typeface="Arial"/>
              </a:rPr>
              <a:t>t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727963" y="4875306"/>
            <a:ext cx="20453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Europe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North</a:t>
            </a:r>
            <a:r>
              <a:rPr sz="1400" spc="-1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America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4137659" y="3653055"/>
            <a:ext cx="2265680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ct val="100000"/>
              </a:lnSpc>
              <a:tabLst>
                <a:tab pos="788035" algn="l"/>
                <a:tab pos="139065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Japan	Korea	Southeast</a:t>
            </a:r>
            <a:r>
              <a:rPr sz="1000" spc="-6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AVCJ </a:t>
            </a:r>
            <a:r>
              <a:rPr sz="800" spc="15" dirty="0">
                <a:solidFill>
                  <a:srgbClr val="4C4C4C"/>
                </a:solidFill>
                <a:latin typeface="Arial"/>
                <a:cs typeface="Arial"/>
              </a:rPr>
              <a:t>M&amp;A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Market</a:t>
            </a:r>
            <a:r>
              <a:rPr sz="800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Trends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30564" y="221117"/>
            <a:ext cx="5083810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Purchase </a:t>
            </a:r>
            <a:r>
              <a:rPr spc="-10" dirty="0"/>
              <a:t>Price </a:t>
            </a:r>
            <a:r>
              <a:rPr spc="-20" dirty="0"/>
              <a:t>Multiples </a:t>
            </a:r>
            <a:r>
              <a:rPr spc="-35" dirty="0"/>
              <a:t>by</a:t>
            </a:r>
            <a:r>
              <a:rPr spc="45" dirty="0"/>
              <a:t> </a:t>
            </a:r>
            <a:r>
              <a:rPr spc="-25" dirty="0"/>
              <a:t>Geography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4500" y="6947311"/>
            <a:ext cx="9166225" cy="589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Asian purchase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price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multiples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have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been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similar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developed market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purchase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price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multiples in recent</a:t>
            </a:r>
            <a:r>
              <a:rPr sz="1400" spc="1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years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1703705" algn="l"/>
              </a:tabLst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</a:t>
            </a:r>
            <a:r>
              <a:rPr sz="900" spc="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	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233" y="903387"/>
            <a:ext cx="226187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Purchase</a:t>
            </a:r>
            <a:r>
              <a:rPr sz="1400" b="1" spc="-6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Prices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20"/>
              </a:lnSpc>
            </a:pP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Median EV/EBITDA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by Deal</a:t>
            </a:r>
            <a:r>
              <a:rPr sz="1200" spc="-1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4C4C4C"/>
                </a:solidFill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12163" y="2688196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66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12163" y="2210644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66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12163" y="1733092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66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66968" y="2541290"/>
            <a:ext cx="2660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65952" y="2108474"/>
            <a:ext cx="2673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0039" y="1630954"/>
            <a:ext cx="3327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12157" y="4406845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66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12157" y="3929293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66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12157" y="3451740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66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66968" y="4259951"/>
            <a:ext cx="2660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65952" y="3827136"/>
            <a:ext cx="2673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00039" y="3349616"/>
            <a:ext cx="3327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12157" y="6125488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66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12157" y="5647935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66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12157" y="5170396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366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00039" y="5068257"/>
            <a:ext cx="3327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50523" y="2688196"/>
            <a:ext cx="7734300" cy="0"/>
          </a:xfrm>
          <a:custGeom>
            <a:avLst/>
            <a:gdLst/>
            <a:ahLst/>
            <a:cxnLst/>
            <a:rect l="l" t="t" r="r" b="b"/>
            <a:pathLst>
              <a:path w="7734300">
                <a:moveTo>
                  <a:pt x="0" y="0"/>
                </a:moveTo>
                <a:lnTo>
                  <a:pt x="7734249" y="0"/>
                </a:lnTo>
              </a:path>
            </a:pathLst>
          </a:custGeom>
          <a:ln w="9525">
            <a:solidFill>
              <a:srgbClr val="CACACA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24645" y="1708226"/>
            <a:ext cx="483870" cy="980440"/>
          </a:xfrm>
          <a:custGeom>
            <a:avLst/>
            <a:gdLst/>
            <a:ahLst/>
            <a:cxnLst/>
            <a:rect l="l" t="t" r="r" b="b"/>
            <a:pathLst>
              <a:path w="483870" h="980439">
                <a:moveTo>
                  <a:pt x="0" y="0"/>
                </a:moveTo>
                <a:lnTo>
                  <a:pt x="483387" y="0"/>
                </a:lnTo>
                <a:lnTo>
                  <a:pt x="483387" y="979982"/>
                </a:lnTo>
                <a:lnTo>
                  <a:pt x="0" y="979982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180120" y="1693303"/>
            <a:ext cx="483870" cy="995044"/>
          </a:xfrm>
          <a:custGeom>
            <a:avLst/>
            <a:gdLst/>
            <a:ahLst/>
            <a:cxnLst/>
            <a:rect l="l" t="t" r="r" b="b"/>
            <a:pathLst>
              <a:path w="483870" h="995044">
                <a:moveTo>
                  <a:pt x="0" y="0"/>
                </a:moveTo>
                <a:lnTo>
                  <a:pt x="483400" y="0"/>
                </a:lnTo>
                <a:lnTo>
                  <a:pt x="483400" y="994892"/>
                </a:lnTo>
                <a:lnTo>
                  <a:pt x="0" y="994892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35595" y="1748015"/>
            <a:ext cx="483870" cy="940435"/>
          </a:xfrm>
          <a:custGeom>
            <a:avLst/>
            <a:gdLst/>
            <a:ahLst/>
            <a:cxnLst/>
            <a:rect l="l" t="t" r="r" b="b"/>
            <a:pathLst>
              <a:path w="483870" h="940435">
                <a:moveTo>
                  <a:pt x="0" y="0"/>
                </a:moveTo>
                <a:lnTo>
                  <a:pt x="483400" y="0"/>
                </a:lnTo>
                <a:lnTo>
                  <a:pt x="483400" y="940180"/>
                </a:lnTo>
                <a:lnTo>
                  <a:pt x="0" y="94018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91083" y="1837563"/>
            <a:ext cx="483870" cy="850900"/>
          </a:xfrm>
          <a:custGeom>
            <a:avLst/>
            <a:gdLst/>
            <a:ahLst/>
            <a:cxnLst/>
            <a:rect l="l" t="t" r="r" b="b"/>
            <a:pathLst>
              <a:path w="483870" h="850900">
                <a:moveTo>
                  <a:pt x="0" y="0"/>
                </a:moveTo>
                <a:lnTo>
                  <a:pt x="483400" y="0"/>
                </a:lnTo>
                <a:lnTo>
                  <a:pt x="483400" y="850633"/>
                </a:lnTo>
                <a:lnTo>
                  <a:pt x="0" y="850633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46558" y="1897252"/>
            <a:ext cx="483870" cy="791210"/>
          </a:xfrm>
          <a:custGeom>
            <a:avLst/>
            <a:gdLst/>
            <a:ahLst/>
            <a:cxnLst/>
            <a:rect l="l" t="t" r="r" b="b"/>
            <a:pathLst>
              <a:path w="483870" h="791210">
                <a:moveTo>
                  <a:pt x="0" y="0"/>
                </a:moveTo>
                <a:lnTo>
                  <a:pt x="483400" y="0"/>
                </a:lnTo>
                <a:lnTo>
                  <a:pt x="483400" y="790943"/>
                </a:lnTo>
                <a:lnTo>
                  <a:pt x="0" y="790943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02046" y="1862429"/>
            <a:ext cx="483870" cy="826135"/>
          </a:xfrm>
          <a:custGeom>
            <a:avLst/>
            <a:gdLst/>
            <a:ahLst/>
            <a:cxnLst/>
            <a:rect l="l" t="t" r="r" b="b"/>
            <a:pathLst>
              <a:path w="483870" h="826135">
                <a:moveTo>
                  <a:pt x="0" y="0"/>
                </a:moveTo>
                <a:lnTo>
                  <a:pt x="483387" y="0"/>
                </a:lnTo>
                <a:lnTo>
                  <a:pt x="483387" y="825766"/>
                </a:lnTo>
                <a:lnTo>
                  <a:pt x="0" y="825766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57521" y="1927098"/>
            <a:ext cx="483870" cy="761365"/>
          </a:xfrm>
          <a:custGeom>
            <a:avLst/>
            <a:gdLst/>
            <a:ahLst/>
            <a:cxnLst/>
            <a:rect l="l" t="t" r="r" b="b"/>
            <a:pathLst>
              <a:path w="483870" h="761364">
                <a:moveTo>
                  <a:pt x="0" y="0"/>
                </a:moveTo>
                <a:lnTo>
                  <a:pt x="483400" y="0"/>
                </a:lnTo>
                <a:lnTo>
                  <a:pt x="483400" y="761098"/>
                </a:lnTo>
                <a:lnTo>
                  <a:pt x="0" y="761098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13008" y="2036546"/>
            <a:ext cx="483870" cy="652145"/>
          </a:xfrm>
          <a:custGeom>
            <a:avLst/>
            <a:gdLst/>
            <a:ahLst/>
            <a:cxnLst/>
            <a:rect l="l" t="t" r="r" b="b"/>
            <a:pathLst>
              <a:path w="483870" h="652144">
                <a:moveTo>
                  <a:pt x="0" y="0"/>
                </a:moveTo>
                <a:lnTo>
                  <a:pt x="483387" y="0"/>
                </a:lnTo>
                <a:lnTo>
                  <a:pt x="483387" y="651662"/>
                </a:lnTo>
                <a:lnTo>
                  <a:pt x="0" y="651662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68483" y="1877364"/>
            <a:ext cx="483870" cy="810895"/>
          </a:xfrm>
          <a:custGeom>
            <a:avLst/>
            <a:gdLst/>
            <a:ahLst/>
            <a:cxnLst/>
            <a:rect l="l" t="t" r="r" b="b"/>
            <a:pathLst>
              <a:path w="483870" h="810894">
                <a:moveTo>
                  <a:pt x="0" y="0"/>
                </a:moveTo>
                <a:lnTo>
                  <a:pt x="483400" y="0"/>
                </a:lnTo>
                <a:lnTo>
                  <a:pt x="483400" y="810844"/>
                </a:lnTo>
                <a:lnTo>
                  <a:pt x="0" y="810844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23958" y="1822640"/>
            <a:ext cx="483870" cy="866140"/>
          </a:xfrm>
          <a:custGeom>
            <a:avLst/>
            <a:gdLst/>
            <a:ahLst/>
            <a:cxnLst/>
            <a:rect l="l" t="t" r="r" b="b"/>
            <a:pathLst>
              <a:path w="483870" h="866139">
                <a:moveTo>
                  <a:pt x="0" y="0"/>
                </a:moveTo>
                <a:lnTo>
                  <a:pt x="483400" y="0"/>
                </a:lnTo>
                <a:lnTo>
                  <a:pt x="483400" y="865555"/>
                </a:lnTo>
                <a:lnTo>
                  <a:pt x="0" y="865555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79446" y="1867407"/>
            <a:ext cx="483870" cy="821055"/>
          </a:xfrm>
          <a:custGeom>
            <a:avLst/>
            <a:gdLst/>
            <a:ahLst/>
            <a:cxnLst/>
            <a:rect l="l" t="t" r="r" b="b"/>
            <a:pathLst>
              <a:path w="483869" h="821055">
                <a:moveTo>
                  <a:pt x="0" y="0"/>
                </a:moveTo>
                <a:lnTo>
                  <a:pt x="483387" y="0"/>
                </a:lnTo>
                <a:lnTo>
                  <a:pt x="483387" y="820788"/>
                </a:lnTo>
                <a:lnTo>
                  <a:pt x="0" y="820788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34921" y="1917153"/>
            <a:ext cx="483870" cy="771525"/>
          </a:xfrm>
          <a:custGeom>
            <a:avLst/>
            <a:gdLst/>
            <a:ahLst/>
            <a:cxnLst/>
            <a:rect l="l" t="t" r="r" b="b"/>
            <a:pathLst>
              <a:path w="483869" h="771525">
                <a:moveTo>
                  <a:pt x="0" y="0"/>
                </a:moveTo>
                <a:lnTo>
                  <a:pt x="483387" y="0"/>
                </a:lnTo>
                <a:lnTo>
                  <a:pt x="483387" y="771042"/>
                </a:lnTo>
                <a:lnTo>
                  <a:pt x="0" y="771042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50523" y="2688196"/>
            <a:ext cx="7734300" cy="0"/>
          </a:xfrm>
          <a:custGeom>
            <a:avLst/>
            <a:gdLst/>
            <a:ahLst/>
            <a:cxnLst/>
            <a:rect l="l" t="t" r="r" b="b"/>
            <a:pathLst>
              <a:path w="7734300">
                <a:moveTo>
                  <a:pt x="0" y="0"/>
                </a:moveTo>
                <a:lnTo>
                  <a:pt x="7734249" y="0"/>
                </a:lnTo>
              </a:path>
            </a:pathLst>
          </a:custGeom>
          <a:ln w="9525">
            <a:solidFill>
              <a:srgbClr val="CACA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50523" y="4406845"/>
            <a:ext cx="7734300" cy="0"/>
          </a:xfrm>
          <a:custGeom>
            <a:avLst/>
            <a:gdLst/>
            <a:ahLst/>
            <a:cxnLst/>
            <a:rect l="l" t="t" r="r" b="b"/>
            <a:pathLst>
              <a:path w="7734300">
                <a:moveTo>
                  <a:pt x="0" y="0"/>
                </a:moveTo>
                <a:lnTo>
                  <a:pt x="7734249" y="0"/>
                </a:lnTo>
              </a:path>
            </a:pathLst>
          </a:custGeom>
          <a:ln w="9525">
            <a:solidFill>
              <a:srgbClr val="CACACA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824645" y="3401999"/>
            <a:ext cx="483870" cy="1005205"/>
          </a:xfrm>
          <a:custGeom>
            <a:avLst/>
            <a:gdLst/>
            <a:ahLst/>
            <a:cxnLst/>
            <a:rect l="l" t="t" r="r" b="b"/>
            <a:pathLst>
              <a:path w="483870" h="1005204">
                <a:moveTo>
                  <a:pt x="0" y="0"/>
                </a:moveTo>
                <a:lnTo>
                  <a:pt x="483387" y="0"/>
                </a:lnTo>
                <a:lnTo>
                  <a:pt x="483387" y="1004849"/>
                </a:lnTo>
                <a:lnTo>
                  <a:pt x="0" y="1004849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180120" y="3496513"/>
            <a:ext cx="483870" cy="910590"/>
          </a:xfrm>
          <a:custGeom>
            <a:avLst/>
            <a:gdLst/>
            <a:ahLst/>
            <a:cxnLst/>
            <a:rect l="l" t="t" r="r" b="b"/>
            <a:pathLst>
              <a:path w="483870" h="910589">
                <a:moveTo>
                  <a:pt x="0" y="0"/>
                </a:moveTo>
                <a:lnTo>
                  <a:pt x="483400" y="0"/>
                </a:lnTo>
                <a:lnTo>
                  <a:pt x="483400" y="910336"/>
                </a:lnTo>
                <a:lnTo>
                  <a:pt x="0" y="910336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35595" y="3531336"/>
            <a:ext cx="483870" cy="875665"/>
          </a:xfrm>
          <a:custGeom>
            <a:avLst/>
            <a:gdLst/>
            <a:ahLst/>
            <a:cxnLst/>
            <a:rect l="l" t="t" r="r" b="b"/>
            <a:pathLst>
              <a:path w="483870" h="875664">
                <a:moveTo>
                  <a:pt x="0" y="0"/>
                </a:moveTo>
                <a:lnTo>
                  <a:pt x="483400" y="0"/>
                </a:lnTo>
                <a:lnTo>
                  <a:pt x="483400" y="875512"/>
                </a:lnTo>
                <a:lnTo>
                  <a:pt x="0" y="875512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91083" y="3596004"/>
            <a:ext cx="483870" cy="810895"/>
          </a:xfrm>
          <a:custGeom>
            <a:avLst/>
            <a:gdLst/>
            <a:ahLst/>
            <a:cxnLst/>
            <a:rect l="l" t="t" r="r" b="b"/>
            <a:pathLst>
              <a:path w="483870" h="810895">
                <a:moveTo>
                  <a:pt x="0" y="0"/>
                </a:moveTo>
                <a:lnTo>
                  <a:pt x="483400" y="0"/>
                </a:lnTo>
                <a:lnTo>
                  <a:pt x="483400" y="810844"/>
                </a:lnTo>
                <a:lnTo>
                  <a:pt x="0" y="810844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46558" y="3586060"/>
            <a:ext cx="483870" cy="821055"/>
          </a:xfrm>
          <a:custGeom>
            <a:avLst/>
            <a:gdLst/>
            <a:ahLst/>
            <a:cxnLst/>
            <a:rect l="l" t="t" r="r" b="b"/>
            <a:pathLst>
              <a:path w="483870" h="821054">
                <a:moveTo>
                  <a:pt x="0" y="0"/>
                </a:moveTo>
                <a:lnTo>
                  <a:pt x="483400" y="0"/>
                </a:lnTo>
                <a:lnTo>
                  <a:pt x="483400" y="820788"/>
                </a:lnTo>
                <a:lnTo>
                  <a:pt x="0" y="820788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2046" y="3645750"/>
            <a:ext cx="483870" cy="761365"/>
          </a:xfrm>
          <a:custGeom>
            <a:avLst/>
            <a:gdLst/>
            <a:ahLst/>
            <a:cxnLst/>
            <a:rect l="l" t="t" r="r" b="b"/>
            <a:pathLst>
              <a:path w="483870" h="761364">
                <a:moveTo>
                  <a:pt x="0" y="0"/>
                </a:moveTo>
                <a:lnTo>
                  <a:pt x="483387" y="0"/>
                </a:lnTo>
                <a:lnTo>
                  <a:pt x="483387" y="761098"/>
                </a:lnTo>
                <a:lnTo>
                  <a:pt x="0" y="761098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57521" y="3576104"/>
            <a:ext cx="483870" cy="831215"/>
          </a:xfrm>
          <a:custGeom>
            <a:avLst/>
            <a:gdLst/>
            <a:ahLst/>
            <a:cxnLst/>
            <a:rect l="l" t="t" r="r" b="b"/>
            <a:pathLst>
              <a:path w="483870" h="831214">
                <a:moveTo>
                  <a:pt x="0" y="0"/>
                </a:moveTo>
                <a:lnTo>
                  <a:pt x="483400" y="0"/>
                </a:lnTo>
                <a:lnTo>
                  <a:pt x="483400" y="830745"/>
                </a:lnTo>
                <a:lnTo>
                  <a:pt x="0" y="830745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13008" y="3740264"/>
            <a:ext cx="483870" cy="666750"/>
          </a:xfrm>
          <a:custGeom>
            <a:avLst/>
            <a:gdLst/>
            <a:ahLst/>
            <a:cxnLst/>
            <a:rect l="l" t="t" r="r" b="b"/>
            <a:pathLst>
              <a:path w="483870" h="666750">
                <a:moveTo>
                  <a:pt x="0" y="0"/>
                </a:moveTo>
                <a:lnTo>
                  <a:pt x="483387" y="0"/>
                </a:lnTo>
                <a:lnTo>
                  <a:pt x="483387" y="666584"/>
                </a:lnTo>
                <a:lnTo>
                  <a:pt x="0" y="666584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68483" y="3516414"/>
            <a:ext cx="483870" cy="890905"/>
          </a:xfrm>
          <a:custGeom>
            <a:avLst/>
            <a:gdLst/>
            <a:ahLst/>
            <a:cxnLst/>
            <a:rect l="l" t="t" r="r" b="b"/>
            <a:pathLst>
              <a:path w="483870" h="890904">
                <a:moveTo>
                  <a:pt x="0" y="0"/>
                </a:moveTo>
                <a:lnTo>
                  <a:pt x="483400" y="0"/>
                </a:lnTo>
                <a:lnTo>
                  <a:pt x="483400" y="890435"/>
                </a:lnTo>
                <a:lnTo>
                  <a:pt x="0" y="890435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23958" y="3392055"/>
            <a:ext cx="483870" cy="1015365"/>
          </a:xfrm>
          <a:custGeom>
            <a:avLst/>
            <a:gdLst/>
            <a:ahLst/>
            <a:cxnLst/>
            <a:rect l="l" t="t" r="r" b="b"/>
            <a:pathLst>
              <a:path w="483870" h="1015364">
                <a:moveTo>
                  <a:pt x="0" y="0"/>
                </a:moveTo>
                <a:lnTo>
                  <a:pt x="483400" y="0"/>
                </a:lnTo>
                <a:lnTo>
                  <a:pt x="483400" y="1014793"/>
                </a:lnTo>
                <a:lnTo>
                  <a:pt x="0" y="1014793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79446" y="3581082"/>
            <a:ext cx="483870" cy="826135"/>
          </a:xfrm>
          <a:custGeom>
            <a:avLst/>
            <a:gdLst/>
            <a:ahLst/>
            <a:cxnLst/>
            <a:rect l="l" t="t" r="r" b="b"/>
            <a:pathLst>
              <a:path w="483869" h="826135">
                <a:moveTo>
                  <a:pt x="0" y="0"/>
                </a:moveTo>
                <a:lnTo>
                  <a:pt x="483387" y="0"/>
                </a:lnTo>
                <a:lnTo>
                  <a:pt x="483387" y="825766"/>
                </a:lnTo>
                <a:lnTo>
                  <a:pt x="0" y="825766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34921" y="3610927"/>
            <a:ext cx="483870" cy="796290"/>
          </a:xfrm>
          <a:custGeom>
            <a:avLst/>
            <a:gdLst/>
            <a:ahLst/>
            <a:cxnLst/>
            <a:rect l="l" t="t" r="r" b="b"/>
            <a:pathLst>
              <a:path w="483869" h="796289">
                <a:moveTo>
                  <a:pt x="0" y="0"/>
                </a:moveTo>
                <a:lnTo>
                  <a:pt x="483387" y="0"/>
                </a:lnTo>
                <a:lnTo>
                  <a:pt x="483387" y="795921"/>
                </a:lnTo>
                <a:lnTo>
                  <a:pt x="0" y="795921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50523" y="2688196"/>
            <a:ext cx="7734300" cy="0"/>
          </a:xfrm>
          <a:custGeom>
            <a:avLst/>
            <a:gdLst/>
            <a:ahLst/>
            <a:cxnLst/>
            <a:rect l="l" t="t" r="r" b="b"/>
            <a:pathLst>
              <a:path w="7734300">
                <a:moveTo>
                  <a:pt x="0" y="0"/>
                </a:moveTo>
                <a:lnTo>
                  <a:pt x="7734249" y="0"/>
                </a:lnTo>
              </a:path>
            </a:pathLst>
          </a:custGeom>
          <a:ln w="9525">
            <a:solidFill>
              <a:srgbClr val="CACA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50523" y="4406845"/>
            <a:ext cx="7734300" cy="0"/>
          </a:xfrm>
          <a:custGeom>
            <a:avLst/>
            <a:gdLst/>
            <a:ahLst/>
            <a:cxnLst/>
            <a:rect l="l" t="t" r="r" b="b"/>
            <a:pathLst>
              <a:path w="7734300">
                <a:moveTo>
                  <a:pt x="0" y="0"/>
                </a:moveTo>
                <a:lnTo>
                  <a:pt x="7734249" y="0"/>
                </a:lnTo>
              </a:path>
            </a:pathLst>
          </a:custGeom>
          <a:ln w="9525">
            <a:solidFill>
              <a:srgbClr val="CACA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50523" y="6125488"/>
            <a:ext cx="7734300" cy="0"/>
          </a:xfrm>
          <a:custGeom>
            <a:avLst/>
            <a:gdLst/>
            <a:ahLst/>
            <a:cxnLst/>
            <a:rect l="l" t="t" r="r" b="b"/>
            <a:pathLst>
              <a:path w="7734300">
                <a:moveTo>
                  <a:pt x="0" y="0"/>
                </a:moveTo>
                <a:lnTo>
                  <a:pt x="7734249" y="0"/>
                </a:lnTo>
              </a:path>
            </a:pathLst>
          </a:custGeom>
          <a:ln w="9525">
            <a:solidFill>
              <a:srgbClr val="CACACA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824645" y="5130025"/>
            <a:ext cx="483870" cy="995680"/>
          </a:xfrm>
          <a:custGeom>
            <a:avLst/>
            <a:gdLst/>
            <a:ahLst/>
            <a:cxnLst/>
            <a:rect l="l" t="t" r="r" b="b"/>
            <a:pathLst>
              <a:path w="483870" h="995679">
                <a:moveTo>
                  <a:pt x="0" y="0"/>
                </a:moveTo>
                <a:lnTo>
                  <a:pt x="483387" y="0"/>
                </a:lnTo>
                <a:lnTo>
                  <a:pt x="483387" y="995464"/>
                </a:lnTo>
                <a:lnTo>
                  <a:pt x="0" y="995464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180120" y="5075885"/>
            <a:ext cx="483870" cy="1049655"/>
          </a:xfrm>
          <a:custGeom>
            <a:avLst/>
            <a:gdLst/>
            <a:ahLst/>
            <a:cxnLst/>
            <a:rect l="l" t="t" r="r" b="b"/>
            <a:pathLst>
              <a:path w="483870" h="1049654">
                <a:moveTo>
                  <a:pt x="0" y="0"/>
                </a:moveTo>
                <a:lnTo>
                  <a:pt x="483400" y="0"/>
                </a:lnTo>
                <a:lnTo>
                  <a:pt x="483400" y="1049604"/>
                </a:lnTo>
                <a:lnTo>
                  <a:pt x="0" y="1049604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35595" y="5215153"/>
            <a:ext cx="483870" cy="910590"/>
          </a:xfrm>
          <a:custGeom>
            <a:avLst/>
            <a:gdLst/>
            <a:ahLst/>
            <a:cxnLst/>
            <a:rect l="l" t="t" r="r" b="b"/>
            <a:pathLst>
              <a:path w="483870" h="910589">
                <a:moveTo>
                  <a:pt x="0" y="0"/>
                </a:moveTo>
                <a:lnTo>
                  <a:pt x="483400" y="0"/>
                </a:lnTo>
                <a:lnTo>
                  <a:pt x="483400" y="910336"/>
                </a:lnTo>
                <a:lnTo>
                  <a:pt x="0" y="910336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91083" y="5374347"/>
            <a:ext cx="483870" cy="751205"/>
          </a:xfrm>
          <a:custGeom>
            <a:avLst/>
            <a:gdLst/>
            <a:ahLst/>
            <a:cxnLst/>
            <a:rect l="l" t="t" r="r" b="b"/>
            <a:pathLst>
              <a:path w="483870" h="751204">
                <a:moveTo>
                  <a:pt x="0" y="0"/>
                </a:moveTo>
                <a:lnTo>
                  <a:pt x="483400" y="0"/>
                </a:lnTo>
                <a:lnTo>
                  <a:pt x="483400" y="751154"/>
                </a:lnTo>
                <a:lnTo>
                  <a:pt x="0" y="751154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246558" y="5339524"/>
            <a:ext cx="483870" cy="786130"/>
          </a:xfrm>
          <a:custGeom>
            <a:avLst/>
            <a:gdLst/>
            <a:ahLst/>
            <a:cxnLst/>
            <a:rect l="l" t="t" r="r" b="b"/>
            <a:pathLst>
              <a:path w="483870" h="786129">
                <a:moveTo>
                  <a:pt x="0" y="0"/>
                </a:moveTo>
                <a:lnTo>
                  <a:pt x="483400" y="0"/>
                </a:lnTo>
                <a:lnTo>
                  <a:pt x="483400" y="785964"/>
                </a:lnTo>
                <a:lnTo>
                  <a:pt x="0" y="785964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02046" y="5245011"/>
            <a:ext cx="483870" cy="880744"/>
          </a:xfrm>
          <a:custGeom>
            <a:avLst/>
            <a:gdLst/>
            <a:ahLst/>
            <a:cxnLst/>
            <a:rect l="l" t="t" r="r" b="b"/>
            <a:pathLst>
              <a:path w="483870" h="880745">
                <a:moveTo>
                  <a:pt x="0" y="0"/>
                </a:moveTo>
                <a:lnTo>
                  <a:pt x="483387" y="0"/>
                </a:lnTo>
                <a:lnTo>
                  <a:pt x="483387" y="880478"/>
                </a:lnTo>
                <a:lnTo>
                  <a:pt x="0" y="880478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57521" y="5051006"/>
            <a:ext cx="483870" cy="1075055"/>
          </a:xfrm>
          <a:custGeom>
            <a:avLst/>
            <a:gdLst/>
            <a:ahLst/>
            <a:cxnLst/>
            <a:rect l="l" t="t" r="r" b="b"/>
            <a:pathLst>
              <a:path w="483870" h="1075054">
                <a:moveTo>
                  <a:pt x="0" y="0"/>
                </a:moveTo>
                <a:lnTo>
                  <a:pt x="483400" y="0"/>
                </a:lnTo>
                <a:lnTo>
                  <a:pt x="483400" y="1074483"/>
                </a:lnTo>
                <a:lnTo>
                  <a:pt x="0" y="1074483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13008" y="5548464"/>
            <a:ext cx="483870" cy="577215"/>
          </a:xfrm>
          <a:custGeom>
            <a:avLst/>
            <a:gdLst/>
            <a:ahLst/>
            <a:cxnLst/>
            <a:rect l="l" t="t" r="r" b="b"/>
            <a:pathLst>
              <a:path w="483870" h="577214">
                <a:moveTo>
                  <a:pt x="0" y="0"/>
                </a:moveTo>
                <a:lnTo>
                  <a:pt x="483387" y="0"/>
                </a:lnTo>
                <a:lnTo>
                  <a:pt x="483387" y="577037"/>
                </a:lnTo>
                <a:lnTo>
                  <a:pt x="0" y="577037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68483" y="5205209"/>
            <a:ext cx="483870" cy="920750"/>
          </a:xfrm>
          <a:custGeom>
            <a:avLst/>
            <a:gdLst/>
            <a:ahLst/>
            <a:cxnLst/>
            <a:rect l="l" t="t" r="r" b="b"/>
            <a:pathLst>
              <a:path w="483870" h="920750">
                <a:moveTo>
                  <a:pt x="0" y="0"/>
                </a:moveTo>
                <a:lnTo>
                  <a:pt x="483400" y="0"/>
                </a:lnTo>
                <a:lnTo>
                  <a:pt x="483400" y="920280"/>
                </a:lnTo>
                <a:lnTo>
                  <a:pt x="0" y="920280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023958" y="5379313"/>
            <a:ext cx="483870" cy="746760"/>
          </a:xfrm>
          <a:custGeom>
            <a:avLst/>
            <a:gdLst/>
            <a:ahLst/>
            <a:cxnLst/>
            <a:rect l="l" t="t" r="r" b="b"/>
            <a:pathLst>
              <a:path w="483870" h="746760">
                <a:moveTo>
                  <a:pt x="0" y="0"/>
                </a:moveTo>
                <a:lnTo>
                  <a:pt x="483400" y="0"/>
                </a:lnTo>
                <a:lnTo>
                  <a:pt x="483400" y="746175"/>
                </a:lnTo>
                <a:lnTo>
                  <a:pt x="0" y="746175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379446" y="5334558"/>
            <a:ext cx="483870" cy="791210"/>
          </a:xfrm>
          <a:custGeom>
            <a:avLst/>
            <a:gdLst/>
            <a:ahLst/>
            <a:cxnLst/>
            <a:rect l="l" t="t" r="r" b="b"/>
            <a:pathLst>
              <a:path w="483869" h="791210">
                <a:moveTo>
                  <a:pt x="0" y="0"/>
                </a:moveTo>
                <a:lnTo>
                  <a:pt x="483387" y="0"/>
                </a:lnTo>
                <a:lnTo>
                  <a:pt x="483387" y="790930"/>
                </a:lnTo>
                <a:lnTo>
                  <a:pt x="0" y="790930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34921" y="5473839"/>
            <a:ext cx="483870" cy="652145"/>
          </a:xfrm>
          <a:custGeom>
            <a:avLst/>
            <a:gdLst/>
            <a:ahLst/>
            <a:cxnLst/>
            <a:rect l="l" t="t" r="r" b="b"/>
            <a:pathLst>
              <a:path w="483869" h="652145">
                <a:moveTo>
                  <a:pt x="0" y="0"/>
                </a:moveTo>
                <a:lnTo>
                  <a:pt x="483387" y="0"/>
                </a:lnTo>
                <a:lnTo>
                  <a:pt x="483387" y="651662"/>
                </a:lnTo>
                <a:lnTo>
                  <a:pt x="0" y="651662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50518" y="1504185"/>
            <a:ext cx="7734300" cy="1184275"/>
          </a:xfrm>
          <a:custGeom>
            <a:avLst/>
            <a:gdLst/>
            <a:ahLst/>
            <a:cxnLst/>
            <a:rect l="l" t="t" r="r" b="b"/>
            <a:pathLst>
              <a:path w="7734300" h="1184275">
                <a:moveTo>
                  <a:pt x="7734249" y="1184008"/>
                </a:moveTo>
                <a:lnTo>
                  <a:pt x="0" y="1184008"/>
                </a:lnTo>
                <a:lnTo>
                  <a:pt x="0" y="0"/>
                </a:lnTo>
                <a:lnTo>
                  <a:pt x="7734249" y="0"/>
                </a:lnTo>
                <a:lnTo>
                  <a:pt x="7734249" y="1184008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50518" y="3218685"/>
            <a:ext cx="7734300" cy="1184275"/>
          </a:xfrm>
          <a:custGeom>
            <a:avLst/>
            <a:gdLst/>
            <a:ahLst/>
            <a:cxnLst/>
            <a:rect l="l" t="t" r="r" b="b"/>
            <a:pathLst>
              <a:path w="7734300" h="1184275">
                <a:moveTo>
                  <a:pt x="7734249" y="1184008"/>
                </a:moveTo>
                <a:lnTo>
                  <a:pt x="0" y="1184008"/>
                </a:lnTo>
                <a:lnTo>
                  <a:pt x="0" y="0"/>
                </a:lnTo>
                <a:lnTo>
                  <a:pt x="7734249" y="0"/>
                </a:lnTo>
                <a:lnTo>
                  <a:pt x="7734249" y="1184008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50518" y="4945885"/>
            <a:ext cx="7734300" cy="1184275"/>
          </a:xfrm>
          <a:custGeom>
            <a:avLst/>
            <a:gdLst/>
            <a:ahLst/>
            <a:cxnLst/>
            <a:rect l="l" t="t" r="r" b="b"/>
            <a:pathLst>
              <a:path w="7734300" h="1184275">
                <a:moveTo>
                  <a:pt x="7734249" y="1184008"/>
                </a:moveTo>
                <a:lnTo>
                  <a:pt x="0" y="1184008"/>
                </a:lnTo>
                <a:lnTo>
                  <a:pt x="0" y="0"/>
                </a:lnTo>
                <a:lnTo>
                  <a:pt x="7734249" y="0"/>
                </a:lnTo>
                <a:lnTo>
                  <a:pt x="7734249" y="1184008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83686" y="302418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2178" y="-6102"/>
                </a:moveTo>
                <a:lnTo>
                  <a:pt x="2178" y="6102"/>
                </a:lnTo>
              </a:path>
            </a:pathLst>
          </a:custGeom>
          <a:ln w="4356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2903" y="3024182"/>
            <a:ext cx="8740140" cy="0"/>
          </a:xfrm>
          <a:custGeom>
            <a:avLst/>
            <a:gdLst/>
            <a:ahLst/>
            <a:cxnLst/>
            <a:rect l="l" t="t" r="r" b="b"/>
            <a:pathLst>
              <a:path w="8740140">
                <a:moveTo>
                  <a:pt x="0" y="0"/>
                </a:moveTo>
                <a:lnTo>
                  <a:pt x="8740076" y="0"/>
                </a:lnTo>
              </a:path>
            </a:pathLst>
          </a:custGeom>
          <a:ln w="12204">
            <a:solidFill>
              <a:srgbClr val="93939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80401" y="302418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2184" y="-6102"/>
                </a:moveTo>
                <a:lnTo>
                  <a:pt x="2184" y="6102"/>
                </a:lnTo>
              </a:path>
            </a:pathLst>
          </a:custGeom>
          <a:ln w="4368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95140" y="1748792"/>
            <a:ext cx="618477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42645" y="2212008"/>
            <a:ext cx="523875" cy="33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660">
              <a:lnSpc>
                <a:spcPct val="100000"/>
              </a:lnSpc>
            </a:pPr>
            <a:r>
              <a:rPr sz="1000" b="1" spc="-25" dirty="0">
                <a:solidFill>
                  <a:srgbClr val="005287"/>
                </a:solidFill>
                <a:latin typeface="Tahoma"/>
                <a:cs typeface="Tahoma"/>
              </a:rPr>
              <a:t>North  </a:t>
            </a:r>
            <a:r>
              <a:rPr sz="1000" b="1" spc="35" dirty="0">
                <a:solidFill>
                  <a:srgbClr val="005287"/>
                </a:solidFill>
                <a:latin typeface="Tahoma"/>
                <a:cs typeface="Tahoma"/>
              </a:rPr>
              <a:t>A</a:t>
            </a:r>
            <a:r>
              <a:rPr sz="1000" b="1" spc="-55" dirty="0">
                <a:solidFill>
                  <a:srgbClr val="005287"/>
                </a:solidFill>
                <a:latin typeface="Tahoma"/>
                <a:cs typeface="Tahoma"/>
              </a:rPr>
              <a:t>m</a:t>
            </a:r>
            <a:r>
              <a:rPr sz="1000" b="1" spc="-10" dirty="0">
                <a:solidFill>
                  <a:srgbClr val="005287"/>
                </a:solidFill>
                <a:latin typeface="Tahoma"/>
                <a:cs typeface="Tahoma"/>
              </a:rPr>
              <a:t>e</a:t>
            </a:r>
            <a:r>
              <a:rPr sz="1000" b="1" spc="-60" dirty="0">
                <a:solidFill>
                  <a:srgbClr val="005287"/>
                </a:solidFill>
                <a:latin typeface="Tahoma"/>
                <a:cs typeface="Tahoma"/>
              </a:rPr>
              <a:t>r</a:t>
            </a:r>
            <a:r>
              <a:rPr sz="1000" b="1" spc="-30" dirty="0">
                <a:solidFill>
                  <a:srgbClr val="005287"/>
                </a:solidFill>
                <a:latin typeface="Tahoma"/>
                <a:cs typeface="Tahoma"/>
              </a:rPr>
              <a:t>i</a:t>
            </a:r>
            <a:r>
              <a:rPr sz="1000" b="1" spc="-20" dirty="0">
                <a:solidFill>
                  <a:srgbClr val="005287"/>
                </a:solidFill>
                <a:latin typeface="Tahoma"/>
                <a:cs typeface="Tahoma"/>
              </a:rPr>
              <a:t>c</a:t>
            </a:r>
            <a:r>
              <a:rPr sz="1000" b="1" spc="-50" dirty="0">
                <a:solidFill>
                  <a:srgbClr val="005287"/>
                </a:solidFill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83686" y="475138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2178" y="-6102"/>
                </a:moveTo>
                <a:lnTo>
                  <a:pt x="2178" y="6102"/>
                </a:lnTo>
              </a:path>
            </a:pathLst>
          </a:custGeom>
          <a:ln w="4356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2903" y="4751382"/>
            <a:ext cx="8740140" cy="0"/>
          </a:xfrm>
          <a:custGeom>
            <a:avLst/>
            <a:gdLst/>
            <a:ahLst/>
            <a:cxnLst/>
            <a:rect l="l" t="t" r="r" b="b"/>
            <a:pathLst>
              <a:path w="8740140">
                <a:moveTo>
                  <a:pt x="0" y="0"/>
                </a:moveTo>
                <a:lnTo>
                  <a:pt x="8740076" y="0"/>
                </a:lnTo>
              </a:path>
            </a:pathLst>
          </a:custGeom>
          <a:ln w="12204">
            <a:solidFill>
              <a:srgbClr val="93939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80401" y="4751382"/>
            <a:ext cx="4445" cy="0"/>
          </a:xfrm>
          <a:custGeom>
            <a:avLst/>
            <a:gdLst/>
            <a:ahLst/>
            <a:cxnLst/>
            <a:rect l="l" t="t" r="r" b="b"/>
            <a:pathLst>
              <a:path w="4445">
                <a:moveTo>
                  <a:pt x="2184" y="-6102"/>
                </a:moveTo>
                <a:lnTo>
                  <a:pt x="2184" y="6102"/>
                </a:lnTo>
              </a:path>
            </a:pathLst>
          </a:custGeom>
          <a:ln w="4368">
            <a:solidFill>
              <a:srgbClr val="9393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45798" y="3594037"/>
            <a:ext cx="178523" cy="1363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0340" y="3861685"/>
            <a:ext cx="12065" cy="24765"/>
          </a:xfrm>
          <a:custGeom>
            <a:avLst/>
            <a:gdLst/>
            <a:ahLst/>
            <a:cxnLst/>
            <a:rect l="l" t="t" r="r" b="b"/>
            <a:pathLst>
              <a:path w="12065" h="24764">
                <a:moveTo>
                  <a:pt x="9715" y="0"/>
                </a:moveTo>
                <a:lnTo>
                  <a:pt x="9715" y="317"/>
                </a:lnTo>
                <a:lnTo>
                  <a:pt x="9398" y="1320"/>
                </a:lnTo>
                <a:lnTo>
                  <a:pt x="9398" y="3009"/>
                </a:lnTo>
                <a:lnTo>
                  <a:pt x="8724" y="3682"/>
                </a:lnTo>
                <a:lnTo>
                  <a:pt x="6705" y="4025"/>
                </a:lnTo>
                <a:lnTo>
                  <a:pt x="5359" y="5003"/>
                </a:lnTo>
                <a:lnTo>
                  <a:pt x="3695" y="5676"/>
                </a:lnTo>
                <a:lnTo>
                  <a:pt x="2349" y="6007"/>
                </a:lnTo>
                <a:lnTo>
                  <a:pt x="1676" y="6007"/>
                </a:lnTo>
                <a:lnTo>
                  <a:pt x="1003" y="7010"/>
                </a:lnTo>
                <a:lnTo>
                  <a:pt x="673" y="7696"/>
                </a:lnTo>
                <a:lnTo>
                  <a:pt x="673" y="8039"/>
                </a:lnTo>
                <a:lnTo>
                  <a:pt x="330" y="8712"/>
                </a:lnTo>
                <a:lnTo>
                  <a:pt x="330" y="9715"/>
                </a:lnTo>
                <a:lnTo>
                  <a:pt x="0" y="10693"/>
                </a:lnTo>
                <a:lnTo>
                  <a:pt x="330" y="11696"/>
                </a:lnTo>
                <a:lnTo>
                  <a:pt x="1003" y="12725"/>
                </a:lnTo>
                <a:lnTo>
                  <a:pt x="1003" y="17068"/>
                </a:lnTo>
                <a:lnTo>
                  <a:pt x="1333" y="18414"/>
                </a:lnTo>
                <a:lnTo>
                  <a:pt x="2692" y="19088"/>
                </a:lnTo>
                <a:lnTo>
                  <a:pt x="2349" y="20421"/>
                </a:lnTo>
                <a:lnTo>
                  <a:pt x="3378" y="21755"/>
                </a:lnTo>
                <a:lnTo>
                  <a:pt x="4711" y="22783"/>
                </a:lnTo>
                <a:lnTo>
                  <a:pt x="6032" y="23113"/>
                </a:lnTo>
                <a:lnTo>
                  <a:pt x="7035" y="24764"/>
                </a:lnTo>
                <a:lnTo>
                  <a:pt x="7035" y="23444"/>
                </a:lnTo>
                <a:lnTo>
                  <a:pt x="8064" y="22097"/>
                </a:lnTo>
                <a:lnTo>
                  <a:pt x="9067" y="21081"/>
                </a:lnTo>
                <a:lnTo>
                  <a:pt x="9398" y="19430"/>
                </a:lnTo>
                <a:lnTo>
                  <a:pt x="10058" y="18084"/>
                </a:lnTo>
                <a:lnTo>
                  <a:pt x="10388" y="16052"/>
                </a:lnTo>
                <a:lnTo>
                  <a:pt x="11391" y="14401"/>
                </a:lnTo>
                <a:lnTo>
                  <a:pt x="12065" y="12039"/>
                </a:lnTo>
                <a:lnTo>
                  <a:pt x="11391" y="8712"/>
                </a:lnTo>
                <a:lnTo>
                  <a:pt x="11049" y="6007"/>
                </a:lnTo>
                <a:lnTo>
                  <a:pt x="11049" y="317"/>
                </a:lnTo>
                <a:lnTo>
                  <a:pt x="9715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97006" y="3883781"/>
            <a:ext cx="4445" cy="3810"/>
          </a:xfrm>
          <a:custGeom>
            <a:avLst/>
            <a:gdLst/>
            <a:ahLst/>
            <a:cxnLst/>
            <a:rect l="l" t="t" r="r" b="b"/>
            <a:pathLst>
              <a:path w="4444" h="3810">
                <a:moveTo>
                  <a:pt x="2006" y="0"/>
                </a:moveTo>
                <a:lnTo>
                  <a:pt x="0" y="2006"/>
                </a:lnTo>
                <a:lnTo>
                  <a:pt x="673" y="2667"/>
                </a:lnTo>
                <a:lnTo>
                  <a:pt x="2349" y="3340"/>
                </a:lnTo>
                <a:lnTo>
                  <a:pt x="4381" y="2006"/>
                </a:lnTo>
                <a:lnTo>
                  <a:pt x="3378" y="1689"/>
                </a:lnTo>
                <a:lnTo>
                  <a:pt x="3378" y="342"/>
                </a:lnTo>
                <a:lnTo>
                  <a:pt x="2006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06397" y="3894829"/>
            <a:ext cx="4445" cy="3175"/>
          </a:xfrm>
          <a:custGeom>
            <a:avLst/>
            <a:gdLst/>
            <a:ahLst/>
            <a:cxnLst/>
            <a:rect l="l" t="t" r="r" b="b"/>
            <a:pathLst>
              <a:path w="4444" h="3175">
                <a:moveTo>
                  <a:pt x="3670" y="0"/>
                </a:moveTo>
                <a:lnTo>
                  <a:pt x="2336" y="0"/>
                </a:lnTo>
                <a:lnTo>
                  <a:pt x="330" y="330"/>
                </a:lnTo>
                <a:lnTo>
                  <a:pt x="0" y="2692"/>
                </a:lnTo>
                <a:lnTo>
                  <a:pt x="1015" y="3022"/>
                </a:lnTo>
                <a:lnTo>
                  <a:pt x="1346" y="2006"/>
                </a:lnTo>
                <a:lnTo>
                  <a:pt x="3670" y="2006"/>
                </a:lnTo>
                <a:lnTo>
                  <a:pt x="3822" y="1765"/>
                </a:lnTo>
                <a:lnTo>
                  <a:pt x="3670" y="1003"/>
                </a:lnTo>
                <a:lnTo>
                  <a:pt x="3670" y="0"/>
                </a:lnTo>
                <a:close/>
              </a:path>
              <a:path w="4444" h="3175">
                <a:moveTo>
                  <a:pt x="3670" y="2006"/>
                </a:moveTo>
                <a:lnTo>
                  <a:pt x="2336" y="2006"/>
                </a:lnTo>
                <a:lnTo>
                  <a:pt x="3340" y="2349"/>
                </a:lnTo>
                <a:lnTo>
                  <a:pt x="3670" y="2006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10219" y="3895154"/>
            <a:ext cx="1270" cy="2540"/>
          </a:xfrm>
          <a:custGeom>
            <a:avLst/>
            <a:gdLst/>
            <a:ahLst/>
            <a:cxnLst/>
            <a:rect l="l" t="t" r="r" b="b"/>
            <a:pathLst>
              <a:path w="1269" h="2539">
                <a:moveTo>
                  <a:pt x="850" y="0"/>
                </a:moveTo>
                <a:lnTo>
                  <a:pt x="0" y="1435"/>
                </a:lnTo>
                <a:lnTo>
                  <a:pt x="190" y="2349"/>
                </a:lnTo>
                <a:lnTo>
                  <a:pt x="85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19784" y="3899862"/>
            <a:ext cx="10795" cy="6985"/>
          </a:xfrm>
          <a:custGeom>
            <a:avLst/>
            <a:gdLst/>
            <a:ahLst/>
            <a:cxnLst/>
            <a:rect l="l" t="t" r="r" b="b"/>
            <a:pathLst>
              <a:path w="10794" h="6985">
                <a:moveTo>
                  <a:pt x="9325" y="3683"/>
                </a:moveTo>
                <a:lnTo>
                  <a:pt x="4698" y="3683"/>
                </a:lnTo>
                <a:lnTo>
                  <a:pt x="4025" y="6362"/>
                </a:lnTo>
                <a:lnTo>
                  <a:pt x="6362" y="6692"/>
                </a:lnTo>
                <a:lnTo>
                  <a:pt x="8064" y="5372"/>
                </a:lnTo>
                <a:lnTo>
                  <a:pt x="8064" y="4699"/>
                </a:lnTo>
                <a:lnTo>
                  <a:pt x="10163" y="4699"/>
                </a:lnTo>
                <a:lnTo>
                  <a:pt x="9325" y="3683"/>
                </a:lnTo>
                <a:close/>
              </a:path>
              <a:path w="10794" h="6985">
                <a:moveTo>
                  <a:pt x="5689" y="0"/>
                </a:moveTo>
                <a:lnTo>
                  <a:pt x="4025" y="1333"/>
                </a:lnTo>
                <a:lnTo>
                  <a:pt x="2362" y="2324"/>
                </a:lnTo>
                <a:lnTo>
                  <a:pt x="330" y="3683"/>
                </a:lnTo>
                <a:lnTo>
                  <a:pt x="0" y="5372"/>
                </a:lnTo>
                <a:lnTo>
                  <a:pt x="1676" y="5372"/>
                </a:lnTo>
                <a:lnTo>
                  <a:pt x="3365" y="4356"/>
                </a:lnTo>
                <a:lnTo>
                  <a:pt x="4698" y="3683"/>
                </a:lnTo>
                <a:lnTo>
                  <a:pt x="9325" y="3683"/>
                </a:lnTo>
                <a:lnTo>
                  <a:pt x="9042" y="3340"/>
                </a:lnTo>
                <a:lnTo>
                  <a:pt x="7048" y="1333"/>
                </a:lnTo>
                <a:lnTo>
                  <a:pt x="5689" y="0"/>
                </a:lnTo>
                <a:close/>
              </a:path>
              <a:path w="10794" h="6985">
                <a:moveTo>
                  <a:pt x="10163" y="4699"/>
                </a:moveTo>
                <a:lnTo>
                  <a:pt x="8064" y="4699"/>
                </a:lnTo>
                <a:lnTo>
                  <a:pt x="9385" y="5372"/>
                </a:lnTo>
                <a:lnTo>
                  <a:pt x="10718" y="5372"/>
                </a:lnTo>
                <a:lnTo>
                  <a:pt x="10163" y="4699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21455" y="3912911"/>
            <a:ext cx="4445" cy="5715"/>
          </a:xfrm>
          <a:custGeom>
            <a:avLst/>
            <a:gdLst/>
            <a:ahLst/>
            <a:cxnLst/>
            <a:rect l="l" t="t" r="r" b="b"/>
            <a:pathLst>
              <a:path w="4444" h="5714">
                <a:moveTo>
                  <a:pt x="3378" y="0"/>
                </a:moveTo>
                <a:lnTo>
                  <a:pt x="0" y="0"/>
                </a:lnTo>
                <a:lnTo>
                  <a:pt x="673" y="2006"/>
                </a:lnTo>
                <a:lnTo>
                  <a:pt x="2349" y="3022"/>
                </a:lnTo>
                <a:lnTo>
                  <a:pt x="1676" y="4711"/>
                </a:lnTo>
                <a:lnTo>
                  <a:pt x="1676" y="5689"/>
                </a:lnTo>
                <a:lnTo>
                  <a:pt x="3035" y="5689"/>
                </a:lnTo>
                <a:lnTo>
                  <a:pt x="3378" y="5359"/>
                </a:lnTo>
                <a:lnTo>
                  <a:pt x="4381" y="4711"/>
                </a:lnTo>
                <a:lnTo>
                  <a:pt x="4265" y="2006"/>
                </a:lnTo>
                <a:lnTo>
                  <a:pt x="4038" y="673"/>
                </a:lnTo>
                <a:lnTo>
                  <a:pt x="3378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55976" y="3938724"/>
            <a:ext cx="6350" cy="9525"/>
          </a:xfrm>
          <a:custGeom>
            <a:avLst/>
            <a:gdLst/>
            <a:ahLst/>
            <a:cxnLst/>
            <a:rect l="l" t="t" r="r" b="b"/>
            <a:pathLst>
              <a:path w="6350" h="9525">
                <a:moveTo>
                  <a:pt x="6350" y="0"/>
                </a:moveTo>
                <a:lnTo>
                  <a:pt x="5346" y="647"/>
                </a:lnTo>
                <a:lnTo>
                  <a:pt x="3009" y="2324"/>
                </a:lnTo>
                <a:lnTo>
                  <a:pt x="990" y="4686"/>
                </a:lnTo>
                <a:lnTo>
                  <a:pt x="0" y="5676"/>
                </a:lnTo>
                <a:lnTo>
                  <a:pt x="0" y="6680"/>
                </a:lnTo>
                <a:lnTo>
                  <a:pt x="660" y="9372"/>
                </a:lnTo>
                <a:lnTo>
                  <a:pt x="6350" y="2654"/>
                </a:lnTo>
                <a:lnTo>
                  <a:pt x="635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99354" y="3961157"/>
            <a:ext cx="40005" cy="8890"/>
          </a:xfrm>
          <a:custGeom>
            <a:avLst/>
            <a:gdLst/>
            <a:ahLst/>
            <a:cxnLst/>
            <a:rect l="l" t="t" r="r" b="b"/>
            <a:pathLst>
              <a:path w="40005" h="8889">
                <a:moveTo>
                  <a:pt x="32829" y="5016"/>
                </a:moveTo>
                <a:lnTo>
                  <a:pt x="9372" y="5016"/>
                </a:lnTo>
                <a:lnTo>
                  <a:pt x="11734" y="5689"/>
                </a:lnTo>
                <a:lnTo>
                  <a:pt x="13398" y="5689"/>
                </a:lnTo>
                <a:lnTo>
                  <a:pt x="15074" y="6019"/>
                </a:lnTo>
                <a:lnTo>
                  <a:pt x="17081" y="6692"/>
                </a:lnTo>
                <a:lnTo>
                  <a:pt x="18757" y="8699"/>
                </a:lnTo>
                <a:lnTo>
                  <a:pt x="22783" y="7708"/>
                </a:lnTo>
                <a:lnTo>
                  <a:pt x="25463" y="6692"/>
                </a:lnTo>
                <a:lnTo>
                  <a:pt x="28143" y="6692"/>
                </a:lnTo>
                <a:lnTo>
                  <a:pt x="29819" y="5689"/>
                </a:lnTo>
                <a:lnTo>
                  <a:pt x="32829" y="5016"/>
                </a:lnTo>
                <a:close/>
              </a:path>
              <a:path w="40005" h="8889">
                <a:moveTo>
                  <a:pt x="9372" y="2006"/>
                </a:moveTo>
                <a:lnTo>
                  <a:pt x="0" y="2006"/>
                </a:lnTo>
                <a:lnTo>
                  <a:pt x="0" y="6692"/>
                </a:lnTo>
                <a:lnTo>
                  <a:pt x="1016" y="6692"/>
                </a:lnTo>
                <a:lnTo>
                  <a:pt x="4025" y="6019"/>
                </a:lnTo>
                <a:lnTo>
                  <a:pt x="6032" y="5689"/>
                </a:lnTo>
                <a:lnTo>
                  <a:pt x="9372" y="5016"/>
                </a:lnTo>
                <a:lnTo>
                  <a:pt x="32829" y="5016"/>
                </a:lnTo>
                <a:lnTo>
                  <a:pt x="35179" y="4343"/>
                </a:lnTo>
                <a:lnTo>
                  <a:pt x="37884" y="4343"/>
                </a:lnTo>
                <a:lnTo>
                  <a:pt x="38609" y="3022"/>
                </a:lnTo>
                <a:lnTo>
                  <a:pt x="11734" y="3022"/>
                </a:lnTo>
                <a:lnTo>
                  <a:pt x="9372" y="2006"/>
                </a:lnTo>
                <a:close/>
              </a:path>
              <a:path w="40005" h="8889">
                <a:moveTo>
                  <a:pt x="37884" y="4343"/>
                </a:moveTo>
                <a:lnTo>
                  <a:pt x="35179" y="4343"/>
                </a:lnTo>
                <a:lnTo>
                  <a:pt x="37515" y="5016"/>
                </a:lnTo>
                <a:lnTo>
                  <a:pt x="37884" y="4343"/>
                </a:lnTo>
                <a:close/>
              </a:path>
              <a:path w="40005" h="8889">
                <a:moveTo>
                  <a:pt x="18757" y="1003"/>
                </a:moveTo>
                <a:lnTo>
                  <a:pt x="16421" y="1333"/>
                </a:lnTo>
                <a:lnTo>
                  <a:pt x="14058" y="2336"/>
                </a:lnTo>
                <a:lnTo>
                  <a:pt x="11734" y="3022"/>
                </a:lnTo>
                <a:lnTo>
                  <a:pt x="38609" y="3022"/>
                </a:lnTo>
                <a:lnTo>
                  <a:pt x="38797" y="2679"/>
                </a:lnTo>
                <a:lnTo>
                  <a:pt x="33832" y="2679"/>
                </a:lnTo>
                <a:lnTo>
                  <a:pt x="31826" y="2336"/>
                </a:lnTo>
                <a:lnTo>
                  <a:pt x="31496" y="2006"/>
                </a:lnTo>
                <a:lnTo>
                  <a:pt x="21107" y="2006"/>
                </a:lnTo>
                <a:lnTo>
                  <a:pt x="21107" y="1333"/>
                </a:lnTo>
                <a:lnTo>
                  <a:pt x="18757" y="1003"/>
                </a:lnTo>
                <a:close/>
              </a:path>
              <a:path w="40005" h="8889">
                <a:moveTo>
                  <a:pt x="38862" y="330"/>
                </a:moveTo>
                <a:lnTo>
                  <a:pt x="37185" y="1333"/>
                </a:lnTo>
                <a:lnTo>
                  <a:pt x="35852" y="2006"/>
                </a:lnTo>
                <a:lnTo>
                  <a:pt x="33832" y="2679"/>
                </a:lnTo>
                <a:lnTo>
                  <a:pt x="38797" y="2679"/>
                </a:lnTo>
                <a:lnTo>
                  <a:pt x="39535" y="1333"/>
                </a:lnTo>
                <a:lnTo>
                  <a:pt x="38862" y="330"/>
                </a:lnTo>
                <a:close/>
              </a:path>
              <a:path w="40005" h="8889">
                <a:moveTo>
                  <a:pt x="2692" y="330"/>
                </a:moveTo>
                <a:lnTo>
                  <a:pt x="1689" y="330"/>
                </a:lnTo>
                <a:lnTo>
                  <a:pt x="1689" y="2006"/>
                </a:lnTo>
                <a:lnTo>
                  <a:pt x="7708" y="2006"/>
                </a:lnTo>
                <a:lnTo>
                  <a:pt x="8160" y="1333"/>
                </a:lnTo>
                <a:lnTo>
                  <a:pt x="5702" y="1333"/>
                </a:lnTo>
                <a:lnTo>
                  <a:pt x="2692" y="330"/>
                </a:lnTo>
                <a:close/>
              </a:path>
              <a:path w="40005" h="8889">
                <a:moveTo>
                  <a:pt x="30492" y="1003"/>
                </a:moveTo>
                <a:lnTo>
                  <a:pt x="27470" y="1333"/>
                </a:lnTo>
                <a:lnTo>
                  <a:pt x="25463" y="2006"/>
                </a:lnTo>
                <a:lnTo>
                  <a:pt x="31496" y="2006"/>
                </a:lnTo>
                <a:lnTo>
                  <a:pt x="30492" y="1003"/>
                </a:lnTo>
                <a:close/>
              </a:path>
              <a:path w="40005" h="8889">
                <a:moveTo>
                  <a:pt x="7035" y="0"/>
                </a:moveTo>
                <a:lnTo>
                  <a:pt x="5702" y="1333"/>
                </a:lnTo>
                <a:lnTo>
                  <a:pt x="8160" y="1333"/>
                </a:lnTo>
                <a:lnTo>
                  <a:pt x="8382" y="1003"/>
                </a:lnTo>
                <a:lnTo>
                  <a:pt x="7035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208059" y="3925301"/>
            <a:ext cx="5080" cy="4445"/>
          </a:xfrm>
          <a:custGeom>
            <a:avLst/>
            <a:gdLst/>
            <a:ahLst/>
            <a:cxnLst/>
            <a:rect l="l" t="t" r="r" b="b"/>
            <a:pathLst>
              <a:path w="5080" h="4445">
                <a:moveTo>
                  <a:pt x="2006" y="0"/>
                </a:moveTo>
                <a:lnTo>
                  <a:pt x="0" y="0"/>
                </a:lnTo>
                <a:lnTo>
                  <a:pt x="0" y="1003"/>
                </a:lnTo>
                <a:lnTo>
                  <a:pt x="1346" y="2019"/>
                </a:lnTo>
                <a:lnTo>
                  <a:pt x="3365" y="4051"/>
                </a:lnTo>
                <a:lnTo>
                  <a:pt x="4038" y="4051"/>
                </a:lnTo>
                <a:lnTo>
                  <a:pt x="4711" y="3022"/>
                </a:lnTo>
                <a:lnTo>
                  <a:pt x="4368" y="1676"/>
                </a:lnTo>
                <a:lnTo>
                  <a:pt x="3708" y="1003"/>
                </a:lnTo>
                <a:lnTo>
                  <a:pt x="2006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219801" y="3935691"/>
            <a:ext cx="3175" cy="3810"/>
          </a:xfrm>
          <a:custGeom>
            <a:avLst/>
            <a:gdLst/>
            <a:ahLst/>
            <a:cxnLst/>
            <a:rect l="l" t="t" r="r" b="b"/>
            <a:pathLst>
              <a:path w="3175" h="3810">
                <a:moveTo>
                  <a:pt x="2324" y="0"/>
                </a:moveTo>
                <a:lnTo>
                  <a:pt x="1333" y="0"/>
                </a:lnTo>
                <a:lnTo>
                  <a:pt x="990" y="330"/>
                </a:lnTo>
                <a:lnTo>
                  <a:pt x="0" y="1676"/>
                </a:lnTo>
                <a:lnTo>
                  <a:pt x="330" y="3365"/>
                </a:lnTo>
                <a:lnTo>
                  <a:pt x="990" y="3695"/>
                </a:lnTo>
                <a:lnTo>
                  <a:pt x="2654" y="3365"/>
                </a:lnTo>
                <a:lnTo>
                  <a:pt x="2418" y="1676"/>
                </a:lnTo>
                <a:lnTo>
                  <a:pt x="2324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47781" y="3925659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2997" y="0"/>
                </a:moveTo>
                <a:lnTo>
                  <a:pt x="1333" y="990"/>
                </a:lnTo>
                <a:lnTo>
                  <a:pt x="0" y="2324"/>
                </a:lnTo>
                <a:lnTo>
                  <a:pt x="0" y="2666"/>
                </a:lnTo>
                <a:lnTo>
                  <a:pt x="990" y="3327"/>
                </a:lnTo>
                <a:lnTo>
                  <a:pt x="2324" y="4356"/>
                </a:lnTo>
                <a:lnTo>
                  <a:pt x="4356" y="4356"/>
                </a:lnTo>
                <a:lnTo>
                  <a:pt x="5702" y="5029"/>
                </a:lnTo>
                <a:lnTo>
                  <a:pt x="6019" y="3327"/>
                </a:lnTo>
                <a:lnTo>
                  <a:pt x="3670" y="2324"/>
                </a:lnTo>
                <a:lnTo>
                  <a:pt x="2997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81943" y="3912252"/>
            <a:ext cx="24765" cy="13970"/>
          </a:xfrm>
          <a:custGeom>
            <a:avLst/>
            <a:gdLst/>
            <a:ahLst/>
            <a:cxnLst/>
            <a:rect l="l" t="t" r="r" b="b"/>
            <a:pathLst>
              <a:path w="24765" h="13970">
                <a:moveTo>
                  <a:pt x="8460" y="3352"/>
                </a:moveTo>
                <a:lnTo>
                  <a:pt x="2349" y="3352"/>
                </a:lnTo>
                <a:lnTo>
                  <a:pt x="5689" y="5359"/>
                </a:lnTo>
                <a:lnTo>
                  <a:pt x="8039" y="6362"/>
                </a:lnTo>
                <a:lnTo>
                  <a:pt x="9042" y="8039"/>
                </a:lnTo>
                <a:lnTo>
                  <a:pt x="11049" y="8369"/>
                </a:lnTo>
                <a:lnTo>
                  <a:pt x="13728" y="8369"/>
                </a:lnTo>
                <a:lnTo>
                  <a:pt x="17081" y="10045"/>
                </a:lnTo>
                <a:lnTo>
                  <a:pt x="18084" y="11049"/>
                </a:lnTo>
                <a:lnTo>
                  <a:pt x="19100" y="13055"/>
                </a:lnTo>
                <a:lnTo>
                  <a:pt x="20434" y="13741"/>
                </a:lnTo>
                <a:lnTo>
                  <a:pt x="23787" y="13741"/>
                </a:lnTo>
                <a:lnTo>
                  <a:pt x="23787" y="11722"/>
                </a:lnTo>
                <a:lnTo>
                  <a:pt x="24227" y="11722"/>
                </a:lnTo>
                <a:lnTo>
                  <a:pt x="23787" y="10375"/>
                </a:lnTo>
                <a:lnTo>
                  <a:pt x="21107" y="10375"/>
                </a:lnTo>
                <a:lnTo>
                  <a:pt x="19431" y="10045"/>
                </a:lnTo>
                <a:lnTo>
                  <a:pt x="17754" y="7366"/>
                </a:lnTo>
                <a:lnTo>
                  <a:pt x="17081" y="5359"/>
                </a:lnTo>
                <a:lnTo>
                  <a:pt x="15735" y="4356"/>
                </a:lnTo>
                <a:lnTo>
                  <a:pt x="11722" y="4356"/>
                </a:lnTo>
                <a:lnTo>
                  <a:pt x="9042" y="3683"/>
                </a:lnTo>
                <a:lnTo>
                  <a:pt x="8460" y="3352"/>
                </a:lnTo>
                <a:close/>
              </a:path>
              <a:path w="24765" h="13970">
                <a:moveTo>
                  <a:pt x="24227" y="11722"/>
                </a:moveTo>
                <a:lnTo>
                  <a:pt x="23787" y="11722"/>
                </a:lnTo>
                <a:lnTo>
                  <a:pt x="24447" y="12395"/>
                </a:lnTo>
                <a:lnTo>
                  <a:pt x="24227" y="11722"/>
                </a:lnTo>
                <a:close/>
              </a:path>
              <a:path w="24765" h="13970">
                <a:moveTo>
                  <a:pt x="4013" y="0"/>
                </a:moveTo>
                <a:lnTo>
                  <a:pt x="2349" y="330"/>
                </a:lnTo>
                <a:lnTo>
                  <a:pt x="673" y="2349"/>
                </a:lnTo>
                <a:lnTo>
                  <a:pt x="0" y="3683"/>
                </a:lnTo>
                <a:lnTo>
                  <a:pt x="330" y="3683"/>
                </a:lnTo>
                <a:lnTo>
                  <a:pt x="2349" y="3352"/>
                </a:lnTo>
                <a:lnTo>
                  <a:pt x="8460" y="3352"/>
                </a:lnTo>
                <a:lnTo>
                  <a:pt x="6692" y="2349"/>
                </a:lnTo>
                <a:lnTo>
                  <a:pt x="4686" y="1003"/>
                </a:lnTo>
                <a:lnTo>
                  <a:pt x="4013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35719" y="3906572"/>
            <a:ext cx="5715" cy="5715"/>
          </a:xfrm>
          <a:custGeom>
            <a:avLst/>
            <a:gdLst/>
            <a:ahLst/>
            <a:cxnLst/>
            <a:rect l="l" t="t" r="r" b="b"/>
            <a:pathLst>
              <a:path w="5715" h="5714">
                <a:moveTo>
                  <a:pt x="1333" y="0"/>
                </a:moveTo>
                <a:lnTo>
                  <a:pt x="0" y="647"/>
                </a:lnTo>
                <a:lnTo>
                  <a:pt x="1333" y="2654"/>
                </a:lnTo>
                <a:lnTo>
                  <a:pt x="2349" y="4356"/>
                </a:lnTo>
                <a:lnTo>
                  <a:pt x="4368" y="5676"/>
                </a:lnTo>
                <a:lnTo>
                  <a:pt x="5689" y="5359"/>
                </a:lnTo>
                <a:lnTo>
                  <a:pt x="5689" y="4356"/>
                </a:lnTo>
                <a:lnTo>
                  <a:pt x="4368" y="2654"/>
                </a:lnTo>
                <a:lnTo>
                  <a:pt x="3022" y="990"/>
                </a:lnTo>
                <a:lnTo>
                  <a:pt x="1333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4783" y="3654337"/>
            <a:ext cx="59283" cy="52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81449" y="3876749"/>
            <a:ext cx="2540" cy="1270"/>
          </a:xfrm>
          <a:custGeom>
            <a:avLst/>
            <a:gdLst/>
            <a:ahLst/>
            <a:cxnLst/>
            <a:rect l="l" t="t" r="r" b="b"/>
            <a:pathLst>
              <a:path w="2540" h="1270">
                <a:moveTo>
                  <a:pt x="2006" y="0"/>
                </a:moveTo>
                <a:lnTo>
                  <a:pt x="0" y="660"/>
                </a:lnTo>
                <a:lnTo>
                  <a:pt x="1333" y="342"/>
                </a:lnTo>
                <a:lnTo>
                  <a:pt x="2006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39914" y="3931681"/>
            <a:ext cx="43180" cy="24130"/>
          </a:xfrm>
          <a:custGeom>
            <a:avLst/>
            <a:gdLst/>
            <a:ahLst/>
            <a:cxnLst/>
            <a:rect l="l" t="t" r="r" b="b"/>
            <a:pathLst>
              <a:path w="43180" h="24129">
                <a:moveTo>
                  <a:pt x="2349" y="2679"/>
                </a:moveTo>
                <a:lnTo>
                  <a:pt x="1346" y="3009"/>
                </a:lnTo>
                <a:lnTo>
                  <a:pt x="1016" y="4013"/>
                </a:lnTo>
                <a:lnTo>
                  <a:pt x="342" y="4686"/>
                </a:lnTo>
                <a:lnTo>
                  <a:pt x="6705" y="11722"/>
                </a:lnTo>
                <a:lnTo>
                  <a:pt x="9385" y="12725"/>
                </a:lnTo>
                <a:lnTo>
                  <a:pt x="12407" y="14732"/>
                </a:lnTo>
                <a:lnTo>
                  <a:pt x="15748" y="16078"/>
                </a:lnTo>
                <a:lnTo>
                  <a:pt x="17424" y="17411"/>
                </a:lnTo>
                <a:lnTo>
                  <a:pt x="19431" y="18415"/>
                </a:lnTo>
                <a:lnTo>
                  <a:pt x="21780" y="18415"/>
                </a:lnTo>
                <a:lnTo>
                  <a:pt x="25463" y="19431"/>
                </a:lnTo>
                <a:lnTo>
                  <a:pt x="27813" y="21767"/>
                </a:lnTo>
                <a:lnTo>
                  <a:pt x="30492" y="23774"/>
                </a:lnTo>
                <a:lnTo>
                  <a:pt x="33832" y="23774"/>
                </a:lnTo>
                <a:lnTo>
                  <a:pt x="35852" y="24117"/>
                </a:lnTo>
                <a:lnTo>
                  <a:pt x="37185" y="23774"/>
                </a:lnTo>
                <a:lnTo>
                  <a:pt x="37858" y="22110"/>
                </a:lnTo>
                <a:lnTo>
                  <a:pt x="38531" y="20091"/>
                </a:lnTo>
                <a:lnTo>
                  <a:pt x="39192" y="18757"/>
                </a:lnTo>
                <a:lnTo>
                  <a:pt x="38531" y="17411"/>
                </a:lnTo>
                <a:lnTo>
                  <a:pt x="37858" y="16408"/>
                </a:lnTo>
                <a:lnTo>
                  <a:pt x="37185" y="15062"/>
                </a:lnTo>
                <a:lnTo>
                  <a:pt x="36182" y="14401"/>
                </a:lnTo>
                <a:lnTo>
                  <a:pt x="36855" y="13398"/>
                </a:lnTo>
                <a:lnTo>
                  <a:pt x="37185" y="10718"/>
                </a:lnTo>
                <a:lnTo>
                  <a:pt x="38862" y="7696"/>
                </a:lnTo>
                <a:lnTo>
                  <a:pt x="40117" y="5689"/>
                </a:lnTo>
                <a:lnTo>
                  <a:pt x="16751" y="5689"/>
                </a:lnTo>
                <a:lnTo>
                  <a:pt x="15748" y="4013"/>
                </a:lnTo>
                <a:lnTo>
                  <a:pt x="4699" y="4013"/>
                </a:lnTo>
                <a:lnTo>
                  <a:pt x="3695" y="3009"/>
                </a:lnTo>
                <a:lnTo>
                  <a:pt x="2349" y="2679"/>
                </a:lnTo>
                <a:close/>
              </a:path>
              <a:path w="43180" h="24129">
                <a:moveTo>
                  <a:pt x="42875" y="0"/>
                </a:moveTo>
                <a:lnTo>
                  <a:pt x="41211" y="330"/>
                </a:lnTo>
                <a:lnTo>
                  <a:pt x="38862" y="1003"/>
                </a:lnTo>
                <a:lnTo>
                  <a:pt x="38188" y="1003"/>
                </a:lnTo>
                <a:lnTo>
                  <a:pt x="36855" y="2006"/>
                </a:lnTo>
                <a:lnTo>
                  <a:pt x="32169" y="2006"/>
                </a:lnTo>
                <a:lnTo>
                  <a:pt x="30149" y="3352"/>
                </a:lnTo>
                <a:lnTo>
                  <a:pt x="28143" y="4013"/>
                </a:lnTo>
                <a:lnTo>
                  <a:pt x="26136" y="4013"/>
                </a:lnTo>
                <a:lnTo>
                  <a:pt x="24803" y="4356"/>
                </a:lnTo>
                <a:lnTo>
                  <a:pt x="22783" y="4356"/>
                </a:lnTo>
                <a:lnTo>
                  <a:pt x="20434" y="4686"/>
                </a:lnTo>
                <a:lnTo>
                  <a:pt x="18427" y="5359"/>
                </a:lnTo>
                <a:lnTo>
                  <a:pt x="16751" y="5689"/>
                </a:lnTo>
                <a:lnTo>
                  <a:pt x="40117" y="5689"/>
                </a:lnTo>
                <a:lnTo>
                  <a:pt x="40538" y="5016"/>
                </a:lnTo>
                <a:lnTo>
                  <a:pt x="42214" y="2679"/>
                </a:lnTo>
                <a:lnTo>
                  <a:pt x="42214" y="330"/>
                </a:lnTo>
                <a:lnTo>
                  <a:pt x="42875" y="0"/>
                </a:lnTo>
                <a:close/>
              </a:path>
              <a:path w="43180" h="24129">
                <a:moveTo>
                  <a:pt x="10388" y="2006"/>
                </a:moveTo>
                <a:lnTo>
                  <a:pt x="8051" y="2679"/>
                </a:lnTo>
                <a:lnTo>
                  <a:pt x="6045" y="4013"/>
                </a:lnTo>
                <a:lnTo>
                  <a:pt x="15748" y="4013"/>
                </a:lnTo>
                <a:lnTo>
                  <a:pt x="12738" y="3009"/>
                </a:lnTo>
                <a:lnTo>
                  <a:pt x="11391" y="2336"/>
                </a:lnTo>
                <a:lnTo>
                  <a:pt x="10388" y="2006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83653" y="3887125"/>
            <a:ext cx="20320" cy="36195"/>
          </a:xfrm>
          <a:custGeom>
            <a:avLst/>
            <a:gdLst/>
            <a:ahLst/>
            <a:cxnLst/>
            <a:rect l="l" t="t" r="r" b="b"/>
            <a:pathLst>
              <a:path w="20319" h="36195">
                <a:moveTo>
                  <a:pt x="330" y="4356"/>
                </a:moveTo>
                <a:lnTo>
                  <a:pt x="0" y="4699"/>
                </a:lnTo>
                <a:lnTo>
                  <a:pt x="0" y="9042"/>
                </a:lnTo>
                <a:lnTo>
                  <a:pt x="330" y="10388"/>
                </a:lnTo>
                <a:lnTo>
                  <a:pt x="1333" y="10388"/>
                </a:lnTo>
                <a:lnTo>
                  <a:pt x="2336" y="10718"/>
                </a:lnTo>
                <a:lnTo>
                  <a:pt x="2447" y="12725"/>
                </a:lnTo>
                <a:lnTo>
                  <a:pt x="3009" y="14401"/>
                </a:lnTo>
                <a:lnTo>
                  <a:pt x="3009" y="16078"/>
                </a:lnTo>
                <a:lnTo>
                  <a:pt x="2336" y="18097"/>
                </a:lnTo>
                <a:lnTo>
                  <a:pt x="3009" y="20104"/>
                </a:lnTo>
                <a:lnTo>
                  <a:pt x="3683" y="20434"/>
                </a:lnTo>
                <a:lnTo>
                  <a:pt x="3340" y="21780"/>
                </a:lnTo>
                <a:lnTo>
                  <a:pt x="2336" y="22440"/>
                </a:lnTo>
                <a:lnTo>
                  <a:pt x="2336" y="23456"/>
                </a:lnTo>
                <a:lnTo>
                  <a:pt x="2006" y="24790"/>
                </a:lnTo>
                <a:lnTo>
                  <a:pt x="2006" y="25120"/>
                </a:lnTo>
                <a:lnTo>
                  <a:pt x="1333" y="26797"/>
                </a:lnTo>
                <a:lnTo>
                  <a:pt x="2006" y="28473"/>
                </a:lnTo>
                <a:lnTo>
                  <a:pt x="2006" y="29819"/>
                </a:lnTo>
                <a:lnTo>
                  <a:pt x="2336" y="31483"/>
                </a:lnTo>
                <a:lnTo>
                  <a:pt x="3009" y="32829"/>
                </a:lnTo>
                <a:lnTo>
                  <a:pt x="4013" y="33832"/>
                </a:lnTo>
                <a:lnTo>
                  <a:pt x="4013" y="34163"/>
                </a:lnTo>
                <a:lnTo>
                  <a:pt x="4686" y="34836"/>
                </a:lnTo>
                <a:lnTo>
                  <a:pt x="5689" y="36182"/>
                </a:lnTo>
                <a:lnTo>
                  <a:pt x="7023" y="35839"/>
                </a:lnTo>
                <a:lnTo>
                  <a:pt x="8026" y="35509"/>
                </a:lnTo>
                <a:lnTo>
                  <a:pt x="10045" y="34505"/>
                </a:lnTo>
                <a:lnTo>
                  <a:pt x="11049" y="32486"/>
                </a:lnTo>
                <a:lnTo>
                  <a:pt x="12395" y="31483"/>
                </a:lnTo>
                <a:lnTo>
                  <a:pt x="17081" y="31483"/>
                </a:lnTo>
                <a:lnTo>
                  <a:pt x="17411" y="30480"/>
                </a:lnTo>
                <a:lnTo>
                  <a:pt x="18084" y="28803"/>
                </a:lnTo>
                <a:lnTo>
                  <a:pt x="18084" y="27470"/>
                </a:lnTo>
                <a:lnTo>
                  <a:pt x="18757" y="25793"/>
                </a:lnTo>
                <a:lnTo>
                  <a:pt x="18831" y="22440"/>
                </a:lnTo>
                <a:lnTo>
                  <a:pt x="19051" y="20434"/>
                </a:lnTo>
                <a:lnTo>
                  <a:pt x="19088" y="12725"/>
                </a:lnTo>
                <a:lnTo>
                  <a:pt x="19761" y="12395"/>
                </a:lnTo>
                <a:lnTo>
                  <a:pt x="19088" y="9042"/>
                </a:lnTo>
                <a:lnTo>
                  <a:pt x="18084" y="6032"/>
                </a:lnTo>
                <a:lnTo>
                  <a:pt x="2336" y="6032"/>
                </a:lnTo>
                <a:lnTo>
                  <a:pt x="1003" y="5702"/>
                </a:lnTo>
                <a:lnTo>
                  <a:pt x="330" y="4356"/>
                </a:lnTo>
                <a:close/>
              </a:path>
              <a:path w="20319" h="36195">
                <a:moveTo>
                  <a:pt x="17081" y="31483"/>
                </a:moveTo>
                <a:lnTo>
                  <a:pt x="12395" y="31483"/>
                </a:lnTo>
                <a:lnTo>
                  <a:pt x="14071" y="31826"/>
                </a:lnTo>
                <a:lnTo>
                  <a:pt x="15735" y="32486"/>
                </a:lnTo>
                <a:lnTo>
                  <a:pt x="17081" y="31483"/>
                </a:lnTo>
                <a:close/>
              </a:path>
              <a:path w="20319" h="36195">
                <a:moveTo>
                  <a:pt x="12395" y="0"/>
                </a:moveTo>
                <a:lnTo>
                  <a:pt x="12052" y="1003"/>
                </a:lnTo>
                <a:lnTo>
                  <a:pt x="11049" y="2019"/>
                </a:lnTo>
                <a:lnTo>
                  <a:pt x="9702" y="2019"/>
                </a:lnTo>
                <a:lnTo>
                  <a:pt x="4686" y="6032"/>
                </a:lnTo>
                <a:lnTo>
                  <a:pt x="18084" y="6032"/>
                </a:lnTo>
                <a:lnTo>
                  <a:pt x="17754" y="4699"/>
                </a:lnTo>
                <a:lnTo>
                  <a:pt x="17411" y="3683"/>
                </a:lnTo>
                <a:lnTo>
                  <a:pt x="16751" y="2349"/>
                </a:lnTo>
                <a:lnTo>
                  <a:pt x="15405" y="1003"/>
                </a:lnTo>
                <a:lnTo>
                  <a:pt x="14071" y="342"/>
                </a:lnTo>
                <a:lnTo>
                  <a:pt x="13398" y="342"/>
                </a:lnTo>
                <a:lnTo>
                  <a:pt x="12395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067059" y="3966850"/>
            <a:ext cx="3175" cy="2540"/>
          </a:xfrm>
          <a:custGeom>
            <a:avLst/>
            <a:gdLst/>
            <a:ahLst/>
            <a:cxnLst/>
            <a:rect l="l" t="t" r="r" b="b"/>
            <a:pathLst>
              <a:path w="3175" h="2539">
                <a:moveTo>
                  <a:pt x="673" y="0"/>
                </a:moveTo>
                <a:lnTo>
                  <a:pt x="0" y="0"/>
                </a:lnTo>
                <a:lnTo>
                  <a:pt x="0" y="1003"/>
                </a:lnTo>
                <a:lnTo>
                  <a:pt x="1003" y="2006"/>
                </a:lnTo>
                <a:lnTo>
                  <a:pt x="3009" y="2349"/>
                </a:lnTo>
                <a:lnTo>
                  <a:pt x="3009" y="2006"/>
                </a:lnTo>
                <a:lnTo>
                  <a:pt x="2336" y="1333"/>
                </a:lnTo>
                <a:lnTo>
                  <a:pt x="2006" y="330"/>
                </a:lnTo>
                <a:lnTo>
                  <a:pt x="673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49294" y="3469096"/>
            <a:ext cx="14604" cy="12065"/>
          </a:xfrm>
          <a:custGeom>
            <a:avLst/>
            <a:gdLst/>
            <a:ahLst/>
            <a:cxnLst/>
            <a:rect l="l" t="t" r="r" b="b"/>
            <a:pathLst>
              <a:path w="14605" h="12064">
                <a:moveTo>
                  <a:pt x="9372" y="0"/>
                </a:moveTo>
                <a:lnTo>
                  <a:pt x="8712" y="342"/>
                </a:lnTo>
                <a:lnTo>
                  <a:pt x="8369" y="342"/>
                </a:lnTo>
                <a:lnTo>
                  <a:pt x="7721" y="1333"/>
                </a:lnTo>
                <a:lnTo>
                  <a:pt x="7721" y="3365"/>
                </a:lnTo>
                <a:lnTo>
                  <a:pt x="7378" y="3708"/>
                </a:lnTo>
                <a:lnTo>
                  <a:pt x="7378" y="4711"/>
                </a:lnTo>
                <a:lnTo>
                  <a:pt x="7048" y="5372"/>
                </a:lnTo>
                <a:lnTo>
                  <a:pt x="6019" y="6362"/>
                </a:lnTo>
                <a:lnTo>
                  <a:pt x="6375" y="7035"/>
                </a:lnTo>
                <a:lnTo>
                  <a:pt x="5359" y="7721"/>
                </a:lnTo>
                <a:lnTo>
                  <a:pt x="4356" y="7721"/>
                </a:lnTo>
                <a:lnTo>
                  <a:pt x="3365" y="8724"/>
                </a:lnTo>
                <a:lnTo>
                  <a:pt x="1003" y="8724"/>
                </a:lnTo>
                <a:lnTo>
                  <a:pt x="673" y="9715"/>
                </a:lnTo>
                <a:lnTo>
                  <a:pt x="0" y="9715"/>
                </a:lnTo>
                <a:lnTo>
                  <a:pt x="0" y="11391"/>
                </a:lnTo>
                <a:lnTo>
                  <a:pt x="673" y="11722"/>
                </a:lnTo>
                <a:lnTo>
                  <a:pt x="1003" y="11391"/>
                </a:lnTo>
                <a:lnTo>
                  <a:pt x="2362" y="11061"/>
                </a:lnTo>
                <a:lnTo>
                  <a:pt x="3035" y="10058"/>
                </a:lnTo>
                <a:lnTo>
                  <a:pt x="5676" y="10058"/>
                </a:lnTo>
                <a:lnTo>
                  <a:pt x="7048" y="8724"/>
                </a:lnTo>
                <a:lnTo>
                  <a:pt x="8369" y="7035"/>
                </a:lnTo>
                <a:lnTo>
                  <a:pt x="10375" y="7035"/>
                </a:lnTo>
                <a:lnTo>
                  <a:pt x="10375" y="6705"/>
                </a:lnTo>
                <a:lnTo>
                  <a:pt x="11734" y="6705"/>
                </a:lnTo>
                <a:lnTo>
                  <a:pt x="12738" y="5702"/>
                </a:lnTo>
                <a:lnTo>
                  <a:pt x="13741" y="5372"/>
                </a:lnTo>
                <a:lnTo>
                  <a:pt x="9372" y="5372"/>
                </a:lnTo>
                <a:lnTo>
                  <a:pt x="10045" y="4381"/>
                </a:lnTo>
                <a:lnTo>
                  <a:pt x="10375" y="3035"/>
                </a:lnTo>
                <a:lnTo>
                  <a:pt x="10153" y="2349"/>
                </a:lnTo>
                <a:lnTo>
                  <a:pt x="9715" y="2349"/>
                </a:lnTo>
                <a:lnTo>
                  <a:pt x="10045" y="1333"/>
                </a:lnTo>
                <a:lnTo>
                  <a:pt x="9715" y="1003"/>
                </a:lnTo>
                <a:lnTo>
                  <a:pt x="9372" y="0"/>
                </a:lnTo>
                <a:close/>
              </a:path>
              <a:path w="14605" h="12064">
                <a:moveTo>
                  <a:pt x="5676" y="10058"/>
                </a:moveTo>
                <a:lnTo>
                  <a:pt x="4025" y="10058"/>
                </a:lnTo>
                <a:lnTo>
                  <a:pt x="4025" y="11061"/>
                </a:lnTo>
                <a:lnTo>
                  <a:pt x="5016" y="10718"/>
                </a:lnTo>
                <a:lnTo>
                  <a:pt x="5676" y="10058"/>
                </a:lnTo>
                <a:close/>
              </a:path>
              <a:path w="14605" h="12064">
                <a:moveTo>
                  <a:pt x="10375" y="7035"/>
                </a:moveTo>
                <a:lnTo>
                  <a:pt x="8369" y="7035"/>
                </a:lnTo>
                <a:lnTo>
                  <a:pt x="7721" y="8064"/>
                </a:lnTo>
                <a:lnTo>
                  <a:pt x="8369" y="8724"/>
                </a:lnTo>
                <a:lnTo>
                  <a:pt x="8712" y="9715"/>
                </a:lnTo>
                <a:lnTo>
                  <a:pt x="9372" y="8724"/>
                </a:lnTo>
                <a:lnTo>
                  <a:pt x="9372" y="8064"/>
                </a:lnTo>
                <a:lnTo>
                  <a:pt x="10375" y="7035"/>
                </a:lnTo>
                <a:close/>
              </a:path>
              <a:path w="14605" h="12064">
                <a:moveTo>
                  <a:pt x="3035" y="8064"/>
                </a:moveTo>
                <a:lnTo>
                  <a:pt x="2019" y="8724"/>
                </a:lnTo>
                <a:lnTo>
                  <a:pt x="3365" y="8724"/>
                </a:lnTo>
                <a:lnTo>
                  <a:pt x="3035" y="8064"/>
                </a:lnTo>
                <a:close/>
              </a:path>
              <a:path w="14605" h="12064">
                <a:moveTo>
                  <a:pt x="11734" y="6705"/>
                </a:moveTo>
                <a:lnTo>
                  <a:pt x="10375" y="6705"/>
                </a:lnTo>
                <a:lnTo>
                  <a:pt x="11061" y="7721"/>
                </a:lnTo>
                <a:lnTo>
                  <a:pt x="11734" y="6705"/>
                </a:lnTo>
                <a:close/>
              </a:path>
              <a:path w="14605" h="12064">
                <a:moveTo>
                  <a:pt x="13398" y="1333"/>
                </a:moveTo>
                <a:lnTo>
                  <a:pt x="12077" y="1333"/>
                </a:lnTo>
                <a:lnTo>
                  <a:pt x="12077" y="3035"/>
                </a:lnTo>
                <a:lnTo>
                  <a:pt x="11061" y="3035"/>
                </a:lnTo>
                <a:lnTo>
                  <a:pt x="10375" y="4711"/>
                </a:lnTo>
                <a:lnTo>
                  <a:pt x="9715" y="5029"/>
                </a:lnTo>
                <a:lnTo>
                  <a:pt x="9372" y="5372"/>
                </a:lnTo>
                <a:lnTo>
                  <a:pt x="13741" y="5372"/>
                </a:lnTo>
                <a:lnTo>
                  <a:pt x="14071" y="4711"/>
                </a:lnTo>
                <a:lnTo>
                  <a:pt x="14401" y="3708"/>
                </a:lnTo>
                <a:lnTo>
                  <a:pt x="14071" y="2349"/>
                </a:lnTo>
                <a:lnTo>
                  <a:pt x="13398" y="1333"/>
                </a:lnTo>
                <a:close/>
              </a:path>
              <a:path w="14605" h="12064">
                <a:moveTo>
                  <a:pt x="10045" y="2019"/>
                </a:moveTo>
                <a:lnTo>
                  <a:pt x="9715" y="2349"/>
                </a:lnTo>
                <a:lnTo>
                  <a:pt x="10153" y="2349"/>
                </a:lnTo>
                <a:lnTo>
                  <a:pt x="10045" y="2019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50301" y="3469455"/>
            <a:ext cx="5715" cy="5715"/>
          </a:xfrm>
          <a:custGeom>
            <a:avLst/>
            <a:gdLst/>
            <a:ahLst/>
            <a:cxnLst/>
            <a:rect l="l" t="t" r="r" b="b"/>
            <a:pathLst>
              <a:path w="5715" h="5714">
                <a:moveTo>
                  <a:pt x="2349" y="4000"/>
                </a:moveTo>
                <a:lnTo>
                  <a:pt x="0" y="4000"/>
                </a:lnTo>
                <a:lnTo>
                  <a:pt x="0" y="4686"/>
                </a:lnTo>
                <a:lnTo>
                  <a:pt x="330" y="5359"/>
                </a:lnTo>
                <a:lnTo>
                  <a:pt x="1333" y="4686"/>
                </a:lnTo>
                <a:lnTo>
                  <a:pt x="2006" y="4356"/>
                </a:lnTo>
                <a:lnTo>
                  <a:pt x="2349" y="4000"/>
                </a:lnTo>
                <a:close/>
              </a:path>
              <a:path w="5715" h="5714">
                <a:moveTo>
                  <a:pt x="1003" y="2324"/>
                </a:moveTo>
                <a:lnTo>
                  <a:pt x="1003" y="2997"/>
                </a:lnTo>
                <a:lnTo>
                  <a:pt x="4013" y="2997"/>
                </a:lnTo>
                <a:lnTo>
                  <a:pt x="3695" y="4000"/>
                </a:lnTo>
                <a:lnTo>
                  <a:pt x="3035" y="4686"/>
                </a:lnTo>
                <a:lnTo>
                  <a:pt x="3365" y="5359"/>
                </a:lnTo>
                <a:lnTo>
                  <a:pt x="4013" y="5029"/>
                </a:lnTo>
                <a:lnTo>
                  <a:pt x="4686" y="4356"/>
                </a:lnTo>
                <a:lnTo>
                  <a:pt x="5689" y="4356"/>
                </a:lnTo>
                <a:lnTo>
                  <a:pt x="5465" y="3657"/>
                </a:lnTo>
                <a:lnTo>
                  <a:pt x="5359" y="2654"/>
                </a:lnTo>
                <a:lnTo>
                  <a:pt x="2006" y="2654"/>
                </a:lnTo>
                <a:lnTo>
                  <a:pt x="1003" y="2324"/>
                </a:lnTo>
                <a:close/>
              </a:path>
              <a:path w="5715" h="5714">
                <a:moveTo>
                  <a:pt x="330" y="2654"/>
                </a:moveTo>
                <a:lnTo>
                  <a:pt x="330" y="3327"/>
                </a:lnTo>
                <a:lnTo>
                  <a:pt x="660" y="3657"/>
                </a:lnTo>
                <a:lnTo>
                  <a:pt x="330" y="4000"/>
                </a:lnTo>
                <a:lnTo>
                  <a:pt x="3365" y="4000"/>
                </a:lnTo>
                <a:lnTo>
                  <a:pt x="4013" y="2997"/>
                </a:lnTo>
                <a:lnTo>
                  <a:pt x="1003" y="2997"/>
                </a:lnTo>
                <a:lnTo>
                  <a:pt x="330" y="2654"/>
                </a:lnTo>
                <a:close/>
              </a:path>
              <a:path w="5715" h="5714">
                <a:moveTo>
                  <a:pt x="4013" y="0"/>
                </a:moveTo>
                <a:lnTo>
                  <a:pt x="4013" y="1663"/>
                </a:lnTo>
                <a:lnTo>
                  <a:pt x="2118" y="1663"/>
                </a:lnTo>
                <a:lnTo>
                  <a:pt x="2006" y="2654"/>
                </a:lnTo>
                <a:lnTo>
                  <a:pt x="5359" y="2654"/>
                </a:lnTo>
                <a:lnTo>
                  <a:pt x="5359" y="1663"/>
                </a:lnTo>
                <a:lnTo>
                  <a:pt x="3035" y="1663"/>
                </a:lnTo>
                <a:lnTo>
                  <a:pt x="2349" y="977"/>
                </a:lnTo>
                <a:lnTo>
                  <a:pt x="5016" y="977"/>
                </a:lnTo>
                <a:lnTo>
                  <a:pt x="4013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24196" y="3416198"/>
            <a:ext cx="88899" cy="888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46508" y="3430592"/>
            <a:ext cx="499411" cy="5215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41630" y="4009945"/>
            <a:ext cx="527685" cy="33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</a:pPr>
            <a:r>
              <a:rPr sz="1000" b="1" spc="-50" dirty="0">
                <a:solidFill>
                  <a:srgbClr val="005287"/>
                </a:solidFill>
                <a:latin typeface="Tahoma"/>
                <a:cs typeface="Tahoma"/>
              </a:rPr>
              <a:t>W</a:t>
            </a:r>
            <a:r>
              <a:rPr sz="1000" b="1" spc="-40" dirty="0">
                <a:solidFill>
                  <a:srgbClr val="005287"/>
                </a:solidFill>
                <a:latin typeface="Tahoma"/>
                <a:cs typeface="Tahoma"/>
              </a:rPr>
              <a:t>e</a:t>
            </a:r>
            <a:r>
              <a:rPr sz="1000" b="1" spc="-15" dirty="0">
                <a:solidFill>
                  <a:srgbClr val="005287"/>
                </a:solidFill>
                <a:latin typeface="Tahoma"/>
                <a:cs typeface="Tahoma"/>
              </a:rPr>
              <a:t>s</a:t>
            </a:r>
            <a:r>
              <a:rPr sz="1000" b="1" spc="-75" dirty="0">
                <a:solidFill>
                  <a:srgbClr val="005287"/>
                </a:solidFill>
                <a:latin typeface="Tahoma"/>
                <a:cs typeface="Tahoma"/>
              </a:rPr>
              <a:t>t</a:t>
            </a:r>
            <a:r>
              <a:rPr sz="1000" b="1" spc="-10" dirty="0">
                <a:solidFill>
                  <a:srgbClr val="005287"/>
                </a:solidFill>
                <a:latin typeface="Tahoma"/>
                <a:cs typeface="Tahoma"/>
              </a:rPr>
              <a:t>e</a:t>
            </a:r>
            <a:r>
              <a:rPr sz="1000" b="1" spc="-40" dirty="0">
                <a:solidFill>
                  <a:srgbClr val="005287"/>
                </a:solidFill>
                <a:latin typeface="Tahoma"/>
                <a:cs typeface="Tahoma"/>
              </a:rPr>
              <a:t>rn  </a:t>
            </a:r>
            <a:r>
              <a:rPr sz="1000" b="1" spc="-25" dirty="0">
                <a:solidFill>
                  <a:srgbClr val="005287"/>
                </a:solidFill>
                <a:latin typeface="Tahoma"/>
                <a:cs typeface="Tahoma"/>
              </a:rPr>
              <a:t>Europe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63169" y="5545777"/>
            <a:ext cx="769620" cy="599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15" algn="r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000" b="1" spc="-20" dirty="0">
                <a:solidFill>
                  <a:srgbClr val="005287"/>
                </a:solidFill>
                <a:latin typeface="Tahoma"/>
                <a:cs typeface="Tahoma"/>
              </a:rPr>
              <a:t>Asia</a:t>
            </a:r>
            <a:endParaRPr sz="10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500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11897" y="5123953"/>
            <a:ext cx="714009" cy="5133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633171" y="6393675"/>
            <a:ext cx="2178050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2690">
              <a:lnSpc>
                <a:spcPct val="100000"/>
              </a:lnSpc>
              <a:tabLst>
                <a:tab pos="1849120" algn="l"/>
              </a:tabLst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2005	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Data  (December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2017)</a:t>
            </a:r>
            <a:endParaRPr sz="8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118982" y="6393675"/>
            <a:ext cx="30924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07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65158" y="6393675"/>
            <a:ext cx="31305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412223" y="6393675"/>
            <a:ext cx="3136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064241" y="6393675"/>
            <a:ext cx="30035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714227" y="6393675"/>
            <a:ext cx="29019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70" dirty="0">
                <a:solidFill>
                  <a:srgbClr val="4C4C4C"/>
                </a:solidFill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359641" y="6393675"/>
            <a:ext cx="29845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007214" y="6393675"/>
            <a:ext cx="2978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654660" y="6393675"/>
            <a:ext cx="2978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301980" y="6393675"/>
            <a:ext cx="2978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948790" y="6393675"/>
            <a:ext cx="30035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13" name="object 113"/>
          <p:cNvGraphicFramePr>
            <a:graphicFrameLocks noGrp="1"/>
          </p:cNvGraphicFramePr>
          <p:nvPr/>
        </p:nvGraphicFramePr>
        <p:xfrm>
          <a:off x="1076502" y="2728607"/>
          <a:ext cx="8308256" cy="175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9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6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7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3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06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3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3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7531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Deals: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solidFill>
                      <a:srgbClr val="A1A1A4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164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303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193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3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147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237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237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265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227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289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241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167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4" name="object 114"/>
          <p:cNvGraphicFramePr>
            <a:graphicFrameLocks noGrp="1"/>
          </p:cNvGraphicFramePr>
          <p:nvPr/>
        </p:nvGraphicFramePr>
        <p:xfrm>
          <a:off x="1076502" y="4451286"/>
          <a:ext cx="8308256" cy="175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10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71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52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7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59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12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7531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Deals: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solidFill>
                      <a:srgbClr val="A1A1A4"/>
                    </a:solidFill>
                  </a:tcPr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</a:pPr>
                      <a:r>
                        <a:rPr sz="10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1000" spc="-3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131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1000" spc="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49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</a:pPr>
                      <a:r>
                        <a:rPr sz="10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1000" spc="-3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131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spc="1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99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108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104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000" spc="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95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5" name="object 115"/>
          <p:cNvGraphicFramePr>
            <a:graphicFrameLocks noGrp="1"/>
          </p:cNvGraphicFramePr>
          <p:nvPr/>
        </p:nvGraphicFramePr>
        <p:xfrm>
          <a:off x="1076502" y="6174257"/>
          <a:ext cx="8308257" cy="175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6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9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2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03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75310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#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Deals: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solidFill>
                      <a:srgbClr val="A1A1A4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3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000" spc="-9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000" spc="-3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1000" spc="-9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</a:pPr>
                      <a:r>
                        <a:rPr sz="1000" spc="-3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EE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6" name="object 116"/>
          <p:cNvSpPr txBox="1"/>
          <p:nvPr/>
        </p:nvSpPr>
        <p:spPr>
          <a:xfrm>
            <a:off x="1857956" y="1710623"/>
            <a:ext cx="236854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497655" y="1643695"/>
            <a:ext cx="2533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153864" y="1621723"/>
            <a:ext cx="252729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794198" y="1670110"/>
            <a:ext cx="25209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447740" y="1838766"/>
            <a:ext cx="25527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084391" y="1710497"/>
            <a:ext cx="24193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746569" y="1669984"/>
            <a:ext cx="24701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.7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367091" y="1676334"/>
            <a:ext cx="25463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011108" y="1631884"/>
            <a:ext cx="255904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8.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656903" y="1539809"/>
            <a:ext cx="2533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269678" y="1527109"/>
            <a:ext cx="3168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910393" y="1527109"/>
            <a:ext cx="32448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880181" y="3381690"/>
            <a:ext cx="25463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516324" y="3369371"/>
            <a:ext cx="2533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112589" y="3218495"/>
            <a:ext cx="31877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801437" y="3317428"/>
            <a:ext cx="252729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440628" y="3549203"/>
            <a:ext cx="2406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082232" y="3381562"/>
            <a:ext cx="24701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.7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714184" y="3441379"/>
            <a:ext cx="25463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367726" y="3389183"/>
            <a:ext cx="2533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011235" y="3389183"/>
            <a:ext cx="25209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666174" y="3324031"/>
            <a:ext cx="23495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302190" y="3276406"/>
            <a:ext cx="25146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913060" y="3218495"/>
            <a:ext cx="31877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863925" y="5261162"/>
            <a:ext cx="25527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515435" y="5121843"/>
            <a:ext cx="25463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151070" y="5199567"/>
            <a:ext cx="24130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801818" y="4993701"/>
            <a:ext cx="25146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442914" y="5352476"/>
            <a:ext cx="23622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049339" y="4956236"/>
            <a:ext cx="31242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712914" y="5041452"/>
            <a:ext cx="25717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364932" y="5116255"/>
            <a:ext cx="259079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017331" y="5154355"/>
            <a:ext cx="24130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657793" y="5013004"/>
            <a:ext cx="25146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8274123" y="4927279"/>
            <a:ext cx="30797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8914076" y="4958267"/>
            <a:ext cx="3168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44767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16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444500" y="221117"/>
            <a:ext cx="242887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Leverage</a:t>
            </a:r>
            <a:r>
              <a:rPr spc="-55" dirty="0"/>
              <a:t> </a:t>
            </a:r>
            <a:r>
              <a:rPr spc="-20" dirty="0"/>
              <a:t>Multiples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44500" y="6507891"/>
            <a:ext cx="56622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Leverage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multiples in Asia are much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lower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than in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developed</a:t>
            </a:r>
            <a:r>
              <a:rPr sz="1400" spc="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markets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89215" y="5176189"/>
            <a:ext cx="3143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77174" y="5176189"/>
            <a:ext cx="29845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62847" y="5176189"/>
            <a:ext cx="28384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42043" y="5176189"/>
            <a:ext cx="2946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524033" y="5176189"/>
            <a:ext cx="2946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98657" y="5176189"/>
            <a:ext cx="2959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80520" y="5176189"/>
            <a:ext cx="2959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561747" y="5176189"/>
            <a:ext cx="29845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941419" y="4877803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41419" y="459413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41419" y="4315927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41419" y="4037710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41419" y="3759502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41419" y="347583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41419" y="319761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41419" y="291941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41419" y="264119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41419" y="235752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41419" y="207931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98" y="0"/>
                </a:lnTo>
              </a:path>
            </a:pathLst>
          </a:custGeom>
          <a:ln w="9525">
            <a:solidFill>
              <a:srgbClr val="F5F5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64296" y="3878037"/>
            <a:ext cx="7483475" cy="1249045"/>
          </a:xfrm>
          <a:custGeom>
            <a:avLst/>
            <a:gdLst/>
            <a:ahLst/>
            <a:cxnLst/>
            <a:rect l="l" t="t" r="r" b="b"/>
            <a:pathLst>
              <a:path w="7483475" h="1249045">
                <a:moveTo>
                  <a:pt x="0" y="88646"/>
                </a:moveTo>
                <a:lnTo>
                  <a:pt x="679970" y="190906"/>
                </a:lnTo>
                <a:lnTo>
                  <a:pt x="1359941" y="129933"/>
                </a:lnTo>
                <a:lnTo>
                  <a:pt x="2039912" y="0"/>
                </a:lnTo>
                <a:lnTo>
                  <a:pt x="2721737" y="315188"/>
                </a:lnTo>
                <a:lnTo>
                  <a:pt x="3401707" y="1151483"/>
                </a:lnTo>
                <a:lnTo>
                  <a:pt x="4081691" y="1248651"/>
                </a:lnTo>
                <a:lnTo>
                  <a:pt x="4761661" y="843038"/>
                </a:lnTo>
                <a:lnTo>
                  <a:pt x="5443486" y="198107"/>
                </a:lnTo>
                <a:lnTo>
                  <a:pt x="6123457" y="165379"/>
                </a:lnTo>
                <a:lnTo>
                  <a:pt x="6803428" y="44196"/>
                </a:lnTo>
                <a:lnTo>
                  <a:pt x="7483398" y="361340"/>
                </a:lnTo>
              </a:path>
            </a:pathLst>
          </a:custGeom>
          <a:ln w="28575">
            <a:solidFill>
              <a:srgbClr val="E893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364296" y="1711619"/>
            <a:ext cx="7483475" cy="1555750"/>
          </a:xfrm>
          <a:custGeom>
            <a:avLst/>
            <a:gdLst/>
            <a:ahLst/>
            <a:cxnLst/>
            <a:rect l="l" t="t" r="r" b="b"/>
            <a:pathLst>
              <a:path w="7483475" h="1555750">
                <a:moveTo>
                  <a:pt x="0" y="364896"/>
                </a:moveTo>
                <a:lnTo>
                  <a:pt x="679970" y="333806"/>
                </a:lnTo>
                <a:lnTo>
                  <a:pt x="1359941" y="0"/>
                </a:lnTo>
                <a:lnTo>
                  <a:pt x="2039912" y="861644"/>
                </a:lnTo>
                <a:lnTo>
                  <a:pt x="2721737" y="1546974"/>
                </a:lnTo>
                <a:lnTo>
                  <a:pt x="3401707" y="1256499"/>
                </a:lnTo>
                <a:lnTo>
                  <a:pt x="4081691" y="1252207"/>
                </a:lnTo>
                <a:lnTo>
                  <a:pt x="4761661" y="1555661"/>
                </a:lnTo>
                <a:lnTo>
                  <a:pt x="5443486" y="1113294"/>
                </a:lnTo>
                <a:lnTo>
                  <a:pt x="6123457" y="1074826"/>
                </a:lnTo>
                <a:lnTo>
                  <a:pt x="6803428" y="1035316"/>
                </a:lnTo>
                <a:lnTo>
                  <a:pt x="7483398" y="1083779"/>
                </a:lnTo>
              </a:path>
            </a:pathLst>
          </a:custGeom>
          <a:ln w="28575">
            <a:solidFill>
              <a:srgbClr val="95C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64296" y="2136501"/>
            <a:ext cx="7483475" cy="1567815"/>
          </a:xfrm>
          <a:custGeom>
            <a:avLst/>
            <a:gdLst/>
            <a:ahLst/>
            <a:cxnLst/>
            <a:rect l="l" t="t" r="r" b="b"/>
            <a:pathLst>
              <a:path w="7483475" h="1567814">
                <a:moveTo>
                  <a:pt x="0" y="671690"/>
                </a:moveTo>
                <a:lnTo>
                  <a:pt x="679970" y="214807"/>
                </a:lnTo>
                <a:lnTo>
                  <a:pt x="1359941" y="0"/>
                </a:lnTo>
                <a:lnTo>
                  <a:pt x="2039912" y="1014768"/>
                </a:lnTo>
                <a:lnTo>
                  <a:pt x="2721737" y="1567586"/>
                </a:lnTo>
                <a:lnTo>
                  <a:pt x="3401707" y="1016850"/>
                </a:lnTo>
                <a:lnTo>
                  <a:pt x="4081691" y="837399"/>
                </a:lnTo>
                <a:lnTo>
                  <a:pt x="4761661" y="611847"/>
                </a:lnTo>
                <a:lnTo>
                  <a:pt x="5443486" y="696785"/>
                </a:lnTo>
                <a:lnTo>
                  <a:pt x="6123457" y="273710"/>
                </a:lnTo>
                <a:lnTo>
                  <a:pt x="6803428" y="413296"/>
                </a:lnTo>
                <a:lnTo>
                  <a:pt x="7483398" y="494080"/>
                </a:lnTo>
              </a:path>
            </a:pathLst>
          </a:custGeom>
          <a:ln w="28575">
            <a:solidFill>
              <a:srgbClr val="005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26233" y="1011854"/>
            <a:ext cx="2795270" cy="4151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Leverage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Multiples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at</a:t>
            </a:r>
            <a:r>
              <a:rPr sz="1400" b="1" spc="-6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Acquistion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420"/>
              </a:lnSpc>
            </a:pP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Net Debt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/</a:t>
            </a:r>
            <a:r>
              <a:rPr sz="12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EBITDA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6034">
              <a:lnSpc>
                <a:spcPct val="100000"/>
              </a:lnSpc>
              <a:spcBef>
                <a:spcPts val="90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6.0x</a:t>
            </a:r>
            <a:endParaRPr sz="1000" dirty="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955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5.5x</a:t>
            </a:r>
            <a:endParaRPr sz="1000" dirty="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955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5.0x</a:t>
            </a:r>
            <a:endParaRPr sz="1000" dirty="0">
              <a:latin typeface="Arial"/>
              <a:cs typeface="Arial"/>
            </a:endParaRPr>
          </a:p>
          <a:p>
            <a:pPr marL="28575">
              <a:lnSpc>
                <a:spcPct val="100000"/>
              </a:lnSpc>
              <a:spcBef>
                <a:spcPts val="955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4.5x</a:t>
            </a:r>
            <a:endParaRPr sz="1000" dirty="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955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4.0x</a:t>
            </a:r>
            <a:endParaRPr sz="1000" dirty="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955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3.5x</a:t>
            </a:r>
            <a:endParaRPr sz="1000" dirty="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955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3.0x</a:t>
            </a:r>
            <a:endParaRPr sz="1000" dirty="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955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2.5x</a:t>
            </a:r>
            <a:endParaRPr sz="1000" dirty="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955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2.0x</a:t>
            </a:r>
            <a:endParaRPr sz="1000" dirty="0">
              <a:latin typeface="Arial"/>
              <a:cs typeface="Arial"/>
            </a:endParaRPr>
          </a:p>
          <a:p>
            <a:pPr marL="33020">
              <a:lnSpc>
                <a:spcPct val="100000"/>
              </a:lnSpc>
              <a:spcBef>
                <a:spcPts val="955"/>
              </a:spcBef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1.5x</a:t>
            </a:r>
            <a:endParaRPr sz="1000" dirty="0">
              <a:latin typeface="Arial"/>
              <a:cs typeface="Arial"/>
            </a:endParaRPr>
          </a:p>
          <a:p>
            <a:pPr marL="31750">
              <a:lnSpc>
                <a:spcPct val="100000"/>
              </a:lnSpc>
              <a:spcBef>
                <a:spcPts val="955"/>
              </a:spcBef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1.0x</a:t>
            </a:r>
            <a:endParaRPr sz="1000" dirty="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  <a:spcBef>
                <a:spcPts val="955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0.5x</a:t>
            </a:r>
            <a:endParaRPr sz="1000" dirty="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955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0.0x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38924" y="5457240"/>
            <a:ext cx="97790" cy="90170"/>
          </a:xfrm>
          <a:custGeom>
            <a:avLst/>
            <a:gdLst/>
            <a:ahLst/>
            <a:cxnLst/>
            <a:rect l="l" t="t" r="r" b="b"/>
            <a:pathLst>
              <a:path w="97790" h="90170">
                <a:moveTo>
                  <a:pt x="0" y="0"/>
                </a:moveTo>
                <a:lnTo>
                  <a:pt x="97574" y="0"/>
                </a:lnTo>
                <a:lnTo>
                  <a:pt x="97574" y="89801"/>
                </a:lnTo>
                <a:lnTo>
                  <a:pt x="0" y="89801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58454" y="5176189"/>
            <a:ext cx="853440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645" algn="ctr"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2005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North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America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724494" y="5457240"/>
            <a:ext cx="97790" cy="90170"/>
          </a:xfrm>
          <a:custGeom>
            <a:avLst/>
            <a:gdLst/>
            <a:ahLst/>
            <a:cxnLst/>
            <a:rect l="l" t="t" r="r" b="b"/>
            <a:pathLst>
              <a:path w="97789" h="90170">
                <a:moveTo>
                  <a:pt x="0" y="0"/>
                </a:moveTo>
                <a:lnTo>
                  <a:pt x="97574" y="0"/>
                </a:lnTo>
                <a:lnTo>
                  <a:pt x="97574" y="89801"/>
                </a:lnTo>
                <a:lnTo>
                  <a:pt x="0" y="89801"/>
                </a:lnTo>
                <a:lnTo>
                  <a:pt x="0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749849" y="5176189"/>
            <a:ext cx="1037590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7230" algn="l"/>
              </a:tabLst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2006	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2007</a:t>
            </a:r>
            <a:endParaRPr sz="1000">
              <a:latin typeface="Arial"/>
              <a:cs typeface="Arial"/>
            </a:endParaRPr>
          </a:p>
          <a:p>
            <a:pPr marL="106680">
              <a:lnSpc>
                <a:spcPct val="100000"/>
              </a:lnSpc>
              <a:spcBef>
                <a:spcPts val="720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Western</a:t>
            </a:r>
            <a:r>
              <a:rPr sz="1000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Europe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900857" y="5457240"/>
            <a:ext cx="97790" cy="90170"/>
          </a:xfrm>
          <a:custGeom>
            <a:avLst/>
            <a:gdLst/>
            <a:ahLst/>
            <a:cxnLst/>
            <a:rect l="l" t="t" r="r" b="b"/>
            <a:pathLst>
              <a:path w="97789" h="90170">
                <a:moveTo>
                  <a:pt x="0" y="0"/>
                </a:moveTo>
                <a:lnTo>
                  <a:pt x="97561" y="0"/>
                </a:lnTo>
                <a:lnTo>
                  <a:pt x="97561" y="89801"/>
                </a:lnTo>
                <a:lnTo>
                  <a:pt x="0" y="89801"/>
                </a:lnTo>
                <a:lnTo>
                  <a:pt x="0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3020579" y="5176189"/>
            <a:ext cx="400685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6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3764" y="5740410"/>
            <a:ext cx="2150110" cy="13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Data (December</a:t>
            </a:r>
            <a:r>
              <a:rPr sz="8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2017)</a:t>
            </a:r>
            <a:endParaRPr sz="8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984150" y="1630153"/>
            <a:ext cx="8192134" cy="3515360"/>
          </a:xfrm>
          <a:custGeom>
            <a:avLst/>
            <a:gdLst/>
            <a:ahLst/>
            <a:cxnLst/>
            <a:rect l="l" t="t" r="r" b="b"/>
            <a:pathLst>
              <a:path w="8192134" h="3515360">
                <a:moveTo>
                  <a:pt x="8191538" y="3515372"/>
                </a:moveTo>
                <a:lnTo>
                  <a:pt x="0" y="3515372"/>
                </a:lnTo>
                <a:lnTo>
                  <a:pt x="0" y="0"/>
                </a:lnTo>
                <a:lnTo>
                  <a:pt x="8191538" y="0"/>
                </a:lnTo>
                <a:lnTo>
                  <a:pt x="8191538" y="3515372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7476" y="7385725"/>
            <a:ext cx="44069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50" dirty="0">
                <a:solidFill>
                  <a:srgbClr val="4C4C4C"/>
                </a:solidFill>
                <a:latin typeface="Arial"/>
                <a:cs typeface="Arial"/>
              </a:rPr>
              <a:t>17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8940">
              <a:lnSpc>
                <a:spcPct val="100000"/>
              </a:lnSpc>
            </a:pPr>
            <a:r>
              <a:rPr spc="-20" dirty="0"/>
              <a:t>Distribution</a:t>
            </a:r>
            <a:r>
              <a:rPr spc="-55" dirty="0"/>
              <a:t> </a:t>
            </a:r>
            <a:r>
              <a:rPr spc="-25" dirty="0"/>
              <a:t>Pacing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4500" y="6499176"/>
            <a:ext cx="49117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Asia’s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rate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 distribution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is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lagging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global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rate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1400" spc="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distribution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3001" y="1623338"/>
            <a:ext cx="0" cy="3663315"/>
          </a:xfrm>
          <a:custGeom>
            <a:avLst/>
            <a:gdLst/>
            <a:ahLst/>
            <a:cxnLst/>
            <a:rect l="l" t="t" r="r" b="b"/>
            <a:pathLst>
              <a:path h="3663315">
                <a:moveTo>
                  <a:pt x="0" y="3662895"/>
                </a:moveTo>
                <a:lnTo>
                  <a:pt x="0" y="0"/>
                </a:lnTo>
              </a:path>
            </a:pathLst>
          </a:custGeom>
          <a:ln w="132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16676" y="5286233"/>
            <a:ext cx="8550910" cy="0"/>
          </a:xfrm>
          <a:custGeom>
            <a:avLst/>
            <a:gdLst/>
            <a:ahLst/>
            <a:cxnLst/>
            <a:rect l="l" t="t" r="r" b="b"/>
            <a:pathLst>
              <a:path w="8550910">
                <a:moveTo>
                  <a:pt x="0" y="0"/>
                </a:moveTo>
                <a:lnTo>
                  <a:pt x="8550808" y="0"/>
                </a:lnTo>
              </a:path>
            </a:pathLst>
          </a:custGeom>
          <a:ln w="132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3794" y="2797714"/>
            <a:ext cx="8550910" cy="1906270"/>
          </a:xfrm>
          <a:custGeom>
            <a:avLst/>
            <a:gdLst/>
            <a:ahLst/>
            <a:cxnLst/>
            <a:rect l="l" t="t" r="r" b="b"/>
            <a:pathLst>
              <a:path w="8550910" h="1906270">
                <a:moveTo>
                  <a:pt x="0" y="33190"/>
                </a:moveTo>
                <a:lnTo>
                  <a:pt x="43850" y="35320"/>
                </a:lnTo>
                <a:lnTo>
                  <a:pt x="87701" y="33960"/>
                </a:lnTo>
                <a:lnTo>
                  <a:pt x="131551" y="29981"/>
                </a:lnTo>
                <a:lnTo>
                  <a:pt x="175402" y="24258"/>
                </a:lnTo>
                <a:lnTo>
                  <a:pt x="219252" y="17662"/>
                </a:lnTo>
                <a:lnTo>
                  <a:pt x="263103" y="11065"/>
                </a:lnTo>
                <a:lnTo>
                  <a:pt x="306953" y="5341"/>
                </a:lnTo>
                <a:lnTo>
                  <a:pt x="350804" y="1362"/>
                </a:lnTo>
                <a:lnTo>
                  <a:pt x="394655" y="0"/>
                </a:lnTo>
                <a:lnTo>
                  <a:pt x="438505" y="2127"/>
                </a:lnTo>
                <a:lnTo>
                  <a:pt x="482356" y="8617"/>
                </a:lnTo>
                <a:lnTo>
                  <a:pt x="526206" y="20342"/>
                </a:lnTo>
                <a:lnTo>
                  <a:pt x="570057" y="38174"/>
                </a:lnTo>
                <a:lnTo>
                  <a:pt x="613907" y="62985"/>
                </a:lnTo>
                <a:lnTo>
                  <a:pt x="657758" y="95649"/>
                </a:lnTo>
                <a:lnTo>
                  <a:pt x="710376" y="149307"/>
                </a:lnTo>
                <a:lnTo>
                  <a:pt x="736685" y="182572"/>
                </a:lnTo>
                <a:lnTo>
                  <a:pt x="762995" y="219584"/>
                </a:lnTo>
                <a:lnTo>
                  <a:pt x="789305" y="259934"/>
                </a:lnTo>
                <a:lnTo>
                  <a:pt x="815614" y="303216"/>
                </a:lnTo>
                <a:lnTo>
                  <a:pt x="841924" y="349019"/>
                </a:lnTo>
                <a:lnTo>
                  <a:pt x="868235" y="396938"/>
                </a:lnTo>
                <a:lnTo>
                  <a:pt x="894545" y="446563"/>
                </a:lnTo>
                <a:lnTo>
                  <a:pt x="920855" y="497486"/>
                </a:lnTo>
                <a:lnTo>
                  <a:pt x="947165" y="549299"/>
                </a:lnTo>
                <a:lnTo>
                  <a:pt x="973476" y="601595"/>
                </a:lnTo>
                <a:lnTo>
                  <a:pt x="999786" y="653965"/>
                </a:lnTo>
                <a:lnTo>
                  <a:pt x="1026096" y="706002"/>
                </a:lnTo>
                <a:lnTo>
                  <a:pt x="1052407" y="757296"/>
                </a:lnTo>
                <a:lnTo>
                  <a:pt x="1078717" y="807441"/>
                </a:lnTo>
                <a:lnTo>
                  <a:pt x="1105027" y="856027"/>
                </a:lnTo>
                <a:lnTo>
                  <a:pt x="1131337" y="902648"/>
                </a:lnTo>
                <a:lnTo>
                  <a:pt x="1157647" y="946894"/>
                </a:lnTo>
                <a:lnTo>
                  <a:pt x="1183957" y="988358"/>
                </a:lnTo>
                <a:lnTo>
                  <a:pt x="1210267" y="1026632"/>
                </a:lnTo>
                <a:lnTo>
                  <a:pt x="1236576" y="1061308"/>
                </a:lnTo>
                <a:lnTo>
                  <a:pt x="1262886" y="1091977"/>
                </a:lnTo>
                <a:lnTo>
                  <a:pt x="1315504" y="1139665"/>
                </a:lnTo>
                <a:lnTo>
                  <a:pt x="1350124" y="1160214"/>
                </a:lnTo>
                <a:lnTo>
                  <a:pt x="1419364" y="1178213"/>
                </a:lnTo>
                <a:lnTo>
                  <a:pt x="1453984" y="1177477"/>
                </a:lnTo>
                <a:lnTo>
                  <a:pt x="1523222" y="1161061"/>
                </a:lnTo>
                <a:lnTo>
                  <a:pt x="1592460" y="1130763"/>
                </a:lnTo>
                <a:lnTo>
                  <a:pt x="1627078" y="1112674"/>
                </a:lnTo>
                <a:lnTo>
                  <a:pt x="1661697" y="1093833"/>
                </a:lnTo>
                <a:lnTo>
                  <a:pt x="1696315" y="1075146"/>
                </a:lnTo>
                <a:lnTo>
                  <a:pt x="1730933" y="1057519"/>
                </a:lnTo>
                <a:lnTo>
                  <a:pt x="1800170" y="1029070"/>
                </a:lnTo>
                <a:lnTo>
                  <a:pt x="1869406" y="1015736"/>
                </a:lnTo>
                <a:lnTo>
                  <a:pt x="1904025" y="1017002"/>
                </a:lnTo>
                <a:lnTo>
                  <a:pt x="1973262" y="1039932"/>
                </a:lnTo>
                <a:lnTo>
                  <a:pt x="2033058" y="1084008"/>
                </a:lnTo>
                <a:lnTo>
                  <a:pt x="2062956" y="1113462"/>
                </a:lnTo>
                <a:lnTo>
                  <a:pt x="2092854" y="1147149"/>
                </a:lnTo>
                <a:lnTo>
                  <a:pt x="2122752" y="1184533"/>
                </a:lnTo>
                <a:lnTo>
                  <a:pt x="2152650" y="1225081"/>
                </a:lnTo>
                <a:lnTo>
                  <a:pt x="2182548" y="1268258"/>
                </a:lnTo>
                <a:lnTo>
                  <a:pt x="2212446" y="1313530"/>
                </a:lnTo>
                <a:lnTo>
                  <a:pt x="2242344" y="1360364"/>
                </a:lnTo>
                <a:lnTo>
                  <a:pt x="2272242" y="1408225"/>
                </a:lnTo>
                <a:lnTo>
                  <a:pt x="2302140" y="1456578"/>
                </a:lnTo>
                <a:lnTo>
                  <a:pt x="2332037" y="1504890"/>
                </a:lnTo>
                <a:lnTo>
                  <a:pt x="2361935" y="1552626"/>
                </a:lnTo>
                <a:lnTo>
                  <a:pt x="2391832" y="1599253"/>
                </a:lnTo>
                <a:lnTo>
                  <a:pt x="2421730" y="1644235"/>
                </a:lnTo>
                <a:lnTo>
                  <a:pt x="2451627" y="1687040"/>
                </a:lnTo>
                <a:lnTo>
                  <a:pt x="2481524" y="1727132"/>
                </a:lnTo>
                <a:lnTo>
                  <a:pt x="2511421" y="1763978"/>
                </a:lnTo>
                <a:lnTo>
                  <a:pt x="2541318" y="1797043"/>
                </a:lnTo>
                <a:lnTo>
                  <a:pt x="2571215" y="1825794"/>
                </a:lnTo>
                <a:lnTo>
                  <a:pt x="2601111" y="1849695"/>
                </a:lnTo>
                <a:lnTo>
                  <a:pt x="2674860" y="1887465"/>
                </a:lnTo>
                <a:lnTo>
                  <a:pt x="2718713" y="1899752"/>
                </a:lnTo>
                <a:lnTo>
                  <a:pt x="2762564" y="1905740"/>
                </a:lnTo>
                <a:lnTo>
                  <a:pt x="2806415" y="1906095"/>
                </a:lnTo>
                <a:lnTo>
                  <a:pt x="2850266" y="1901481"/>
                </a:lnTo>
                <a:lnTo>
                  <a:pt x="2894117" y="1892566"/>
                </a:lnTo>
                <a:lnTo>
                  <a:pt x="2937967" y="1880015"/>
                </a:lnTo>
                <a:lnTo>
                  <a:pt x="2981817" y="1864493"/>
                </a:lnTo>
                <a:lnTo>
                  <a:pt x="3025666" y="1846667"/>
                </a:lnTo>
                <a:lnTo>
                  <a:pt x="3069516" y="1827203"/>
                </a:lnTo>
                <a:lnTo>
                  <a:pt x="3113366" y="1806765"/>
                </a:lnTo>
                <a:lnTo>
                  <a:pt x="3157216" y="1786021"/>
                </a:lnTo>
                <a:lnTo>
                  <a:pt x="3201066" y="1765635"/>
                </a:lnTo>
                <a:lnTo>
                  <a:pt x="3244916" y="1746273"/>
                </a:lnTo>
                <a:lnTo>
                  <a:pt x="3288766" y="1728602"/>
                </a:lnTo>
                <a:lnTo>
                  <a:pt x="3329876" y="1710998"/>
                </a:lnTo>
                <a:lnTo>
                  <a:pt x="3370986" y="1689746"/>
                </a:lnTo>
                <a:lnTo>
                  <a:pt x="3412096" y="1665492"/>
                </a:lnTo>
                <a:lnTo>
                  <a:pt x="3453206" y="1638880"/>
                </a:lnTo>
                <a:lnTo>
                  <a:pt x="3494316" y="1610553"/>
                </a:lnTo>
                <a:lnTo>
                  <a:pt x="3535426" y="1581157"/>
                </a:lnTo>
                <a:lnTo>
                  <a:pt x="3576536" y="1551335"/>
                </a:lnTo>
                <a:lnTo>
                  <a:pt x="3617647" y="1521732"/>
                </a:lnTo>
                <a:lnTo>
                  <a:pt x="3658757" y="1492992"/>
                </a:lnTo>
                <a:lnTo>
                  <a:pt x="3699868" y="1465760"/>
                </a:lnTo>
                <a:lnTo>
                  <a:pt x="3740979" y="1440680"/>
                </a:lnTo>
                <a:lnTo>
                  <a:pt x="3782090" y="1418396"/>
                </a:lnTo>
                <a:lnTo>
                  <a:pt x="3823202" y="1399552"/>
                </a:lnTo>
                <a:lnTo>
                  <a:pt x="3864313" y="1384793"/>
                </a:lnTo>
                <a:lnTo>
                  <a:pt x="3905425" y="1374763"/>
                </a:lnTo>
                <a:lnTo>
                  <a:pt x="3946537" y="1370107"/>
                </a:lnTo>
                <a:lnTo>
                  <a:pt x="3990385" y="1371449"/>
                </a:lnTo>
                <a:lnTo>
                  <a:pt x="4034234" y="1378727"/>
                </a:lnTo>
                <a:lnTo>
                  <a:pt x="4078083" y="1391190"/>
                </a:lnTo>
                <a:lnTo>
                  <a:pt x="4121932" y="1408089"/>
                </a:lnTo>
                <a:lnTo>
                  <a:pt x="4165781" y="1428675"/>
                </a:lnTo>
                <a:lnTo>
                  <a:pt x="4209631" y="1452199"/>
                </a:lnTo>
                <a:lnTo>
                  <a:pt x="4253480" y="1477910"/>
                </a:lnTo>
                <a:lnTo>
                  <a:pt x="4297330" y="1505060"/>
                </a:lnTo>
                <a:lnTo>
                  <a:pt x="4341180" y="1532899"/>
                </a:lnTo>
                <a:lnTo>
                  <a:pt x="4385031" y="1560678"/>
                </a:lnTo>
                <a:lnTo>
                  <a:pt x="4428881" y="1587648"/>
                </a:lnTo>
                <a:lnTo>
                  <a:pt x="4472731" y="1613058"/>
                </a:lnTo>
                <a:lnTo>
                  <a:pt x="4516582" y="1636161"/>
                </a:lnTo>
                <a:lnTo>
                  <a:pt x="4560432" y="1656205"/>
                </a:lnTo>
                <a:lnTo>
                  <a:pt x="4604283" y="1672443"/>
                </a:lnTo>
                <a:lnTo>
                  <a:pt x="4651266" y="1687735"/>
                </a:lnTo>
                <a:lnTo>
                  <a:pt x="4698248" y="1703226"/>
                </a:lnTo>
                <a:lnTo>
                  <a:pt x="4745231" y="1718609"/>
                </a:lnTo>
                <a:lnTo>
                  <a:pt x="4792214" y="1733575"/>
                </a:lnTo>
                <a:lnTo>
                  <a:pt x="4839197" y="1747817"/>
                </a:lnTo>
                <a:lnTo>
                  <a:pt x="4886179" y="1761027"/>
                </a:lnTo>
                <a:lnTo>
                  <a:pt x="4933162" y="1772898"/>
                </a:lnTo>
                <a:lnTo>
                  <a:pt x="4980145" y="1783122"/>
                </a:lnTo>
                <a:lnTo>
                  <a:pt x="5027128" y="1791391"/>
                </a:lnTo>
                <a:lnTo>
                  <a:pt x="5074110" y="1797398"/>
                </a:lnTo>
                <a:lnTo>
                  <a:pt x="5121093" y="1800835"/>
                </a:lnTo>
                <a:lnTo>
                  <a:pt x="5168076" y="1801394"/>
                </a:lnTo>
                <a:lnTo>
                  <a:pt x="5215059" y="1798768"/>
                </a:lnTo>
                <a:lnTo>
                  <a:pt x="5262041" y="1792648"/>
                </a:lnTo>
                <a:lnTo>
                  <a:pt x="5305889" y="1782851"/>
                </a:lnTo>
                <a:lnTo>
                  <a:pt x="5349738" y="1768713"/>
                </a:lnTo>
                <a:lnTo>
                  <a:pt x="5393587" y="1750805"/>
                </a:lnTo>
                <a:lnTo>
                  <a:pt x="5437436" y="1729696"/>
                </a:lnTo>
                <a:lnTo>
                  <a:pt x="5481286" y="1705958"/>
                </a:lnTo>
                <a:lnTo>
                  <a:pt x="5525136" y="1680159"/>
                </a:lnTo>
                <a:lnTo>
                  <a:pt x="5568986" y="1652871"/>
                </a:lnTo>
                <a:lnTo>
                  <a:pt x="5612836" y="1624663"/>
                </a:lnTo>
                <a:lnTo>
                  <a:pt x="5656687" y="1596106"/>
                </a:lnTo>
                <a:lnTo>
                  <a:pt x="5700538" y="1567770"/>
                </a:lnTo>
                <a:lnTo>
                  <a:pt x="5744390" y="1540224"/>
                </a:lnTo>
                <a:lnTo>
                  <a:pt x="5788242" y="1514040"/>
                </a:lnTo>
                <a:lnTo>
                  <a:pt x="5832094" y="1489787"/>
                </a:lnTo>
                <a:lnTo>
                  <a:pt x="5875947" y="1468035"/>
                </a:lnTo>
                <a:lnTo>
                  <a:pt x="5919800" y="1449355"/>
                </a:lnTo>
                <a:lnTo>
                  <a:pt x="5970394" y="1430746"/>
                </a:lnTo>
                <a:lnTo>
                  <a:pt x="6020988" y="1413902"/>
                </a:lnTo>
                <a:lnTo>
                  <a:pt x="6071582" y="1398610"/>
                </a:lnTo>
                <a:lnTo>
                  <a:pt x="6122176" y="1384655"/>
                </a:lnTo>
                <a:lnTo>
                  <a:pt x="6172770" y="1371825"/>
                </a:lnTo>
                <a:lnTo>
                  <a:pt x="6223365" y="1359906"/>
                </a:lnTo>
                <a:lnTo>
                  <a:pt x="6273961" y="1348683"/>
                </a:lnTo>
                <a:lnTo>
                  <a:pt x="6324557" y="1337943"/>
                </a:lnTo>
                <a:lnTo>
                  <a:pt x="6375153" y="1327473"/>
                </a:lnTo>
                <a:lnTo>
                  <a:pt x="6425750" y="1317059"/>
                </a:lnTo>
                <a:lnTo>
                  <a:pt x="6476348" y="1306486"/>
                </a:lnTo>
                <a:lnTo>
                  <a:pt x="6526946" y="1295543"/>
                </a:lnTo>
                <a:lnTo>
                  <a:pt x="6577545" y="1284013"/>
                </a:lnTo>
                <a:lnTo>
                  <a:pt x="6624528" y="1271816"/>
                </a:lnTo>
                <a:lnTo>
                  <a:pt x="6671511" y="1257680"/>
                </a:lnTo>
                <a:lnTo>
                  <a:pt x="6718494" y="1242162"/>
                </a:lnTo>
                <a:lnTo>
                  <a:pt x="6765476" y="1225823"/>
                </a:lnTo>
                <a:lnTo>
                  <a:pt x="6812459" y="1209221"/>
                </a:lnTo>
                <a:lnTo>
                  <a:pt x="6859442" y="1192915"/>
                </a:lnTo>
                <a:lnTo>
                  <a:pt x="6906425" y="1177464"/>
                </a:lnTo>
                <a:lnTo>
                  <a:pt x="6953407" y="1163426"/>
                </a:lnTo>
                <a:lnTo>
                  <a:pt x="7000390" y="1151362"/>
                </a:lnTo>
                <a:lnTo>
                  <a:pt x="7047373" y="1141830"/>
                </a:lnTo>
                <a:lnTo>
                  <a:pt x="7094356" y="1135389"/>
                </a:lnTo>
                <a:lnTo>
                  <a:pt x="7141338" y="1132597"/>
                </a:lnTo>
                <a:lnTo>
                  <a:pt x="7188321" y="1134014"/>
                </a:lnTo>
                <a:lnTo>
                  <a:pt x="7235304" y="1140199"/>
                </a:lnTo>
                <a:lnTo>
                  <a:pt x="7276412" y="1150401"/>
                </a:lnTo>
                <a:lnTo>
                  <a:pt x="7317520" y="1165291"/>
                </a:lnTo>
                <a:lnTo>
                  <a:pt x="7358629" y="1184268"/>
                </a:lnTo>
                <a:lnTo>
                  <a:pt x="7399738" y="1206730"/>
                </a:lnTo>
                <a:lnTo>
                  <a:pt x="7440847" y="1232075"/>
                </a:lnTo>
                <a:lnTo>
                  <a:pt x="7481957" y="1259701"/>
                </a:lnTo>
                <a:lnTo>
                  <a:pt x="7523067" y="1289008"/>
                </a:lnTo>
                <a:lnTo>
                  <a:pt x="7564177" y="1319394"/>
                </a:lnTo>
                <a:lnTo>
                  <a:pt x="7605287" y="1350257"/>
                </a:lnTo>
                <a:lnTo>
                  <a:pt x="7646396" y="1380996"/>
                </a:lnTo>
                <a:lnTo>
                  <a:pt x="7687506" y="1411009"/>
                </a:lnTo>
                <a:lnTo>
                  <a:pt x="7728615" y="1439695"/>
                </a:lnTo>
                <a:lnTo>
                  <a:pt x="7769725" y="1466452"/>
                </a:lnTo>
                <a:lnTo>
                  <a:pt x="7810833" y="1490679"/>
                </a:lnTo>
                <a:lnTo>
                  <a:pt x="7851942" y="1511774"/>
                </a:lnTo>
                <a:lnTo>
                  <a:pt x="7893050" y="1529136"/>
                </a:lnTo>
                <a:lnTo>
                  <a:pt x="7943649" y="1546326"/>
                </a:lnTo>
                <a:lnTo>
                  <a:pt x="7994247" y="1560497"/>
                </a:lnTo>
                <a:lnTo>
                  <a:pt x="8044845" y="1572043"/>
                </a:lnTo>
                <a:lnTo>
                  <a:pt x="8095442" y="1581358"/>
                </a:lnTo>
                <a:lnTo>
                  <a:pt x="8146039" y="1588835"/>
                </a:lnTo>
                <a:lnTo>
                  <a:pt x="8196635" y="1594869"/>
                </a:lnTo>
                <a:lnTo>
                  <a:pt x="8247231" y="1599852"/>
                </a:lnTo>
                <a:lnTo>
                  <a:pt x="8297827" y="1604179"/>
                </a:lnTo>
                <a:lnTo>
                  <a:pt x="8348423" y="1608243"/>
                </a:lnTo>
                <a:lnTo>
                  <a:pt x="8399019" y="1612438"/>
                </a:lnTo>
                <a:lnTo>
                  <a:pt x="8449615" y="1617158"/>
                </a:lnTo>
                <a:lnTo>
                  <a:pt x="8500211" y="1622795"/>
                </a:lnTo>
                <a:lnTo>
                  <a:pt x="8550808" y="1629745"/>
                </a:lnTo>
              </a:path>
            </a:pathLst>
          </a:custGeom>
          <a:ln w="26593">
            <a:solidFill>
              <a:srgbClr val="005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8505" y="3224889"/>
            <a:ext cx="8582025" cy="1668145"/>
          </a:xfrm>
          <a:custGeom>
            <a:avLst/>
            <a:gdLst/>
            <a:ahLst/>
            <a:cxnLst/>
            <a:rect l="l" t="t" r="r" b="b"/>
            <a:pathLst>
              <a:path w="8582025" h="1668145">
                <a:moveTo>
                  <a:pt x="2935147" y="1629181"/>
                </a:moveTo>
                <a:lnTo>
                  <a:pt x="2928099" y="1635734"/>
                </a:lnTo>
                <a:lnTo>
                  <a:pt x="2926334" y="1653908"/>
                </a:lnTo>
                <a:lnTo>
                  <a:pt x="2931947" y="1662112"/>
                </a:lnTo>
                <a:lnTo>
                  <a:pt x="2973578" y="1667611"/>
                </a:lnTo>
                <a:lnTo>
                  <a:pt x="2975648" y="1667713"/>
                </a:lnTo>
                <a:lnTo>
                  <a:pt x="3006356" y="1666532"/>
                </a:lnTo>
                <a:lnTo>
                  <a:pt x="3012516" y="1658873"/>
                </a:lnTo>
                <a:lnTo>
                  <a:pt x="3011995" y="1640585"/>
                </a:lnTo>
                <a:lnTo>
                  <a:pt x="3006452" y="1634528"/>
                </a:lnTo>
                <a:lnTo>
                  <a:pt x="2975749" y="1634528"/>
                </a:lnTo>
                <a:lnTo>
                  <a:pt x="2935147" y="1629181"/>
                </a:lnTo>
                <a:close/>
              </a:path>
              <a:path w="8582025" h="1668145">
                <a:moveTo>
                  <a:pt x="3005429" y="1633410"/>
                </a:moveTo>
                <a:lnTo>
                  <a:pt x="2975749" y="1634528"/>
                </a:lnTo>
                <a:lnTo>
                  <a:pt x="3006452" y="1634528"/>
                </a:lnTo>
                <a:lnTo>
                  <a:pt x="3005429" y="1633410"/>
                </a:lnTo>
                <a:close/>
              </a:path>
              <a:path w="8582025" h="1668145">
                <a:moveTo>
                  <a:pt x="3117088" y="1621459"/>
                </a:moveTo>
                <a:lnTo>
                  <a:pt x="3056940" y="1631454"/>
                </a:lnTo>
                <a:lnTo>
                  <a:pt x="3054451" y="1631568"/>
                </a:lnTo>
                <a:lnTo>
                  <a:pt x="3046590" y="1631848"/>
                </a:lnTo>
                <a:lnTo>
                  <a:pt x="3040456" y="1639506"/>
                </a:lnTo>
                <a:lnTo>
                  <a:pt x="3040964" y="1657807"/>
                </a:lnTo>
                <a:lnTo>
                  <a:pt x="3047530" y="1664982"/>
                </a:lnTo>
                <a:lnTo>
                  <a:pt x="3057867" y="1664601"/>
                </a:lnTo>
                <a:lnTo>
                  <a:pt x="3121075" y="1654276"/>
                </a:lnTo>
                <a:lnTo>
                  <a:pt x="3126486" y="1645881"/>
                </a:lnTo>
                <a:lnTo>
                  <a:pt x="3124276" y="1627746"/>
                </a:lnTo>
                <a:lnTo>
                  <a:pt x="3117088" y="1621459"/>
                </a:lnTo>
                <a:close/>
              </a:path>
              <a:path w="8582025" h="1668145">
                <a:moveTo>
                  <a:pt x="2827020" y="1600301"/>
                </a:moveTo>
                <a:lnTo>
                  <a:pt x="2819107" y="1605318"/>
                </a:lnTo>
                <a:lnTo>
                  <a:pt x="2814650" y="1622869"/>
                </a:lnTo>
                <a:lnTo>
                  <a:pt x="2818942" y="1632102"/>
                </a:lnTo>
                <a:lnTo>
                  <a:pt x="2888602" y="1656067"/>
                </a:lnTo>
                <a:lnTo>
                  <a:pt x="2896514" y="1651063"/>
                </a:lnTo>
                <a:lnTo>
                  <a:pt x="2900959" y="1633512"/>
                </a:lnTo>
                <a:lnTo>
                  <a:pt x="2896654" y="1624291"/>
                </a:lnTo>
                <a:lnTo>
                  <a:pt x="2827020" y="1600301"/>
                </a:lnTo>
                <a:close/>
              </a:path>
              <a:path w="8582025" h="1668145">
                <a:moveTo>
                  <a:pt x="3227133" y="1595412"/>
                </a:moveTo>
                <a:lnTo>
                  <a:pt x="3218878" y="1597799"/>
                </a:lnTo>
                <a:lnTo>
                  <a:pt x="3156648" y="1613306"/>
                </a:lnTo>
                <a:lnTo>
                  <a:pt x="3151733" y="1622107"/>
                </a:lnTo>
                <a:lnTo>
                  <a:pt x="3155022" y="1640001"/>
                </a:lnTo>
                <a:lnTo>
                  <a:pt x="3162592" y="1645716"/>
                </a:lnTo>
                <a:lnTo>
                  <a:pt x="3224809" y="1630235"/>
                </a:lnTo>
                <a:lnTo>
                  <a:pt x="3226371" y="1629803"/>
                </a:lnTo>
                <a:lnTo>
                  <a:pt x="3234004" y="1627581"/>
                </a:lnTo>
                <a:lnTo>
                  <a:pt x="3238652" y="1618589"/>
                </a:lnTo>
                <a:lnTo>
                  <a:pt x="3234855" y="1600822"/>
                </a:lnTo>
                <a:lnTo>
                  <a:pt x="3227133" y="1595412"/>
                </a:lnTo>
                <a:close/>
              </a:path>
              <a:path w="8582025" h="1668145">
                <a:moveTo>
                  <a:pt x="3334880" y="1559280"/>
                </a:moveTo>
                <a:lnTo>
                  <a:pt x="3300628" y="1574101"/>
                </a:lnTo>
                <a:lnTo>
                  <a:pt x="3267100" y="1583829"/>
                </a:lnTo>
                <a:lnTo>
                  <a:pt x="3262464" y="1592808"/>
                </a:lnTo>
                <a:lnTo>
                  <a:pt x="3264369" y="1601685"/>
                </a:lnTo>
                <a:lnTo>
                  <a:pt x="3266249" y="1610575"/>
                </a:lnTo>
                <a:lnTo>
                  <a:pt x="3273983" y="1615998"/>
                </a:lnTo>
                <a:lnTo>
                  <a:pt x="3307499" y="1606257"/>
                </a:lnTo>
                <a:lnTo>
                  <a:pt x="3344722" y="1590382"/>
                </a:lnTo>
                <a:lnTo>
                  <a:pt x="3348494" y="1580845"/>
                </a:lnTo>
                <a:lnTo>
                  <a:pt x="3345764" y="1572272"/>
                </a:lnTo>
                <a:lnTo>
                  <a:pt x="3343059" y="1563687"/>
                </a:lnTo>
                <a:lnTo>
                  <a:pt x="3334880" y="1559280"/>
                </a:lnTo>
                <a:close/>
              </a:path>
              <a:path w="8582025" h="1668145">
                <a:moveTo>
                  <a:pt x="2729077" y="1545132"/>
                </a:moveTo>
                <a:lnTo>
                  <a:pt x="2713916" y="1565040"/>
                </a:lnTo>
                <a:lnTo>
                  <a:pt x="2715867" y="1570973"/>
                </a:lnTo>
                <a:lnTo>
                  <a:pt x="2719755" y="1575739"/>
                </a:lnTo>
                <a:lnTo>
                  <a:pt x="2720352" y="1576222"/>
                </a:lnTo>
                <a:lnTo>
                  <a:pt x="2778950" y="1611566"/>
                </a:lnTo>
                <a:lnTo>
                  <a:pt x="2787535" y="1608353"/>
                </a:lnTo>
                <a:lnTo>
                  <a:pt x="2791129" y="1600212"/>
                </a:lnTo>
                <a:lnTo>
                  <a:pt x="2792669" y="1593886"/>
                </a:lnTo>
                <a:lnTo>
                  <a:pt x="2792029" y="1587577"/>
                </a:lnTo>
                <a:lnTo>
                  <a:pt x="2789406" y="1582005"/>
                </a:lnTo>
                <a:lnTo>
                  <a:pt x="2784995" y="1577886"/>
                </a:lnTo>
                <a:lnTo>
                  <a:pt x="2736710" y="1549095"/>
                </a:lnTo>
                <a:lnTo>
                  <a:pt x="2732900" y="1545983"/>
                </a:lnTo>
                <a:lnTo>
                  <a:pt x="2729077" y="1545132"/>
                </a:lnTo>
                <a:close/>
              </a:path>
              <a:path w="8582025" h="1668145">
                <a:moveTo>
                  <a:pt x="3438768" y="1539620"/>
                </a:moveTo>
                <a:lnTo>
                  <a:pt x="3380803" y="1539620"/>
                </a:lnTo>
                <a:lnTo>
                  <a:pt x="3372891" y="1548129"/>
                </a:lnTo>
                <a:lnTo>
                  <a:pt x="3371380" y="1551965"/>
                </a:lnTo>
                <a:lnTo>
                  <a:pt x="3371113" y="1556499"/>
                </a:lnTo>
                <a:lnTo>
                  <a:pt x="3375177" y="1569389"/>
                </a:lnTo>
                <a:lnTo>
                  <a:pt x="3383368" y="1573771"/>
                </a:lnTo>
                <a:lnTo>
                  <a:pt x="3390747" y="1570621"/>
                </a:lnTo>
                <a:lnTo>
                  <a:pt x="3391903" y="1570100"/>
                </a:lnTo>
                <a:lnTo>
                  <a:pt x="3392576" y="1569745"/>
                </a:lnTo>
                <a:lnTo>
                  <a:pt x="3438768" y="1539620"/>
                </a:lnTo>
                <a:close/>
              </a:path>
              <a:path w="8582025" h="1668145">
                <a:moveTo>
                  <a:pt x="3435870" y="1505661"/>
                </a:moveTo>
                <a:lnTo>
                  <a:pt x="3431984" y="1506054"/>
                </a:lnTo>
                <a:lnTo>
                  <a:pt x="3379317" y="1540395"/>
                </a:lnTo>
                <a:lnTo>
                  <a:pt x="3380803" y="1539620"/>
                </a:lnTo>
                <a:lnTo>
                  <a:pt x="3438768" y="1539620"/>
                </a:lnTo>
                <a:lnTo>
                  <a:pt x="3442449" y="1537220"/>
                </a:lnTo>
                <a:lnTo>
                  <a:pt x="3446742" y="1532928"/>
                </a:lnTo>
                <a:lnTo>
                  <a:pt x="3449200" y="1527255"/>
                </a:lnTo>
                <a:lnTo>
                  <a:pt x="3449651" y="1520924"/>
                </a:lnTo>
                <a:lnTo>
                  <a:pt x="3447923" y="1514652"/>
                </a:lnTo>
                <a:lnTo>
                  <a:pt x="3446005" y="1510664"/>
                </a:lnTo>
                <a:lnTo>
                  <a:pt x="3442881" y="1507959"/>
                </a:lnTo>
                <a:lnTo>
                  <a:pt x="3435870" y="1505661"/>
                </a:lnTo>
                <a:close/>
              </a:path>
              <a:path w="8582025" h="1668145">
                <a:moveTo>
                  <a:pt x="2635694" y="1463166"/>
                </a:moveTo>
                <a:lnTo>
                  <a:pt x="2632024" y="1464690"/>
                </a:lnTo>
                <a:lnTo>
                  <a:pt x="2629179" y="1467840"/>
                </a:lnTo>
                <a:lnTo>
                  <a:pt x="2625937" y="1473225"/>
                </a:lnTo>
                <a:lnTo>
                  <a:pt x="2624758" y="1479427"/>
                </a:lnTo>
                <a:lnTo>
                  <a:pt x="2625662" y="1485694"/>
                </a:lnTo>
                <a:lnTo>
                  <a:pt x="2628671" y="1491272"/>
                </a:lnTo>
                <a:lnTo>
                  <a:pt x="2635986" y="1500238"/>
                </a:lnTo>
                <a:lnTo>
                  <a:pt x="2678620" y="1542059"/>
                </a:lnTo>
                <a:lnTo>
                  <a:pt x="2687586" y="1541157"/>
                </a:lnTo>
                <a:lnTo>
                  <a:pt x="2692654" y="1534134"/>
                </a:lnTo>
                <a:lnTo>
                  <a:pt x="2695359" y="1528358"/>
                </a:lnTo>
                <a:lnTo>
                  <a:pt x="2695930" y="1522045"/>
                </a:lnTo>
                <a:lnTo>
                  <a:pt x="2694425" y="1515944"/>
                </a:lnTo>
                <a:lnTo>
                  <a:pt x="2690901" y="1510804"/>
                </a:lnTo>
                <a:lnTo>
                  <a:pt x="2656611" y="1477416"/>
                </a:lnTo>
                <a:lnTo>
                  <a:pt x="2646591" y="1465110"/>
                </a:lnTo>
                <a:lnTo>
                  <a:pt x="2642984" y="1463382"/>
                </a:lnTo>
                <a:lnTo>
                  <a:pt x="2635694" y="1463166"/>
                </a:lnTo>
                <a:close/>
              </a:path>
              <a:path w="8582025" h="1668145">
                <a:moveTo>
                  <a:pt x="3529888" y="1433677"/>
                </a:moveTo>
                <a:lnTo>
                  <a:pt x="3526053" y="1434503"/>
                </a:lnTo>
                <a:lnTo>
                  <a:pt x="3476066" y="1474927"/>
                </a:lnTo>
                <a:lnTo>
                  <a:pt x="3472156" y="1479677"/>
                </a:lnTo>
                <a:lnTo>
                  <a:pt x="3470182" y="1485603"/>
                </a:lnTo>
                <a:lnTo>
                  <a:pt x="3470261" y="1491959"/>
                </a:lnTo>
                <a:lnTo>
                  <a:pt x="3472510" y="1498003"/>
                </a:lnTo>
                <a:lnTo>
                  <a:pt x="3476993" y="1505521"/>
                </a:lnTo>
                <a:lnTo>
                  <a:pt x="3485845" y="1507388"/>
                </a:lnTo>
                <a:lnTo>
                  <a:pt x="3539045" y="1464335"/>
                </a:lnTo>
                <a:lnTo>
                  <a:pt x="3542955" y="1459592"/>
                </a:lnTo>
                <a:lnTo>
                  <a:pt x="3544931" y="1453672"/>
                </a:lnTo>
                <a:lnTo>
                  <a:pt x="3544860" y="1447320"/>
                </a:lnTo>
                <a:lnTo>
                  <a:pt x="3542626" y="1441284"/>
                </a:lnTo>
                <a:lnTo>
                  <a:pt x="3540379" y="1437525"/>
                </a:lnTo>
                <a:lnTo>
                  <a:pt x="3537038" y="1435176"/>
                </a:lnTo>
                <a:lnTo>
                  <a:pt x="3529888" y="1433677"/>
                </a:lnTo>
                <a:close/>
              </a:path>
              <a:path w="8582025" h="1668145">
                <a:moveTo>
                  <a:pt x="2564142" y="1361478"/>
                </a:moveTo>
                <a:lnTo>
                  <a:pt x="2560358" y="1362506"/>
                </a:lnTo>
                <a:lnTo>
                  <a:pt x="2557233" y="1365288"/>
                </a:lnTo>
                <a:lnTo>
                  <a:pt x="2553516" y="1370242"/>
                </a:lnTo>
                <a:lnTo>
                  <a:pt x="2551776" y="1376264"/>
                </a:lnTo>
                <a:lnTo>
                  <a:pt x="2552097" y="1382604"/>
                </a:lnTo>
                <a:lnTo>
                  <a:pt x="2554566" y="1388516"/>
                </a:lnTo>
                <a:lnTo>
                  <a:pt x="2593873" y="1448485"/>
                </a:lnTo>
                <a:lnTo>
                  <a:pt x="2602801" y="1449870"/>
                </a:lnTo>
                <a:lnTo>
                  <a:pt x="2609049" y="1444332"/>
                </a:lnTo>
                <a:lnTo>
                  <a:pt x="2612774" y="1439376"/>
                </a:lnTo>
                <a:lnTo>
                  <a:pt x="2614518" y="1433348"/>
                </a:lnTo>
                <a:lnTo>
                  <a:pt x="2614198" y="1427000"/>
                </a:lnTo>
                <a:lnTo>
                  <a:pt x="2611729" y="1421079"/>
                </a:lnTo>
                <a:lnTo>
                  <a:pt x="2577172" y="1368412"/>
                </a:lnTo>
                <a:lnTo>
                  <a:pt x="2574798" y="1364767"/>
                </a:lnTo>
                <a:lnTo>
                  <a:pt x="2571369" y="1362608"/>
                </a:lnTo>
                <a:lnTo>
                  <a:pt x="2564142" y="1361478"/>
                </a:lnTo>
                <a:close/>
              </a:path>
              <a:path w="8582025" h="1668145">
                <a:moveTo>
                  <a:pt x="3619944" y="1353870"/>
                </a:moveTo>
                <a:lnTo>
                  <a:pt x="3616159" y="1354924"/>
                </a:lnTo>
                <a:lnTo>
                  <a:pt x="3568001" y="1398244"/>
                </a:lnTo>
                <a:lnTo>
                  <a:pt x="3564300" y="1403215"/>
                </a:lnTo>
                <a:lnTo>
                  <a:pt x="3562584" y="1409247"/>
                </a:lnTo>
                <a:lnTo>
                  <a:pt x="3562936" y="1415591"/>
                </a:lnTo>
                <a:lnTo>
                  <a:pt x="3565436" y="1421498"/>
                </a:lnTo>
                <a:lnTo>
                  <a:pt x="3570236" y="1428749"/>
                </a:lnTo>
                <a:lnTo>
                  <a:pt x="3579177" y="1430070"/>
                </a:lnTo>
                <a:lnTo>
                  <a:pt x="3630434" y="1383957"/>
                </a:lnTo>
                <a:lnTo>
                  <a:pt x="3634135" y="1378986"/>
                </a:lnTo>
                <a:lnTo>
                  <a:pt x="3635851" y="1372954"/>
                </a:lnTo>
                <a:lnTo>
                  <a:pt x="3635499" y="1366610"/>
                </a:lnTo>
                <a:lnTo>
                  <a:pt x="3633000" y="1360703"/>
                </a:lnTo>
                <a:lnTo>
                  <a:pt x="3630612" y="1357083"/>
                </a:lnTo>
                <a:lnTo>
                  <a:pt x="3627183" y="1354950"/>
                </a:lnTo>
                <a:lnTo>
                  <a:pt x="3619944" y="1353870"/>
                </a:lnTo>
                <a:close/>
              </a:path>
              <a:path w="8582025" h="1668145">
                <a:moveTo>
                  <a:pt x="3709047" y="1271663"/>
                </a:moveTo>
                <a:lnTo>
                  <a:pt x="3705275" y="1272781"/>
                </a:lnTo>
                <a:lnTo>
                  <a:pt x="3657600" y="1316837"/>
                </a:lnTo>
                <a:lnTo>
                  <a:pt x="3653956" y="1321862"/>
                </a:lnTo>
                <a:lnTo>
                  <a:pt x="3652312" y="1327919"/>
                </a:lnTo>
                <a:lnTo>
                  <a:pt x="3652736" y="1334255"/>
                </a:lnTo>
                <a:lnTo>
                  <a:pt x="3655301" y="1340116"/>
                </a:lnTo>
                <a:lnTo>
                  <a:pt x="3660178" y="1347279"/>
                </a:lnTo>
                <a:lnTo>
                  <a:pt x="3669131" y="1348485"/>
                </a:lnTo>
                <a:lnTo>
                  <a:pt x="3719868" y="1301597"/>
                </a:lnTo>
                <a:lnTo>
                  <a:pt x="3723515" y="1296568"/>
                </a:lnTo>
                <a:lnTo>
                  <a:pt x="3725168" y="1290515"/>
                </a:lnTo>
                <a:lnTo>
                  <a:pt x="3724752" y="1284182"/>
                </a:lnTo>
                <a:lnTo>
                  <a:pt x="3722192" y="1278318"/>
                </a:lnTo>
                <a:lnTo>
                  <a:pt x="3719741" y="1274737"/>
                </a:lnTo>
                <a:lnTo>
                  <a:pt x="3716286" y="1272628"/>
                </a:lnTo>
                <a:lnTo>
                  <a:pt x="3709047" y="1271663"/>
                </a:lnTo>
                <a:close/>
              </a:path>
              <a:path w="8582025" h="1668145">
                <a:moveTo>
                  <a:pt x="2505036" y="1249413"/>
                </a:moveTo>
                <a:lnTo>
                  <a:pt x="2490839" y="1268653"/>
                </a:lnTo>
                <a:lnTo>
                  <a:pt x="2492667" y="1274876"/>
                </a:lnTo>
                <a:lnTo>
                  <a:pt x="2510688" y="1310855"/>
                </a:lnTo>
                <a:lnTo>
                  <a:pt x="2526944" y="1339849"/>
                </a:lnTo>
                <a:lnTo>
                  <a:pt x="2535758" y="1342008"/>
                </a:lnTo>
                <a:lnTo>
                  <a:pt x="2542336" y="1336992"/>
                </a:lnTo>
                <a:lnTo>
                  <a:pt x="2546360" y="1332369"/>
                </a:lnTo>
                <a:lnTo>
                  <a:pt x="2548477" y="1326514"/>
                </a:lnTo>
                <a:lnTo>
                  <a:pt x="2548555" y="1320165"/>
                </a:lnTo>
                <a:lnTo>
                  <a:pt x="2546464" y="1314056"/>
                </a:lnTo>
                <a:lnTo>
                  <a:pt x="2535262" y="1294155"/>
                </a:lnTo>
                <a:lnTo>
                  <a:pt x="2515247" y="1254213"/>
                </a:lnTo>
                <a:lnTo>
                  <a:pt x="2512085" y="1251572"/>
                </a:lnTo>
                <a:lnTo>
                  <a:pt x="2505036" y="1249413"/>
                </a:lnTo>
                <a:close/>
              </a:path>
              <a:path w="8582025" h="1668145">
                <a:moveTo>
                  <a:pt x="3801122" y="1191679"/>
                </a:moveTo>
                <a:lnTo>
                  <a:pt x="3747731" y="1235265"/>
                </a:lnTo>
                <a:lnTo>
                  <a:pt x="3742224" y="1246216"/>
                </a:lnTo>
                <a:lnTo>
                  <a:pt x="3742522" y="1252556"/>
                </a:lnTo>
                <a:lnTo>
                  <a:pt x="3744976" y="1258481"/>
                </a:lnTo>
                <a:lnTo>
                  <a:pt x="3749725" y="1265783"/>
                </a:lnTo>
                <a:lnTo>
                  <a:pt x="3758653" y="1267205"/>
                </a:lnTo>
                <a:lnTo>
                  <a:pt x="3805961" y="1225473"/>
                </a:lnTo>
                <a:lnTo>
                  <a:pt x="3809758" y="1222565"/>
                </a:lnTo>
                <a:lnTo>
                  <a:pt x="3813751" y="1217902"/>
                </a:lnTo>
                <a:lnTo>
                  <a:pt x="3815830" y="1212024"/>
                </a:lnTo>
                <a:lnTo>
                  <a:pt x="3815864" y="1205670"/>
                </a:lnTo>
                <a:lnTo>
                  <a:pt x="3813721" y="1199578"/>
                </a:lnTo>
                <a:lnTo>
                  <a:pt x="3811562" y="1195781"/>
                </a:lnTo>
                <a:lnTo>
                  <a:pt x="3808260" y="1193342"/>
                </a:lnTo>
                <a:lnTo>
                  <a:pt x="3801122" y="1191679"/>
                </a:lnTo>
                <a:close/>
              </a:path>
              <a:path w="8582025" h="1668145">
                <a:moveTo>
                  <a:pt x="2450249" y="1133576"/>
                </a:moveTo>
                <a:lnTo>
                  <a:pt x="2435466" y="1152219"/>
                </a:lnTo>
                <a:lnTo>
                  <a:pt x="2437104" y="1158519"/>
                </a:lnTo>
                <a:lnTo>
                  <a:pt x="2464054" y="1216901"/>
                </a:lnTo>
                <a:lnTo>
                  <a:pt x="2467800" y="1224965"/>
                </a:lnTo>
                <a:lnTo>
                  <a:pt x="2476411" y="1227988"/>
                </a:lnTo>
                <a:lnTo>
                  <a:pt x="2483345" y="1223644"/>
                </a:lnTo>
                <a:lnTo>
                  <a:pt x="2487686" y="1219445"/>
                </a:lnTo>
                <a:lnTo>
                  <a:pt x="2490220" y="1213824"/>
                </a:lnTo>
                <a:lnTo>
                  <a:pt x="2490762" y="1207503"/>
                </a:lnTo>
                <a:lnTo>
                  <a:pt x="2489123" y="1201204"/>
                </a:lnTo>
                <a:lnTo>
                  <a:pt x="2460307" y="1138783"/>
                </a:lnTo>
                <a:lnTo>
                  <a:pt x="2457221" y="1136014"/>
                </a:lnTo>
                <a:lnTo>
                  <a:pt x="2450249" y="1133576"/>
                </a:lnTo>
                <a:close/>
              </a:path>
              <a:path w="8582025" h="1668145">
                <a:moveTo>
                  <a:pt x="3898671" y="1120533"/>
                </a:moveTo>
                <a:lnTo>
                  <a:pt x="3841394" y="1158252"/>
                </a:lnTo>
                <a:lnTo>
                  <a:pt x="3835288" y="1175129"/>
                </a:lnTo>
                <a:lnTo>
                  <a:pt x="3837419" y="1181214"/>
                </a:lnTo>
                <a:lnTo>
                  <a:pt x="3841788" y="1188846"/>
                </a:lnTo>
                <a:lnTo>
                  <a:pt x="3850614" y="1190917"/>
                </a:lnTo>
                <a:lnTo>
                  <a:pt x="3887470" y="1162342"/>
                </a:lnTo>
                <a:lnTo>
                  <a:pt x="3904335" y="1152334"/>
                </a:lnTo>
                <a:lnTo>
                  <a:pt x="3908738" y="1148215"/>
                </a:lnTo>
                <a:lnTo>
                  <a:pt x="3911357" y="1142642"/>
                </a:lnTo>
                <a:lnTo>
                  <a:pt x="3911991" y="1136334"/>
                </a:lnTo>
                <a:lnTo>
                  <a:pt x="3910444" y="1130007"/>
                </a:lnTo>
                <a:lnTo>
                  <a:pt x="3908653" y="1125943"/>
                </a:lnTo>
                <a:lnTo>
                  <a:pt x="3905605" y="1123111"/>
                </a:lnTo>
                <a:lnTo>
                  <a:pt x="3898671" y="1120533"/>
                </a:lnTo>
                <a:close/>
              </a:path>
              <a:path w="8582025" h="1668145">
                <a:moveTo>
                  <a:pt x="4003281" y="1063256"/>
                </a:moveTo>
                <a:lnTo>
                  <a:pt x="3955288" y="1084402"/>
                </a:lnTo>
                <a:lnTo>
                  <a:pt x="3934195" y="1108477"/>
                </a:lnTo>
                <a:lnTo>
                  <a:pt x="3935742" y="1114805"/>
                </a:lnTo>
                <a:lnTo>
                  <a:pt x="3939349" y="1122946"/>
                </a:lnTo>
                <a:lnTo>
                  <a:pt x="3947922" y="1126134"/>
                </a:lnTo>
                <a:lnTo>
                  <a:pt x="3968330" y="1113866"/>
                </a:lnTo>
                <a:lnTo>
                  <a:pt x="4005935" y="1097508"/>
                </a:lnTo>
                <a:lnTo>
                  <a:pt x="4010730" y="1094024"/>
                </a:lnTo>
                <a:lnTo>
                  <a:pt x="4013890" y="1088850"/>
                </a:lnTo>
                <a:lnTo>
                  <a:pt x="4015152" y="1082671"/>
                </a:lnTo>
                <a:lnTo>
                  <a:pt x="4014254" y="1076172"/>
                </a:lnTo>
                <a:lnTo>
                  <a:pt x="4011485" y="1067587"/>
                </a:lnTo>
                <a:lnTo>
                  <a:pt x="4003281" y="1063256"/>
                </a:lnTo>
                <a:close/>
              </a:path>
              <a:path w="8582025" h="1668145">
                <a:moveTo>
                  <a:pt x="4112590" y="1022375"/>
                </a:moveTo>
                <a:lnTo>
                  <a:pt x="4042918" y="1046238"/>
                </a:lnTo>
                <a:lnTo>
                  <a:pt x="4038600" y="1055433"/>
                </a:lnTo>
                <a:lnTo>
                  <a:pt x="4043019" y="1073022"/>
                </a:lnTo>
                <a:lnTo>
                  <a:pt x="4050931" y="1078039"/>
                </a:lnTo>
                <a:lnTo>
                  <a:pt x="4120616" y="1054188"/>
                </a:lnTo>
                <a:lnTo>
                  <a:pt x="4124934" y="1044968"/>
                </a:lnTo>
                <a:lnTo>
                  <a:pt x="4120489" y="1027404"/>
                </a:lnTo>
                <a:lnTo>
                  <a:pt x="4112590" y="1022375"/>
                </a:lnTo>
                <a:close/>
              </a:path>
              <a:path w="8582025" h="1668145">
                <a:moveTo>
                  <a:pt x="2398991" y="1015580"/>
                </a:moveTo>
                <a:lnTo>
                  <a:pt x="2383570" y="1033505"/>
                </a:lnTo>
                <a:lnTo>
                  <a:pt x="2384983" y="1039875"/>
                </a:lnTo>
                <a:lnTo>
                  <a:pt x="2386838" y="1044359"/>
                </a:lnTo>
                <a:lnTo>
                  <a:pt x="2414358" y="1107452"/>
                </a:lnTo>
                <a:lnTo>
                  <a:pt x="2422918" y="1110729"/>
                </a:lnTo>
                <a:lnTo>
                  <a:pt x="2429916" y="1106563"/>
                </a:lnTo>
                <a:lnTo>
                  <a:pt x="2434344" y="1102489"/>
                </a:lnTo>
                <a:lnTo>
                  <a:pt x="2436998" y="1096938"/>
                </a:lnTo>
                <a:lnTo>
                  <a:pt x="2437672" y="1090627"/>
                </a:lnTo>
                <a:lnTo>
                  <a:pt x="2436164" y="1084275"/>
                </a:lnTo>
                <a:lnTo>
                  <a:pt x="2412453" y="1029893"/>
                </a:lnTo>
                <a:lnTo>
                  <a:pt x="2408859" y="1021295"/>
                </a:lnTo>
                <a:lnTo>
                  <a:pt x="2405875" y="1018362"/>
                </a:lnTo>
                <a:lnTo>
                  <a:pt x="2398991" y="1015580"/>
                </a:lnTo>
                <a:close/>
              </a:path>
              <a:path w="8582025" h="1668145">
                <a:moveTo>
                  <a:pt x="4225086" y="992809"/>
                </a:moveTo>
                <a:lnTo>
                  <a:pt x="4205300" y="996975"/>
                </a:lnTo>
                <a:lnTo>
                  <a:pt x="4153446" y="1010742"/>
                </a:lnTo>
                <a:lnTo>
                  <a:pt x="4148645" y="1019644"/>
                </a:lnTo>
                <a:lnTo>
                  <a:pt x="4152150" y="1037488"/>
                </a:lnTo>
                <a:lnTo>
                  <a:pt x="4159770" y="1043076"/>
                </a:lnTo>
                <a:lnTo>
                  <a:pt x="4211650" y="1029284"/>
                </a:lnTo>
                <a:lnTo>
                  <a:pt x="4230103" y="1025448"/>
                </a:lnTo>
                <a:lnTo>
                  <a:pt x="4235246" y="1016838"/>
                </a:lnTo>
                <a:lnTo>
                  <a:pt x="4232478" y="998816"/>
                </a:lnTo>
                <a:lnTo>
                  <a:pt x="4225086" y="992809"/>
                </a:lnTo>
                <a:close/>
              </a:path>
              <a:path w="8582025" h="1668145">
                <a:moveTo>
                  <a:pt x="4337989" y="971600"/>
                </a:moveTo>
                <a:lnTo>
                  <a:pt x="4288180" y="979639"/>
                </a:lnTo>
                <a:lnTo>
                  <a:pt x="4265637" y="984351"/>
                </a:lnTo>
                <a:lnTo>
                  <a:pt x="4260481" y="992962"/>
                </a:lnTo>
                <a:lnTo>
                  <a:pt x="4263263" y="1010983"/>
                </a:lnTo>
                <a:lnTo>
                  <a:pt x="4270654" y="1016977"/>
                </a:lnTo>
                <a:lnTo>
                  <a:pt x="4293196" y="1012278"/>
                </a:lnTo>
                <a:lnTo>
                  <a:pt x="4341901" y="1004417"/>
                </a:lnTo>
                <a:lnTo>
                  <a:pt x="4347324" y="996060"/>
                </a:lnTo>
                <a:lnTo>
                  <a:pt x="4345178" y="977912"/>
                </a:lnTo>
                <a:lnTo>
                  <a:pt x="4337989" y="971600"/>
                </a:lnTo>
                <a:close/>
              </a:path>
              <a:path w="8582025" h="1668145">
                <a:moveTo>
                  <a:pt x="4450727" y="953376"/>
                </a:moveTo>
                <a:lnTo>
                  <a:pt x="4378794" y="965009"/>
                </a:lnTo>
                <a:lnTo>
                  <a:pt x="4373359" y="973378"/>
                </a:lnTo>
                <a:lnTo>
                  <a:pt x="4375518" y="991501"/>
                </a:lnTo>
                <a:lnTo>
                  <a:pt x="4382706" y="997838"/>
                </a:lnTo>
                <a:lnTo>
                  <a:pt x="4454639" y="986218"/>
                </a:lnTo>
                <a:lnTo>
                  <a:pt x="4460062" y="977836"/>
                </a:lnTo>
                <a:lnTo>
                  <a:pt x="4457903" y="959713"/>
                </a:lnTo>
                <a:lnTo>
                  <a:pt x="4450727" y="953376"/>
                </a:lnTo>
                <a:close/>
              </a:path>
              <a:path w="8582025" h="1668145">
                <a:moveTo>
                  <a:pt x="4563452" y="935037"/>
                </a:moveTo>
                <a:lnTo>
                  <a:pt x="4491520" y="946746"/>
                </a:lnTo>
                <a:lnTo>
                  <a:pt x="4486084" y="955116"/>
                </a:lnTo>
                <a:lnTo>
                  <a:pt x="4488256" y="973251"/>
                </a:lnTo>
                <a:lnTo>
                  <a:pt x="4495444" y="979563"/>
                </a:lnTo>
                <a:lnTo>
                  <a:pt x="4567389" y="967854"/>
                </a:lnTo>
                <a:lnTo>
                  <a:pt x="4572812" y="959484"/>
                </a:lnTo>
                <a:lnTo>
                  <a:pt x="4570628" y="941349"/>
                </a:lnTo>
                <a:lnTo>
                  <a:pt x="4563452" y="935037"/>
                </a:lnTo>
                <a:close/>
              </a:path>
              <a:path w="8582025" h="1668145">
                <a:moveTo>
                  <a:pt x="4676076" y="916431"/>
                </a:moveTo>
                <a:lnTo>
                  <a:pt x="4604232" y="928382"/>
                </a:lnTo>
                <a:lnTo>
                  <a:pt x="4598809" y="936764"/>
                </a:lnTo>
                <a:lnTo>
                  <a:pt x="4600981" y="954900"/>
                </a:lnTo>
                <a:lnTo>
                  <a:pt x="4608182" y="961212"/>
                </a:lnTo>
                <a:lnTo>
                  <a:pt x="4680115" y="949248"/>
                </a:lnTo>
                <a:lnTo>
                  <a:pt x="4685512" y="940841"/>
                </a:lnTo>
                <a:lnTo>
                  <a:pt x="4683290" y="922731"/>
                </a:lnTo>
                <a:lnTo>
                  <a:pt x="4676076" y="916431"/>
                </a:lnTo>
                <a:close/>
              </a:path>
              <a:path w="8582025" h="1668145">
                <a:moveTo>
                  <a:pt x="4788763" y="897610"/>
                </a:moveTo>
                <a:lnTo>
                  <a:pt x="4716856" y="909624"/>
                </a:lnTo>
                <a:lnTo>
                  <a:pt x="4711458" y="918006"/>
                </a:lnTo>
                <a:lnTo>
                  <a:pt x="4713693" y="936155"/>
                </a:lnTo>
                <a:lnTo>
                  <a:pt x="4720907" y="942428"/>
                </a:lnTo>
                <a:lnTo>
                  <a:pt x="4792802" y="930414"/>
                </a:lnTo>
                <a:lnTo>
                  <a:pt x="4798199" y="922019"/>
                </a:lnTo>
                <a:lnTo>
                  <a:pt x="4795964" y="903909"/>
                </a:lnTo>
                <a:lnTo>
                  <a:pt x="4788763" y="897610"/>
                </a:lnTo>
                <a:close/>
              </a:path>
              <a:path w="8582025" h="1668145">
                <a:moveTo>
                  <a:pt x="2349271" y="896327"/>
                </a:moveTo>
                <a:lnTo>
                  <a:pt x="2333856" y="914232"/>
                </a:lnTo>
                <a:lnTo>
                  <a:pt x="2335263" y="920610"/>
                </a:lnTo>
                <a:lnTo>
                  <a:pt x="2363558" y="988479"/>
                </a:lnTo>
                <a:lnTo>
                  <a:pt x="2372067" y="991908"/>
                </a:lnTo>
                <a:lnTo>
                  <a:pt x="2379141" y="987920"/>
                </a:lnTo>
                <a:lnTo>
                  <a:pt x="2383632" y="983921"/>
                </a:lnTo>
                <a:lnTo>
                  <a:pt x="2386369" y="978420"/>
                </a:lnTo>
                <a:lnTo>
                  <a:pt x="2387137" y="972129"/>
                </a:lnTo>
                <a:lnTo>
                  <a:pt x="2385720" y="965758"/>
                </a:lnTo>
                <a:lnTo>
                  <a:pt x="2359139" y="902004"/>
                </a:lnTo>
                <a:lnTo>
                  <a:pt x="2356167" y="899109"/>
                </a:lnTo>
                <a:lnTo>
                  <a:pt x="2349271" y="896327"/>
                </a:lnTo>
                <a:close/>
              </a:path>
              <a:path w="8582025" h="1668145">
                <a:moveTo>
                  <a:pt x="7752803" y="886790"/>
                </a:moveTo>
                <a:lnTo>
                  <a:pt x="7746428" y="894194"/>
                </a:lnTo>
                <a:lnTo>
                  <a:pt x="7746390" y="912494"/>
                </a:lnTo>
                <a:lnTo>
                  <a:pt x="7752740" y="919937"/>
                </a:lnTo>
                <a:lnTo>
                  <a:pt x="7825358" y="920127"/>
                </a:lnTo>
                <a:lnTo>
                  <a:pt x="7831759" y="912723"/>
                </a:lnTo>
                <a:lnTo>
                  <a:pt x="7831797" y="894410"/>
                </a:lnTo>
                <a:lnTo>
                  <a:pt x="7825422" y="886980"/>
                </a:lnTo>
                <a:lnTo>
                  <a:pt x="7752803" y="886790"/>
                </a:lnTo>
                <a:close/>
              </a:path>
              <a:path w="8582025" h="1668145">
                <a:moveTo>
                  <a:pt x="7938008" y="884389"/>
                </a:moveTo>
                <a:lnTo>
                  <a:pt x="7908366" y="887183"/>
                </a:lnTo>
                <a:lnTo>
                  <a:pt x="7866546" y="887183"/>
                </a:lnTo>
                <a:lnTo>
                  <a:pt x="7860245" y="894473"/>
                </a:lnTo>
                <a:lnTo>
                  <a:pt x="7860195" y="912787"/>
                </a:lnTo>
                <a:lnTo>
                  <a:pt x="7866570" y="920216"/>
                </a:lnTo>
                <a:lnTo>
                  <a:pt x="7908328" y="920330"/>
                </a:lnTo>
                <a:lnTo>
                  <a:pt x="7940255" y="917422"/>
                </a:lnTo>
                <a:lnTo>
                  <a:pt x="7946097" y="909446"/>
                </a:lnTo>
                <a:lnTo>
                  <a:pt x="7944866" y="891209"/>
                </a:lnTo>
                <a:lnTo>
                  <a:pt x="7940817" y="887183"/>
                </a:lnTo>
                <a:lnTo>
                  <a:pt x="7908366" y="887183"/>
                </a:lnTo>
                <a:lnTo>
                  <a:pt x="7940715" y="887082"/>
                </a:lnTo>
                <a:lnTo>
                  <a:pt x="7938008" y="884389"/>
                </a:lnTo>
                <a:close/>
              </a:path>
              <a:path w="8582025" h="1668145">
                <a:moveTo>
                  <a:pt x="4902200" y="882370"/>
                </a:moveTo>
                <a:lnTo>
                  <a:pt x="4830064" y="892187"/>
                </a:lnTo>
                <a:lnTo>
                  <a:pt x="4824476" y="900417"/>
                </a:lnTo>
                <a:lnTo>
                  <a:pt x="4826292" y="918590"/>
                </a:lnTo>
                <a:lnTo>
                  <a:pt x="4833366" y="925131"/>
                </a:lnTo>
                <a:lnTo>
                  <a:pt x="4905489" y="915288"/>
                </a:lnTo>
                <a:lnTo>
                  <a:pt x="4911077" y="907059"/>
                </a:lnTo>
                <a:lnTo>
                  <a:pt x="4909273" y="888872"/>
                </a:lnTo>
                <a:lnTo>
                  <a:pt x="4902200" y="882370"/>
                </a:lnTo>
                <a:close/>
              </a:path>
              <a:path w="8582025" h="1668145">
                <a:moveTo>
                  <a:pt x="7640459" y="876884"/>
                </a:moveTo>
                <a:lnTo>
                  <a:pt x="7633589" y="883678"/>
                </a:lnTo>
                <a:lnTo>
                  <a:pt x="7632319" y="901915"/>
                </a:lnTo>
                <a:lnTo>
                  <a:pt x="7638148" y="909929"/>
                </a:lnTo>
                <a:lnTo>
                  <a:pt x="7710538" y="916800"/>
                </a:lnTo>
                <a:lnTo>
                  <a:pt x="7717396" y="910005"/>
                </a:lnTo>
                <a:lnTo>
                  <a:pt x="7718679" y="891768"/>
                </a:lnTo>
                <a:lnTo>
                  <a:pt x="7712837" y="883754"/>
                </a:lnTo>
                <a:lnTo>
                  <a:pt x="7640459" y="876884"/>
                </a:lnTo>
                <a:close/>
              </a:path>
              <a:path w="8582025" h="1668145">
                <a:moveTo>
                  <a:pt x="8050288" y="869911"/>
                </a:moveTo>
                <a:lnTo>
                  <a:pt x="7989430" y="879640"/>
                </a:lnTo>
                <a:lnTo>
                  <a:pt x="7979067" y="880592"/>
                </a:lnTo>
                <a:lnTo>
                  <a:pt x="7973212" y="888568"/>
                </a:lnTo>
                <a:lnTo>
                  <a:pt x="7974457" y="906830"/>
                </a:lnTo>
                <a:lnTo>
                  <a:pt x="7981327" y="913625"/>
                </a:lnTo>
                <a:lnTo>
                  <a:pt x="7991678" y="912685"/>
                </a:lnTo>
                <a:lnTo>
                  <a:pt x="8054136" y="902754"/>
                </a:lnTo>
                <a:lnTo>
                  <a:pt x="8059585" y="894397"/>
                </a:lnTo>
                <a:lnTo>
                  <a:pt x="8057451" y="876261"/>
                </a:lnTo>
                <a:lnTo>
                  <a:pt x="8050288" y="869911"/>
                </a:lnTo>
                <a:close/>
              </a:path>
              <a:path w="8582025" h="1668145">
                <a:moveTo>
                  <a:pt x="5015369" y="867422"/>
                </a:moveTo>
                <a:lnTo>
                  <a:pt x="4943195" y="876769"/>
                </a:lnTo>
                <a:lnTo>
                  <a:pt x="4937556" y="884974"/>
                </a:lnTo>
                <a:lnTo>
                  <a:pt x="4939296" y="903160"/>
                </a:lnTo>
                <a:lnTo>
                  <a:pt x="4946345" y="909700"/>
                </a:lnTo>
                <a:lnTo>
                  <a:pt x="5018506" y="900366"/>
                </a:lnTo>
                <a:lnTo>
                  <a:pt x="5024145" y="892174"/>
                </a:lnTo>
                <a:lnTo>
                  <a:pt x="5022405" y="873975"/>
                </a:lnTo>
                <a:lnTo>
                  <a:pt x="5015369" y="867422"/>
                </a:lnTo>
                <a:close/>
              </a:path>
              <a:path w="8582025" h="1668145">
                <a:moveTo>
                  <a:pt x="7528052" y="862952"/>
                </a:moveTo>
                <a:lnTo>
                  <a:pt x="7520889" y="869314"/>
                </a:lnTo>
                <a:lnTo>
                  <a:pt x="7518806" y="887463"/>
                </a:lnTo>
                <a:lnTo>
                  <a:pt x="7524267" y="895807"/>
                </a:lnTo>
                <a:lnTo>
                  <a:pt x="7577582" y="904138"/>
                </a:lnTo>
                <a:lnTo>
                  <a:pt x="7597089" y="906017"/>
                </a:lnTo>
                <a:lnTo>
                  <a:pt x="7603947" y="899223"/>
                </a:lnTo>
                <a:lnTo>
                  <a:pt x="7605242" y="880973"/>
                </a:lnTo>
                <a:lnTo>
                  <a:pt x="7599400" y="872985"/>
                </a:lnTo>
                <a:lnTo>
                  <a:pt x="7581353" y="871283"/>
                </a:lnTo>
                <a:lnTo>
                  <a:pt x="7528052" y="862952"/>
                </a:lnTo>
                <a:close/>
              </a:path>
              <a:path w="8582025" h="1668145">
                <a:moveTo>
                  <a:pt x="5128501" y="852779"/>
                </a:moveTo>
                <a:lnTo>
                  <a:pt x="5056314" y="862126"/>
                </a:lnTo>
                <a:lnTo>
                  <a:pt x="5050688" y="870330"/>
                </a:lnTo>
                <a:lnTo>
                  <a:pt x="5052415" y="888517"/>
                </a:lnTo>
                <a:lnTo>
                  <a:pt x="5059451" y="895070"/>
                </a:lnTo>
                <a:lnTo>
                  <a:pt x="5131638" y="885723"/>
                </a:lnTo>
                <a:lnTo>
                  <a:pt x="5137264" y="877531"/>
                </a:lnTo>
                <a:lnTo>
                  <a:pt x="5135537" y="859332"/>
                </a:lnTo>
                <a:lnTo>
                  <a:pt x="5128501" y="852779"/>
                </a:lnTo>
                <a:close/>
              </a:path>
              <a:path w="8582025" h="1668145">
                <a:moveTo>
                  <a:pt x="8161362" y="845921"/>
                </a:moveTo>
                <a:lnTo>
                  <a:pt x="8090090" y="862215"/>
                </a:lnTo>
                <a:lnTo>
                  <a:pt x="8085086" y="870927"/>
                </a:lnTo>
                <a:lnTo>
                  <a:pt x="8088096" y="888885"/>
                </a:lnTo>
                <a:lnTo>
                  <a:pt x="8095576" y="894740"/>
                </a:lnTo>
                <a:lnTo>
                  <a:pt x="8166849" y="878446"/>
                </a:lnTo>
                <a:lnTo>
                  <a:pt x="8171865" y="869759"/>
                </a:lnTo>
                <a:lnTo>
                  <a:pt x="8168843" y="851776"/>
                </a:lnTo>
                <a:lnTo>
                  <a:pt x="8161362" y="845921"/>
                </a:lnTo>
                <a:close/>
              </a:path>
              <a:path w="8582025" h="1668145">
                <a:moveTo>
                  <a:pt x="7415250" y="845311"/>
                </a:moveTo>
                <a:lnTo>
                  <a:pt x="7408087" y="851674"/>
                </a:lnTo>
                <a:lnTo>
                  <a:pt x="7405992" y="869822"/>
                </a:lnTo>
                <a:lnTo>
                  <a:pt x="7411440" y="878154"/>
                </a:lnTo>
                <a:lnTo>
                  <a:pt x="7483424" y="889419"/>
                </a:lnTo>
                <a:lnTo>
                  <a:pt x="7490599" y="883056"/>
                </a:lnTo>
                <a:lnTo>
                  <a:pt x="7492695" y="864920"/>
                </a:lnTo>
                <a:lnTo>
                  <a:pt x="7487221" y="856564"/>
                </a:lnTo>
                <a:lnTo>
                  <a:pt x="7415250" y="845311"/>
                </a:lnTo>
                <a:close/>
              </a:path>
              <a:path w="8582025" h="1668145">
                <a:moveTo>
                  <a:pt x="5241620" y="838136"/>
                </a:moveTo>
                <a:lnTo>
                  <a:pt x="5169446" y="847483"/>
                </a:lnTo>
                <a:lnTo>
                  <a:pt x="5163807" y="855675"/>
                </a:lnTo>
                <a:lnTo>
                  <a:pt x="5165547" y="873861"/>
                </a:lnTo>
                <a:lnTo>
                  <a:pt x="5172583" y="880414"/>
                </a:lnTo>
                <a:lnTo>
                  <a:pt x="5244757" y="871080"/>
                </a:lnTo>
                <a:lnTo>
                  <a:pt x="5250395" y="862876"/>
                </a:lnTo>
                <a:lnTo>
                  <a:pt x="5248656" y="844689"/>
                </a:lnTo>
                <a:lnTo>
                  <a:pt x="5241620" y="838136"/>
                </a:lnTo>
                <a:close/>
              </a:path>
              <a:path w="8582025" h="1668145">
                <a:moveTo>
                  <a:pt x="7303236" y="824331"/>
                </a:moveTo>
                <a:lnTo>
                  <a:pt x="7295934" y="830478"/>
                </a:lnTo>
                <a:lnTo>
                  <a:pt x="7293432" y="848563"/>
                </a:lnTo>
                <a:lnTo>
                  <a:pt x="7298728" y="857059"/>
                </a:lnTo>
                <a:lnTo>
                  <a:pt x="7370419" y="870445"/>
                </a:lnTo>
                <a:lnTo>
                  <a:pt x="7377722" y="864298"/>
                </a:lnTo>
                <a:lnTo>
                  <a:pt x="7380224" y="846239"/>
                </a:lnTo>
                <a:lnTo>
                  <a:pt x="7374928" y="837717"/>
                </a:lnTo>
                <a:lnTo>
                  <a:pt x="7303236" y="824331"/>
                </a:lnTo>
                <a:close/>
              </a:path>
              <a:path w="8582025" h="1668145">
                <a:moveTo>
                  <a:pt x="5354358" y="821982"/>
                </a:moveTo>
                <a:lnTo>
                  <a:pt x="5282311" y="832738"/>
                </a:lnTo>
                <a:lnTo>
                  <a:pt x="5276799" y="841032"/>
                </a:lnTo>
                <a:lnTo>
                  <a:pt x="5278818" y="859193"/>
                </a:lnTo>
                <a:lnTo>
                  <a:pt x="5285943" y="865619"/>
                </a:lnTo>
                <a:lnTo>
                  <a:pt x="5357964" y="854849"/>
                </a:lnTo>
                <a:lnTo>
                  <a:pt x="5363476" y="846556"/>
                </a:lnTo>
                <a:lnTo>
                  <a:pt x="5361470" y="828395"/>
                </a:lnTo>
                <a:lnTo>
                  <a:pt x="5354358" y="821982"/>
                </a:lnTo>
                <a:close/>
              </a:path>
              <a:path w="8582025" h="1668145">
                <a:moveTo>
                  <a:pt x="8272322" y="819010"/>
                </a:moveTo>
                <a:lnTo>
                  <a:pt x="8234476" y="829221"/>
                </a:lnTo>
                <a:lnTo>
                  <a:pt x="8201787" y="836688"/>
                </a:lnTo>
                <a:lnTo>
                  <a:pt x="8196770" y="845400"/>
                </a:lnTo>
                <a:lnTo>
                  <a:pt x="8199780" y="863371"/>
                </a:lnTo>
                <a:lnTo>
                  <a:pt x="8207273" y="869226"/>
                </a:lnTo>
                <a:lnTo>
                  <a:pt x="8239950" y="861745"/>
                </a:lnTo>
                <a:lnTo>
                  <a:pt x="8278723" y="851319"/>
                </a:lnTo>
                <a:lnTo>
                  <a:pt x="8283486" y="842403"/>
                </a:lnTo>
                <a:lnTo>
                  <a:pt x="8279955" y="824572"/>
                </a:lnTo>
                <a:lnTo>
                  <a:pt x="8272322" y="819010"/>
                </a:lnTo>
                <a:close/>
              </a:path>
              <a:path w="8582025" h="1668145">
                <a:moveTo>
                  <a:pt x="5467248" y="805116"/>
                </a:moveTo>
                <a:lnTo>
                  <a:pt x="5395201" y="815873"/>
                </a:lnTo>
                <a:lnTo>
                  <a:pt x="5389702" y="824191"/>
                </a:lnTo>
                <a:lnTo>
                  <a:pt x="5391708" y="842340"/>
                </a:lnTo>
                <a:lnTo>
                  <a:pt x="5398833" y="848753"/>
                </a:lnTo>
                <a:lnTo>
                  <a:pt x="5470867" y="837996"/>
                </a:lnTo>
                <a:lnTo>
                  <a:pt x="5476367" y="829690"/>
                </a:lnTo>
                <a:lnTo>
                  <a:pt x="5474385" y="811542"/>
                </a:lnTo>
                <a:lnTo>
                  <a:pt x="5467248" y="805116"/>
                </a:lnTo>
                <a:close/>
              </a:path>
              <a:path w="8582025" h="1668145">
                <a:moveTo>
                  <a:pt x="7191832" y="800620"/>
                </a:moveTo>
                <a:lnTo>
                  <a:pt x="7184313" y="806449"/>
                </a:lnTo>
                <a:lnTo>
                  <a:pt x="7181227" y="824382"/>
                </a:lnTo>
                <a:lnTo>
                  <a:pt x="7186218" y="833119"/>
                </a:lnTo>
                <a:lnTo>
                  <a:pt x="7247788" y="847534"/>
                </a:lnTo>
                <a:lnTo>
                  <a:pt x="7258037" y="849464"/>
                </a:lnTo>
                <a:lnTo>
                  <a:pt x="7265339" y="843305"/>
                </a:lnTo>
                <a:lnTo>
                  <a:pt x="7267841" y="825233"/>
                </a:lnTo>
                <a:lnTo>
                  <a:pt x="7262545" y="816724"/>
                </a:lnTo>
                <a:lnTo>
                  <a:pt x="7254786" y="815276"/>
                </a:lnTo>
                <a:lnTo>
                  <a:pt x="7253401" y="815035"/>
                </a:lnTo>
                <a:lnTo>
                  <a:pt x="7191832" y="800620"/>
                </a:lnTo>
                <a:close/>
              </a:path>
              <a:path w="8582025" h="1668145">
                <a:moveTo>
                  <a:pt x="8383193" y="789127"/>
                </a:moveTo>
                <a:lnTo>
                  <a:pt x="8312442" y="808189"/>
                </a:lnTo>
                <a:lnTo>
                  <a:pt x="8307679" y="817105"/>
                </a:lnTo>
                <a:lnTo>
                  <a:pt x="8311210" y="834936"/>
                </a:lnTo>
                <a:lnTo>
                  <a:pt x="8318855" y="840485"/>
                </a:lnTo>
                <a:lnTo>
                  <a:pt x="8389620" y="821423"/>
                </a:lnTo>
                <a:lnTo>
                  <a:pt x="8394369" y="812507"/>
                </a:lnTo>
                <a:lnTo>
                  <a:pt x="8390851" y="794677"/>
                </a:lnTo>
                <a:lnTo>
                  <a:pt x="8383193" y="789127"/>
                </a:lnTo>
                <a:close/>
              </a:path>
              <a:path w="8582025" h="1668145">
                <a:moveTo>
                  <a:pt x="5580151" y="788276"/>
                </a:moveTo>
                <a:lnTo>
                  <a:pt x="5508104" y="799033"/>
                </a:lnTo>
                <a:lnTo>
                  <a:pt x="5502605" y="807326"/>
                </a:lnTo>
                <a:lnTo>
                  <a:pt x="5504599" y="825474"/>
                </a:lnTo>
                <a:lnTo>
                  <a:pt x="5511723" y="831900"/>
                </a:lnTo>
                <a:lnTo>
                  <a:pt x="5583758" y="821143"/>
                </a:lnTo>
                <a:lnTo>
                  <a:pt x="5589257" y="812838"/>
                </a:lnTo>
                <a:lnTo>
                  <a:pt x="5587276" y="794677"/>
                </a:lnTo>
                <a:lnTo>
                  <a:pt x="5580151" y="788276"/>
                </a:lnTo>
                <a:close/>
              </a:path>
              <a:path w="8582025" h="1668145">
                <a:moveTo>
                  <a:pt x="2299550" y="777049"/>
                </a:moveTo>
                <a:lnTo>
                  <a:pt x="2284129" y="794969"/>
                </a:lnTo>
                <a:lnTo>
                  <a:pt x="2285542" y="801344"/>
                </a:lnTo>
                <a:lnTo>
                  <a:pt x="2313838" y="869200"/>
                </a:lnTo>
                <a:lnTo>
                  <a:pt x="2322347" y="872629"/>
                </a:lnTo>
                <a:lnTo>
                  <a:pt x="2329421" y="868641"/>
                </a:lnTo>
                <a:lnTo>
                  <a:pt x="2333917" y="864650"/>
                </a:lnTo>
                <a:lnTo>
                  <a:pt x="2336655" y="859151"/>
                </a:lnTo>
                <a:lnTo>
                  <a:pt x="2337424" y="852857"/>
                </a:lnTo>
                <a:lnTo>
                  <a:pt x="2336012" y="846480"/>
                </a:lnTo>
                <a:lnTo>
                  <a:pt x="2309418" y="782739"/>
                </a:lnTo>
                <a:lnTo>
                  <a:pt x="2306434" y="779818"/>
                </a:lnTo>
                <a:lnTo>
                  <a:pt x="2299550" y="777049"/>
                </a:lnTo>
                <a:close/>
              </a:path>
              <a:path w="8582025" h="1668145">
                <a:moveTo>
                  <a:pt x="5693041" y="771410"/>
                </a:moveTo>
                <a:lnTo>
                  <a:pt x="5621007" y="782167"/>
                </a:lnTo>
                <a:lnTo>
                  <a:pt x="5615495" y="790460"/>
                </a:lnTo>
                <a:lnTo>
                  <a:pt x="5617489" y="808634"/>
                </a:lnTo>
                <a:lnTo>
                  <a:pt x="5624614" y="815035"/>
                </a:lnTo>
                <a:lnTo>
                  <a:pt x="5696648" y="804290"/>
                </a:lnTo>
                <a:lnTo>
                  <a:pt x="5702173" y="795985"/>
                </a:lnTo>
                <a:lnTo>
                  <a:pt x="5700179" y="777824"/>
                </a:lnTo>
                <a:lnTo>
                  <a:pt x="5693041" y="771410"/>
                </a:lnTo>
                <a:close/>
              </a:path>
              <a:path w="8582025" h="1668145">
                <a:moveTo>
                  <a:pt x="7082104" y="769010"/>
                </a:moveTo>
                <a:lnTo>
                  <a:pt x="7074344" y="774344"/>
                </a:lnTo>
                <a:lnTo>
                  <a:pt x="7070420" y="792086"/>
                </a:lnTo>
                <a:lnTo>
                  <a:pt x="7075004" y="801115"/>
                </a:lnTo>
                <a:lnTo>
                  <a:pt x="7145324" y="822248"/>
                </a:lnTo>
                <a:lnTo>
                  <a:pt x="7153097" y="816902"/>
                </a:lnTo>
                <a:lnTo>
                  <a:pt x="7157021" y="799172"/>
                </a:lnTo>
                <a:lnTo>
                  <a:pt x="7152424" y="790143"/>
                </a:lnTo>
                <a:lnTo>
                  <a:pt x="7082104" y="769010"/>
                </a:lnTo>
                <a:close/>
              </a:path>
              <a:path w="8582025" h="1668145">
                <a:moveTo>
                  <a:pt x="8494674" y="761034"/>
                </a:moveTo>
                <a:lnTo>
                  <a:pt x="8423656" y="778725"/>
                </a:lnTo>
                <a:lnTo>
                  <a:pt x="8418766" y="787539"/>
                </a:lnTo>
                <a:lnTo>
                  <a:pt x="8422043" y="805433"/>
                </a:lnTo>
                <a:lnTo>
                  <a:pt x="8429612" y="811136"/>
                </a:lnTo>
                <a:lnTo>
                  <a:pt x="8500630" y="793457"/>
                </a:lnTo>
                <a:lnTo>
                  <a:pt x="8505545" y="784656"/>
                </a:lnTo>
                <a:lnTo>
                  <a:pt x="8502256" y="766737"/>
                </a:lnTo>
                <a:lnTo>
                  <a:pt x="8494674" y="761034"/>
                </a:lnTo>
                <a:close/>
              </a:path>
              <a:path w="8582025" h="1668145">
                <a:moveTo>
                  <a:pt x="5805944" y="754545"/>
                </a:moveTo>
                <a:lnTo>
                  <a:pt x="5733897" y="765301"/>
                </a:lnTo>
                <a:lnTo>
                  <a:pt x="5728385" y="773620"/>
                </a:lnTo>
                <a:lnTo>
                  <a:pt x="5730392" y="791768"/>
                </a:lnTo>
                <a:lnTo>
                  <a:pt x="5737529" y="798194"/>
                </a:lnTo>
                <a:lnTo>
                  <a:pt x="5809551" y="787438"/>
                </a:lnTo>
                <a:lnTo>
                  <a:pt x="5815076" y="779119"/>
                </a:lnTo>
                <a:lnTo>
                  <a:pt x="5813069" y="760971"/>
                </a:lnTo>
                <a:lnTo>
                  <a:pt x="5805944" y="754545"/>
                </a:lnTo>
                <a:close/>
              </a:path>
              <a:path w="8582025" h="1668145">
                <a:moveTo>
                  <a:pt x="8570798" y="742073"/>
                </a:moveTo>
                <a:lnTo>
                  <a:pt x="8534984" y="751014"/>
                </a:lnTo>
                <a:lnTo>
                  <a:pt x="8530056" y="759815"/>
                </a:lnTo>
                <a:lnTo>
                  <a:pt x="8533345" y="777722"/>
                </a:lnTo>
                <a:lnTo>
                  <a:pt x="8540927" y="783424"/>
                </a:lnTo>
                <a:lnTo>
                  <a:pt x="8576767" y="774496"/>
                </a:lnTo>
                <a:lnTo>
                  <a:pt x="8581656" y="765695"/>
                </a:lnTo>
                <a:lnTo>
                  <a:pt x="8578367" y="747788"/>
                </a:lnTo>
                <a:lnTo>
                  <a:pt x="8570798" y="742073"/>
                </a:lnTo>
                <a:close/>
              </a:path>
              <a:path w="8582025" h="1668145">
                <a:moveTo>
                  <a:pt x="5918835" y="737692"/>
                </a:moveTo>
                <a:lnTo>
                  <a:pt x="5846800" y="748449"/>
                </a:lnTo>
                <a:lnTo>
                  <a:pt x="5841288" y="756754"/>
                </a:lnTo>
                <a:lnTo>
                  <a:pt x="5843295" y="774915"/>
                </a:lnTo>
                <a:lnTo>
                  <a:pt x="5850420" y="781329"/>
                </a:lnTo>
                <a:lnTo>
                  <a:pt x="5922467" y="770572"/>
                </a:lnTo>
                <a:lnTo>
                  <a:pt x="5927966" y="762279"/>
                </a:lnTo>
                <a:lnTo>
                  <a:pt x="5926975" y="753186"/>
                </a:lnTo>
                <a:lnTo>
                  <a:pt x="5925959" y="744105"/>
                </a:lnTo>
                <a:lnTo>
                  <a:pt x="5918835" y="737692"/>
                </a:lnTo>
                <a:close/>
              </a:path>
              <a:path w="8582025" h="1668145">
                <a:moveTo>
                  <a:pt x="6973519" y="731253"/>
                </a:moveTo>
                <a:lnTo>
                  <a:pt x="6965607" y="736257"/>
                </a:lnTo>
                <a:lnTo>
                  <a:pt x="6961136" y="753821"/>
                </a:lnTo>
                <a:lnTo>
                  <a:pt x="6965442" y="763028"/>
                </a:lnTo>
                <a:lnTo>
                  <a:pt x="7035088" y="787031"/>
                </a:lnTo>
                <a:lnTo>
                  <a:pt x="7042988" y="782015"/>
                </a:lnTo>
                <a:lnTo>
                  <a:pt x="7047458" y="764463"/>
                </a:lnTo>
                <a:lnTo>
                  <a:pt x="7043153" y="755256"/>
                </a:lnTo>
                <a:lnTo>
                  <a:pt x="6973519" y="731253"/>
                </a:lnTo>
                <a:close/>
              </a:path>
              <a:path w="8582025" h="1668145">
                <a:moveTo>
                  <a:pt x="6030722" y="716864"/>
                </a:moveTo>
                <a:lnTo>
                  <a:pt x="5959068" y="730592"/>
                </a:lnTo>
                <a:lnTo>
                  <a:pt x="5953810" y="739114"/>
                </a:lnTo>
                <a:lnTo>
                  <a:pt x="5956363" y="757186"/>
                </a:lnTo>
                <a:lnTo>
                  <a:pt x="5963678" y="763295"/>
                </a:lnTo>
                <a:lnTo>
                  <a:pt x="6035344" y="749579"/>
                </a:lnTo>
                <a:lnTo>
                  <a:pt x="6040602" y="741057"/>
                </a:lnTo>
                <a:lnTo>
                  <a:pt x="6038037" y="722985"/>
                </a:lnTo>
                <a:lnTo>
                  <a:pt x="6030722" y="716864"/>
                </a:lnTo>
                <a:close/>
              </a:path>
              <a:path w="8582025" h="1668145">
                <a:moveTo>
                  <a:pt x="6863562" y="695388"/>
                </a:moveTo>
                <a:lnTo>
                  <a:pt x="6855752" y="700633"/>
                </a:lnTo>
                <a:lnTo>
                  <a:pt x="6851700" y="718311"/>
                </a:lnTo>
                <a:lnTo>
                  <a:pt x="6856209" y="727405"/>
                </a:lnTo>
                <a:lnTo>
                  <a:pt x="6918020" y="746696"/>
                </a:lnTo>
                <a:lnTo>
                  <a:pt x="6925957" y="749414"/>
                </a:lnTo>
                <a:lnTo>
                  <a:pt x="6933844" y="744397"/>
                </a:lnTo>
                <a:lnTo>
                  <a:pt x="6938314" y="726846"/>
                </a:lnTo>
                <a:lnTo>
                  <a:pt x="6934009" y="717638"/>
                </a:lnTo>
                <a:lnTo>
                  <a:pt x="6925386" y="714654"/>
                </a:lnTo>
                <a:lnTo>
                  <a:pt x="6863562" y="695388"/>
                </a:lnTo>
                <a:close/>
              </a:path>
              <a:path w="8582025" h="1668145">
                <a:moveTo>
                  <a:pt x="6142532" y="694194"/>
                </a:moveTo>
                <a:lnTo>
                  <a:pt x="6097206" y="704126"/>
                </a:lnTo>
                <a:lnTo>
                  <a:pt x="6071374" y="709091"/>
                </a:lnTo>
                <a:lnTo>
                  <a:pt x="6066129" y="717613"/>
                </a:lnTo>
                <a:lnTo>
                  <a:pt x="6067405" y="726770"/>
                </a:lnTo>
                <a:lnTo>
                  <a:pt x="6068682" y="735672"/>
                </a:lnTo>
                <a:lnTo>
                  <a:pt x="6075997" y="741781"/>
                </a:lnTo>
                <a:lnTo>
                  <a:pt x="6101829" y="736841"/>
                </a:lnTo>
                <a:lnTo>
                  <a:pt x="6147790" y="726770"/>
                </a:lnTo>
                <a:lnTo>
                  <a:pt x="6152883" y="718108"/>
                </a:lnTo>
                <a:lnTo>
                  <a:pt x="6149962" y="700125"/>
                </a:lnTo>
                <a:lnTo>
                  <a:pt x="6142532" y="694194"/>
                </a:lnTo>
                <a:close/>
              </a:path>
              <a:path w="8582025" h="1668145">
                <a:moveTo>
                  <a:pt x="6254407" y="669683"/>
                </a:moveTo>
                <a:lnTo>
                  <a:pt x="6183020" y="685330"/>
                </a:lnTo>
                <a:lnTo>
                  <a:pt x="6177940" y="693991"/>
                </a:lnTo>
                <a:lnTo>
                  <a:pt x="6180823" y="711987"/>
                </a:lnTo>
                <a:lnTo>
                  <a:pt x="6188278" y="717905"/>
                </a:lnTo>
                <a:lnTo>
                  <a:pt x="6259652" y="702259"/>
                </a:lnTo>
                <a:lnTo>
                  <a:pt x="6264732" y="693597"/>
                </a:lnTo>
                <a:lnTo>
                  <a:pt x="6261823" y="675601"/>
                </a:lnTo>
                <a:lnTo>
                  <a:pt x="6254407" y="669683"/>
                </a:lnTo>
                <a:close/>
              </a:path>
              <a:path w="8582025" h="1668145">
                <a:moveTo>
                  <a:pt x="6753618" y="661098"/>
                </a:moveTo>
                <a:lnTo>
                  <a:pt x="6745808" y="666343"/>
                </a:lnTo>
                <a:lnTo>
                  <a:pt x="6741744" y="684034"/>
                </a:lnTo>
                <a:lnTo>
                  <a:pt x="6746252" y="693115"/>
                </a:lnTo>
                <a:lnTo>
                  <a:pt x="6816407" y="714984"/>
                </a:lnTo>
                <a:lnTo>
                  <a:pt x="6824205" y="709752"/>
                </a:lnTo>
                <a:lnTo>
                  <a:pt x="6826250" y="700912"/>
                </a:lnTo>
                <a:lnTo>
                  <a:pt x="6828269" y="692061"/>
                </a:lnTo>
                <a:lnTo>
                  <a:pt x="6823760" y="682980"/>
                </a:lnTo>
                <a:lnTo>
                  <a:pt x="6753618" y="661098"/>
                </a:lnTo>
                <a:close/>
              </a:path>
              <a:path w="8582025" h="1668145">
                <a:moveTo>
                  <a:pt x="2249817" y="657783"/>
                </a:moveTo>
                <a:lnTo>
                  <a:pt x="2234383" y="675708"/>
                </a:lnTo>
                <a:lnTo>
                  <a:pt x="2235796" y="682078"/>
                </a:lnTo>
                <a:lnTo>
                  <a:pt x="2264105" y="749934"/>
                </a:lnTo>
                <a:lnTo>
                  <a:pt x="2272614" y="753376"/>
                </a:lnTo>
                <a:lnTo>
                  <a:pt x="2279688" y="749376"/>
                </a:lnTo>
                <a:lnTo>
                  <a:pt x="2284178" y="745385"/>
                </a:lnTo>
                <a:lnTo>
                  <a:pt x="2286915" y="739887"/>
                </a:lnTo>
                <a:lnTo>
                  <a:pt x="2287683" y="733597"/>
                </a:lnTo>
                <a:lnTo>
                  <a:pt x="2286266" y="727227"/>
                </a:lnTo>
                <a:lnTo>
                  <a:pt x="2259685" y="663473"/>
                </a:lnTo>
                <a:lnTo>
                  <a:pt x="2256688" y="660565"/>
                </a:lnTo>
                <a:lnTo>
                  <a:pt x="2249817" y="657783"/>
                </a:lnTo>
                <a:close/>
              </a:path>
              <a:path w="8582025" h="1668145">
                <a:moveTo>
                  <a:pt x="6367640" y="650468"/>
                </a:moveTo>
                <a:lnTo>
                  <a:pt x="6295745" y="662431"/>
                </a:lnTo>
                <a:lnTo>
                  <a:pt x="6290348" y="670826"/>
                </a:lnTo>
                <a:lnTo>
                  <a:pt x="6292570" y="688936"/>
                </a:lnTo>
                <a:lnTo>
                  <a:pt x="6299771" y="695248"/>
                </a:lnTo>
                <a:lnTo>
                  <a:pt x="6371653" y="683285"/>
                </a:lnTo>
                <a:lnTo>
                  <a:pt x="6377063" y="674903"/>
                </a:lnTo>
                <a:lnTo>
                  <a:pt x="6375946" y="665835"/>
                </a:lnTo>
                <a:lnTo>
                  <a:pt x="6374853" y="656755"/>
                </a:lnTo>
                <a:lnTo>
                  <a:pt x="6367640" y="650468"/>
                </a:lnTo>
                <a:close/>
              </a:path>
              <a:path w="8582025" h="1668145">
                <a:moveTo>
                  <a:pt x="6638925" y="640499"/>
                </a:moveTo>
                <a:lnTo>
                  <a:pt x="6631940" y="647115"/>
                </a:lnTo>
                <a:lnTo>
                  <a:pt x="6631152" y="656234"/>
                </a:lnTo>
                <a:lnTo>
                  <a:pt x="6630339" y="665327"/>
                </a:lnTo>
                <a:lnTo>
                  <a:pt x="6636029" y="673468"/>
                </a:lnTo>
                <a:lnTo>
                  <a:pt x="6673608" y="677938"/>
                </a:lnTo>
                <a:lnTo>
                  <a:pt x="6706692" y="685228"/>
                </a:lnTo>
                <a:lnTo>
                  <a:pt x="6714121" y="679297"/>
                </a:lnTo>
                <a:lnTo>
                  <a:pt x="6717030" y="661301"/>
                </a:lnTo>
                <a:lnTo>
                  <a:pt x="6711937" y="652640"/>
                </a:lnTo>
                <a:lnTo>
                  <a:pt x="6676491" y="644969"/>
                </a:lnTo>
                <a:lnTo>
                  <a:pt x="6638925" y="640499"/>
                </a:lnTo>
                <a:close/>
              </a:path>
              <a:path w="8582025" h="1668145">
                <a:moveTo>
                  <a:pt x="6481826" y="636422"/>
                </a:moveTo>
                <a:lnTo>
                  <a:pt x="6426377" y="640702"/>
                </a:lnTo>
                <a:lnTo>
                  <a:pt x="6408420" y="643686"/>
                </a:lnTo>
                <a:lnTo>
                  <a:pt x="6403009" y="652081"/>
                </a:lnTo>
                <a:lnTo>
                  <a:pt x="6405232" y="670204"/>
                </a:lnTo>
                <a:lnTo>
                  <a:pt x="6412433" y="676503"/>
                </a:lnTo>
                <a:lnTo>
                  <a:pt x="6430403" y="673519"/>
                </a:lnTo>
                <a:lnTo>
                  <a:pt x="6483680" y="669480"/>
                </a:lnTo>
                <a:lnTo>
                  <a:pt x="6489623" y="661606"/>
                </a:lnTo>
                <a:lnTo>
                  <a:pt x="6488607" y="643331"/>
                </a:lnTo>
                <a:lnTo>
                  <a:pt x="6481826" y="636422"/>
                </a:lnTo>
                <a:close/>
              </a:path>
              <a:path w="8582025" h="1668145">
                <a:moveTo>
                  <a:pt x="6524015" y="634377"/>
                </a:moveTo>
                <a:lnTo>
                  <a:pt x="6517589" y="641743"/>
                </a:lnTo>
                <a:lnTo>
                  <a:pt x="6517462" y="660044"/>
                </a:lnTo>
                <a:lnTo>
                  <a:pt x="6523774" y="667537"/>
                </a:lnTo>
                <a:lnTo>
                  <a:pt x="6596380" y="668273"/>
                </a:lnTo>
                <a:lnTo>
                  <a:pt x="6602818" y="660920"/>
                </a:lnTo>
                <a:lnTo>
                  <a:pt x="6602958" y="642607"/>
                </a:lnTo>
                <a:lnTo>
                  <a:pt x="6596646" y="635139"/>
                </a:lnTo>
                <a:lnTo>
                  <a:pt x="6524015" y="634377"/>
                </a:lnTo>
                <a:close/>
              </a:path>
              <a:path w="8582025" h="1668145">
                <a:moveTo>
                  <a:pt x="2198408" y="539305"/>
                </a:moveTo>
                <a:lnTo>
                  <a:pt x="2183274" y="557554"/>
                </a:lnTo>
                <a:lnTo>
                  <a:pt x="2184793" y="563892"/>
                </a:lnTo>
                <a:lnTo>
                  <a:pt x="2214168" y="631139"/>
                </a:lnTo>
                <a:lnTo>
                  <a:pt x="2222741" y="634377"/>
                </a:lnTo>
                <a:lnTo>
                  <a:pt x="2229739" y="630237"/>
                </a:lnTo>
                <a:lnTo>
                  <a:pt x="2234170" y="626144"/>
                </a:lnTo>
                <a:lnTo>
                  <a:pt x="2236819" y="620588"/>
                </a:lnTo>
                <a:lnTo>
                  <a:pt x="2237486" y="614285"/>
                </a:lnTo>
                <a:lnTo>
                  <a:pt x="2235974" y="607948"/>
                </a:lnTo>
                <a:lnTo>
                  <a:pt x="2208364" y="544779"/>
                </a:lnTo>
                <a:lnTo>
                  <a:pt x="2205329" y="541921"/>
                </a:lnTo>
                <a:lnTo>
                  <a:pt x="2198408" y="539305"/>
                </a:lnTo>
                <a:close/>
              </a:path>
              <a:path w="8582025" h="1668145">
                <a:moveTo>
                  <a:pt x="2143010" y="422884"/>
                </a:moveTo>
                <a:lnTo>
                  <a:pt x="2128840" y="442172"/>
                </a:lnTo>
                <a:lnTo>
                  <a:pt x="2130679" y="448398"/>
                </a:lnTo>
                <a:lnTo>
                  <a:pt x="2140712" y="468325"/>
                </a:lnTo>
                <a:lnTo>
                  <a:pt x="2161794" y="513867"/>
                </a:lnTo>
                <a:lnTo>
                  <a:pt x="2184765" y="496362"/>
                </a:lnTo>
                <a:lnTo>
                  <a:pt x="2183117" y="490067"/>
                </a:lnTo>
                <a:lnTo>
                  <a:pt x="2165261" y="451548"/>
                </a:lnTo>
                <a:lnTo>
                  <a:pt x="2153234" y="427659"/>
                </a:lnTo>
                <a:lnTo>
                  <a:pt x="2150059" y="425030"/>
                </a:lnTo>
                <a:lnTo>
                  <a:pt x="2143010" y="422884"/>
                </a:lnTo>
                <a:close/>
              </a:path>
              <a:path w="8582025" h="1668145">
                <a:moveTo>
                  <a:pt x="2082368" y="310210"/>
                </a:moveTo>
                <a:lnTo>
                  <a:pt x="2069067" y="330306"/>
                </a:lnTo>
                <a:lnTo>
                  <a:pt x="2071179" y="336410"/>
                </a:lnTo>
                <a:lnTo>
                  <a:pt x="2099995" y="387413"/>
                </a:lnTo>
                <a:lnTo>
                  <a:pt x="2105863" y="399097"/>
                </a:lnTo>
                <a:lnTo>
                  <a:pt x="2128261" y="380653"/>
                </a:lnTo>
                <a:lnTo>
                  <a:pt x="2126424" y="374434"/>
                </a:lnTo>
                <a:lnTo>
                  <a:pt x="2123770" y="369201"/>
                </a:lnTo>
                <a:lnTo>
                  <a:pt x="2092782" y="314363"/>
                </a:lnTo>
                <a:lnTo>
                  <a:pt x="2089505" y="311924"/>
                </a:lnTo>
                <a:lnTo>
                  <a:pt x="2082368" y="310210"/>
                </a:lnTo>
                <a:close/>
              </a:path>
              <a:path w="8582025" h="1668145">
                <a:moveTo>
                  <a:pt x="2009546" y="206527"/>
                </a:moveTo>
                <a:lnTo>
                  <a:pt x="2005876" y="208064"/>
                </a:lnTo>
                <a:lnTo>
                  <a:pt x="2003044" y="211239"/>
                </a:lnTo>
                <a:lnTo>
                  <a:pt x="1999834" y="216645"/>
                </a:lnTo>
                <a:lnTo>
                  <a:pt x="1998692" y="222854"/>
                </a:lnTo>
                <a:lnTo>
                  <a:pt x="1999634" y="229114"/>
                </a:lnTo>
                <a:lnTo>
                  <a:pt x="2002675" y="234670"/>
                </a:lnTo>
                <a:lnTo>
                  <a:pt x="2019414" y="254914"/>
                </a:lnTo>
                <a:lnTo>
                  <a:pt x="2043201" y="291033"/>
                </a:lnTo>
                <a:lnTo>
                  <a:pt x="2052142" y="292379"/>
                </a:lnTo>
                <a:lnTo>
                  <a:pt x="2058365" y="286791"/>
                </a:lnTo>
                <a:lnTo>
                  <a:pt x="2062068" y="281816"/>
                </a:lnTo>
                <a:lnTo>
                  <a:pt x="2063788" y="275790"/>
                </a:lnTo>
                <a:lnTo>
                  <a:pt x="2063440" y="269453"/>
                </a:lnTo>
                <a:lnTo>
                  <a:pt x="2060943" y="263550"/>
                </a:lnTo>
                <a:lnTo>
                  <a:pt x="2039899" y="231927"/>
                </a:lnTo>
                <a:lnTo>
                  <a:pt x="2020455" y="208381"/>
                </a:lnTo>
                <a:lnTo>
                  <a:pt x="2016836" y="206679"/>
                </a:lnTo>
                <a:lnTo>
                  <a:pt x="2009546" y="206527"/>
                </a:lnTo>
                <a:close/>
              </a:path>
              <a:path w="8582025" h="1668145">
                <a:moveTo>
                  <a:pt x="1925561" y="122339"/>
                </a:moveTo>
                <a:lnTo>
                  <a:pt x="1918474" y="124282"/>
                </a:lnTo>
                <a:lnTo>
                  <a:pt x="1915248" y="126822"/>
                </a:lnTo>
                <a:lnTo>
                  <a:pt x="1913178" y="130721"/>
                </a:lnTo>
                <a:lnTo>
                  <a:pt x="1911218" y="136892"/>
                </a:lnTo>
                <a:lnTo>
                  <a:pt x="1911432" y="143240"/>
                </a:lnTo>
                <a:lnTo>
                  <a:pt x="1913675" y="149030"/>
                </a:lnTo>
                <a:lnTo>
                  <a:pt x="1917801" y="153530"/>
                </a:lnTo>
                <a:lnTo>
                  <a:pt x="1939963" y="169494"/>
                </a:lnTo>
                <a:lnTo>
                  <a:pt x="1968792" y="196519"/>
                </a:lnTo>
                <a:lnTo>
                  <a:pt x="1977758" y="195351"/>
                </a:lnTo>
                <a:lnTo>
                  <a:pt x="1982647" y="188201"/>
                </a:lnTo>
                <a:lnTo>
                  <a:pt x="1985231" y="182347"/>
                </a:lnTo>
                <a:lnTo>
                  <a:pt x="1985675" y="176012"/>
                </a:lnTo>
                <a:lnTo>
                  <a:pt x="1984049" y="169949"/>
                </a:lnTo>
                <a:lnTo>
                  <a:pt x="1980425" y="164909"/>
                </a:lnTo>
                <a:lnTo>
                  <a:pt x="1954923" y="141312"/>
                </a:lnTo>
                <a:lnTo>
                  <a:pt x="1929422" y="122935"/>
                </a:lnTo>
                <a:lnTo>
                  <a:pt x="1925561" y="122339"/>
                </a:lnTo>
                <a:close/>
              </a:path>
              <a:path w="8582025" h="1668145">
                <a:moveTo>
                  <a:pt x="1361084" y="99263"/>
                </a:moveTo>
                <a:lnTo>
                  <a:pt x="1354556" y="106476"/>
                </a:lnTo>
                <a:lnTo>
                  <a:pt x="1354137" y="124777"/>
                </a:lnTo>
                <a:lnTo>
                  <a:pt x="1360335" y="132384"/>
                </a:lnTo>
                <a:lnTo>
                  <a:pt x="1412646" y="133984"/>
                </a:lnTo>
                <a:lnTo>
                  <a:pt x="1426964" y="132384"/>
                </a:lnTo>
                <a:lnTo>
                  <a:pt x="1434680" y="131470"/>
                </a:lnTo>
                <a:lnTo>
                  <a:pt x="1440357" y="123316"/>
                </a:lnTo>
                <a:lnTo>
                  <a:pt x="1438732" y="105117"/>
                </a:lnTo>
                <a:lnTo>
                  <a:pt x="1434217" y="100825"/>
                </a:lnTo>
                <a:lnTo>
                  <a:pt x="1413383" y="100825"/>
                </a:lnTo>
                <a:lnTo>
                  <a:pt x="1361084" y="99263"/>
                </a:lnTo>
                <a:close/>
              </a:path>
              <a:path w="8582025" h="1668145">
                <a:moveTo>
                  <a:pt x="1431759" y="98488"/>
                </a:moveTo>
                <a:lnTo>
                  <a:pt x="1423936" y="99415"/>
                </a:lnTo>
                <a:lnTo>
                  <a:pt x="1413383" y="100825"/>
                </a:lnTo>
                <a:lnTo>
                  <a:pt x="1434217" y="100825"/>
                </a:lnTo>
                <a:lnTo>
                  <a:pt x="1431759" y="98488"/>
                </a:lnTo>
                <a:close/>
              </a:path>
              <a:path w="8582025" h="1668145">
                <a:moveTo>
                  <a:pt x="77050" y="89954"/>
                </a:moveTo>
                <a:lnTo>
                  <a:pt x="5308" y="103123"/>
                </a:lnTo>
                <a:lnTo>
                  <a:pt x="0" y="111607"/>
                </a:lnTo>
                <a:lnTo>
                  <a:pt x="2451" y="129692"/>
                </a:lnTo>
                <a:lnTo>
                  <a:pt x="9740" y="135864"/>
                </a:lnTo>
                <a:lnTo>
                  <a:pt x="81483" y="122707"/>
                </a:lnTo>
                <a:lnTo>
                  <a:pt x="86779" y="114223"/>
                </a:lnTo>
                <a:lnTo>
                  <a:pt x="84340" y="96138"/>
                </a:lnTo>
                <a:lnTo>
                  <a:pt x="77050" y="89954"/>
                </a:lnTo>
                <a:close/>
              </a:path>
              <a:path w="8582025" h="1668145">
                <a:moveTo>
                  <a:pt x="1249832" y="84391"/>
                </a:moveTo>
                <a:lnTo>
                  <a:pt x="1242618" y="90652"/>
                </a:lnTo>
                <a:lnTo>
                  <a:pt x="1240345" y="108788"/>
                </a:lnTo>
                <a:lnTo>
                  <a:pt x="1245730" y="117182"/>
                </a:lnTo>
                <a:lnTo>
                  <a:pt x="1317599" y="129425"/>
                </a:lnTo>
                <a:lnTo>
                  <a:pt x="1324825" y="123151"/>
                </a:lnTo>
                <a:lnTo>
                  <a:pt x="1327086" y="105028"/>
                </a:lnTo>
                <a:lnTo>
                  <a:pt x="1321714" y="96621"/>
                </a:lnTo>
                <a:lnTo>
                  <a:pt x="1249832" y="84391"/>
                </a:lnTo>
                <a:close/>
              </a:path>
              <a:path w="8582025" h="1668145">
                <a:moveTo>
                  <a:pt x="1543875" y="81826"/>
                </a:moveTo>
                <a:lnTo>
                  <a:pt x="1493774" y="91033"/>
                </a:lnTo>
                <a:lnTo>
                  <a:pt x="1472742" y="93560"/>
                </a:lnTo>
                <a:lnTo>
                  <a:pt x="1467053" y="101701"/>
                </a:lnTo>
                <a:lnTo>
                  <a:pt x="1468653" y="119913"/>
                </a:lnTo>
                <a:lnTo>
                  <a:pt x="1475651" y="126517"/>
                </a:lnTo>
                <a:lnTo>
                  <a:pt x="1496695" y="123990"/>
                </a:lnTo>
                <a:lnTo>
                  <a:pt x="1548295" y="114579"/>
                </a:lnTo>
                <a:lnTo>
                  <a:pt x="1553603" y="106095"/>
                </a:lnTo>
                <a:lnTo>
                  <a:pt x="1551165" y="88010"/>
                </a:lnTo>
                <a:lnTo>
                  <a:pt x="1543875" y="81826"/>
                </a:lnTo>
                <a:close/>
              </a:path>
              <a:path w="8582025" h="1668145">
                <a:moveTo>
                  <a:pt x="1814995" y="70777"/>
                </a:moveTo>
                <a:lnTo>
                  <a:pt x="1807832" y="77139"/>
                </a:lnTo>
                <a:lnTo>
                  <a:pt x="1805711" y="95275"/>
                </a:lnTo>
                <a:lnTo>
                  <a:pt x="1811159" y="103619"/>
                </a:lnTo>
                <a:lnTo>
                  <a:pt x="1821002" y="105181"/>
                </a:lnTo>
                <a:lnTo>
                  <a:pt x="1860981" y="119748"/>
                </a:lnTo>
                <a:lnTo>
                  <a:pt x="1868932" y="124117"/>
                </a:lnTo>
                <a:lnTo>
                  <a:pt x="1876069" y="127914"/>
                </a:lnTo>
                <a:lnTo>
                  <a:pt x="1884514" y="124244"/>
                </a:lnTo>
                <a:lnTo>
                  <a:pt x="1887766" y="115925"/>
                </a:lnTo>
                <a:lnTo>
                  <a:pt x="1889054" y="109508"/>
                </a:lnTo>
                <a:lnTo>
                  <a:pt x="1888159" y="103239"/>
                </a:lnTo>
                <a:lnTo>
                  <a:pt x="1828355" y="73113"/>
                </a:lnTo>
                <a:lnTo>
                  <a:pt x="1826818" y="72643"/>
                </a:lnTo>
                <a:lnTo>
                  <a:pt x="1814995" y="70777"/>
                </a:lnTo>
                <a:close/>
              </a:path>
              <a:path w="8582025" h="1668145">
                <a:moveTo>
                  <a:pt x="189242" y="69151"/>
                </a:moveTo>
                <a:lnTo>
                  <a:pt x="177507" y="71526"/>
                </a:lnTo>
                <a:lnTo>
                  <a:pt x="117754" y="82486"/>
                </a:lnTo>
                <a:lnTo>
                  <a:pt x="112445" y="90982"/>
                </a:lnTo>
                <a:lnTo>
                  <a:pt x="114896" y="109067"/>
                </a:lnTo>
                <a:lnTo>
                  <a:pt x="122161" y="115227"/>
                </a:lnTo>
                <a:lnTo>
                  <a:pt x="181940" y="104279"/>
                </a:lnTo>
                <a:lnTo>
                  <a:pt x="194106" y="101803"/>
                </a:lnTo>
                <a:lnTo>
                  <a:pt x="199288" y="93230"/>
                </a:lnTo>
                <a:lnTo>
                  <a:pt x="196596" y="75196"/>
                </a:lnTo>
                <a:lnTo>
                  <a:pt x="189242" y="69151"/>
                </a:lnTo>
                <a:close/>
              </a:path>
              <a:path w="8582025" h="1668145">
                <a:moveTo>
                  <a:pt x="1137666" y="64427"/>
                </a:moveTo>
                <a:lnTo>
                  <a:pt x="1130325" y="70484"/>
                </a:lnTo>
                <a:lnTo>
                  <a:pt x="1127671" y="88531"/>
                </a:lnTo>
                <a:lnTo>
                  <a:pt x="1132878" y="97091"/>
                </a:lnTo>
                <a:lnTo>
                  <a:pt x="1163967" y="103276"/>
                </a:lnTo>
                <a:lnTo>
                  <a:pt x="1204963" y="110261"/>
                </a:lnTo>
                <a:lnTo>
                  <a:pt x="1212189" y="103987"/>
                </a:lnTo>
                <a:lnTo>
                  <a:pt x="1214462" y="85877"/>
                </a:lnTo>
                <a:lnTo>
                  <a:pt x="1209078" y="77457"/>
                </a:lnTo>
                <a:lnTo>
                  <a:pt x="1168755" y="70599"/>
                </a:lnTo>
                <a:lnTo>
                  <a:pt x="1137666" y="64427"/>
                </a:lnTo>
                <a:close/>
              </a:path>
              <a:path w="8582025" h="1668145">
                <a:moveTo>
                  <a:pt x="1656880" y="63258"/>
                </a:moveTo>
                <a:lnTo>
                  <a:pt x="1584896" y="74574"/>
                </a:lnTo>
                <a:lnTo>
                  <a:pt x="1579435" y="82918"/>
                </a:lnTo>
                <a:lnTo>
                  <a:pt x="1581543" y="101053"/>
                </a:lnTo>
                <a:lnTo>
                  <a:pt x="1588719" y="107416"/>
                </a:lnTo>
                <a:lnTo>
                  <a:pt x="1660677" y="96100"/>
                </a:lnTo>
                <a:lnTo>
                  <a:pt x="1666151" y="87744"/>
                </a:lnTo>
                <a:lnTo>
                  <a:pt x="1664042" y="69608"/>
                </a:lnTo>
                <a:lnTo>
                  <a:pt x="1656880" y="63258"/>
                </a:lnTo>
                <a:close/>
              </a:path>
              <a:path w="8582025" h="1668145">
                <a:moveTo>
                  <a:pt x="1775542" y="92557"/>
                </a:moveTo>
                <a:lnTo>
                  <a:pt x="1741195" y="92557"/>
                </a:lnTo>
                <a:lnTo>
                  <a:pt x="1770341" y="97167"/>
                </a:lnTo>
                <a:lnTo>
                  <a:pt x="1775542" y="92557"/>
                </a:lnTo>
                <a:close/>
              </a:path>
              <a:path w="8582025" h="1668145">
                <a:moveTo>
                  <a:pt x="1741360" y="59385"/>
                </a:moveTo>
                <a:lnTo>
                  <a:pt x="1699399" y="61201"/>
                </a:lnTo>
                <a:lnTo>
                  <a:pt x="1693291" y="68910"/>
                </a:lnTo>
                <a:lnTo>
                  <a:pt x="1693875" y="87198"/>
                </a:lnTo>
                <a:lnTo>
                  <a:pt x="1700479" y="94348"/>
                </a:lnTo>
                <a:lnTo>
                  <a:pt x="1741195" y="92557"/>
                </a:lnTo>
                <a:lnTo>
                  <a:pt x="1775542" y="92557"/>
                </a:lnTo>
                <a:lnTo>
                  <a:pt x="1777504" y="90817"/>
                </a:lnTo>
                <a:lnTo>
                  <a:pt x="1779625" y="72669"/>
                </a:lnTo>
                <a:lnTo>
                  <a:pt x="1774177" y="64312"/>
                </a:lnTo>
                <a:lnTo>
                  <a:pt x="1743798" y="59512"/>
                </a:lnTo>
                <a:lnTo>
                  <a:pt x="1741360" y="59385"/>
                </a:lnTo>
                <a:close/>
              </a:path>
              <a:path w="8582025" h="1668145">
                <a:moveTo>
                  <a:pt x="301371" y="46431"/>
                </a:moveTo>
                <a:lnTo>
                  <a:pt x="229819" y="60921"/>
                </a:lnTo>
                <a:lnTo>
                  <a:pt x="224637" y="69507"/>
                </a:lnTo>
                <a:lnTo>
                  <a:pt x="227317" y="87553"/>
                </a:lnTo>
                <a:lnTo>
                  <a:pt x="234683" y="93586"/>
                </a:lnTo>
                <a:lnTo>
                  <a:pt x="306235" y="79095"/>
                </a:lnTo>
                <a:lnTo>
                  <a:pt x="311429" y="70510"/>
                </a:lnTo>
                <a:lnTo>
                  <a:pt x="308737" y="52463"/>
                </a:lnTo>
                <a:lnTo>
                  <a:pt x="301371" y="46431"/>
                </a:lnTo>
                <a:close/>
              </a:path>
              <a:path w="8582025" h="1668145">
                <a:moveTo>
                  <a:pt x="1025474" y="42125"/>
                </a:moveTo>
                <a:lnTo>
                  <a:pt x="1018120" y="48183"/>
                </a:lnTo>
                <a:lnTo>
                  <a:pt x="1015479" y="66243"/>
                </a:lnTo>
                <a:lnTo>
                  <a:pt x="1020686" y="74790"/>
                </a:lnTo>
                <a:lnTo>
                  <a:pt x="1092276" y="89026"/>
                </a:lnTo>
                <a:lnTo>
                  <a:pt x="1099629" y="82956"/>
                </a:lnTo>
                <a:lnTo>
                  <a:pt x="1102271" y="64909"/>
                </a:lnTo>
                <a:lnTo>
                  <a:pt x="1097064" y="56349"/>
                </a:lnTo>
                <a:lnTo>
                  <a:pt x="1025474" y="42125"/>
                </a:lnTo>
                <a:close/>
              </a:path>
              <a:path w="8582025" h="1668145">
                <a:moveTo>
                  <a:pt x="414324" y="26314"/>
                </a:moveTo>
                <a:lnTo>
                  <a:pt x="342404" y="38138"/>
                </a:lnTo>
                <a:lnTo>
                  <a:pt x="336981" y="46520"/>
                </a:lnTo>
                <a:lnTo>
                  <a:pt x="339191" y="64655"/>
                </a:lnTo>
                <a:lnTo>
                  <a:pt x="346379" y="70967"/>
                </a:lnTo>
                <a:lnTo>
                  <a:pt x="418299" y="59131"/>
                </a:lnTo>
                <a:lnTo>
                  <a:pt x="423710" y="50749"/>
                </a:lnTo>
                <a:lnTo>
                  <a:pt x="421513" y="32613"/>
                </a:lnTo>
                <a:lnTo>
                  <a:pt x="414324" y="26314"/>
                </a:lnTo>
                <a:close/>
              </a:path>
              <a:path w="8582025" h="1668145">
                <a:moveTo>
                  <a:pt x="912456" y="22821"/>
                </a:moveTo>
                <a:lnTo>
                  <a:pt x="905256" y="29121"/>
                </a:lnTo>
                <a:lnTo>
                  <a:pt x="903058" y="47256"/>
                </a:lnTo>
                <a:lnTo>
                  <a:pt x="908481" y="55638"/>
                </a:lnTo>
                <a:lnTo>
                  <a:pt x="980401" y="67449"/>
                </a:lnTo>
                <a:lnTo>
                  <a:pt x="987590" y="61137"/>
                </a:lnTo>
                <a:lnTo>
                  <a:pt x="989787" y="43014"/>
                </a:lnTo>
                <a:lnTo>
                  <a:pt x="984377" y="34632"/>
                </a:lnTo>
                <a:lnTo>
                  <a:pt x="912456" y="22821"/>
                </a:lnTo>
                <a:close/>
              </a:path>
              <a:path w="8582025" h="1668145">
                <a:moveTo>
                  <a:pt x="527913" y="8978"/>
                </a:moveTo>
                <a:lnTo>
                  <a:pt x="506615" y="11137"/>
                </a:lnTo>
                <a:lnTo>
                  <a:pt x="455117" y="19596"/>
                </a:lnTo>
                <a:lnTo>
                  <a:pt x="449694" y="27990"/>
                </a:lnTo>
                <a:lnTo>
                  <a:pt x="451904" y="46126"/>
                </a:lnTo>
                <a:lnTo>
                  <a:pt x="459092" y="52425"/>
                </a:lnTo>
                <a:lnTo>
                  <a:pt x="510590" y="43954"/>
                </a:lnTo>
                <a:lnTo>
                  <a:pt x="530352" y="41998"/>
                </a:lnTo>
                <a:lnTo>
                  <a:pt x="536168" y="33985"/>
                </a:lnTo>
                <a:lnTo>
                  <a:pt x="534809" y="15735"/>
                </a:lnTo>
                <a:lnTo>
                  <a:pt x="527913" y="8978"/>
                </a:lnTo>
                <a:close/>
              </a:path>
              <a:path w="8582025" h="1668145">
                <a:moveTo>
                  <a:pt x="798728" y="6743"/>
                </a:moveTo>
                <a:lnTo>
                  <a:pt x="791845" y="13512"/>
                </a:lnTo>
                <a:lnTo>
                  <a:pt x="790498" y="31749"/>
                </a:lnTo>
                <a:lnTo>
                  <a:pt x="796290" y="39776"/>
                </a:lnTo>
                <a:lnTo>
                  <a:pt x="836269" y="43751"/>
                </a:lnTo>
                <a:lnTo>
                  <a:pt x="867689" y="48933"/>
                </a:lnTo>
                <a:lnTo>
                  <a:pt x="874877" y="42621"/>
                </a:lnTo>
                <a:lnTo>
                  <a:pt x="877074" y="24498"/>
                </a:lnTo>
                <a:lnTo>
                  <a:pt x="871664" y="16116"/>
                </a:lnTo>
                <a:lnTo>
                  <a:pt x="838682" y="10718"/>
                </a:lnTo>
                <a:lnTo>
                  <a:pt x="798728" y="6743"/>
                </a:lnTo>
                <a:close/>
              </a:path>
              <a:path w="8582025" h="1668145">
                <a:moveTo>
                  <a:pt x="642251" y="774"/>
                </a:moveTo>
                <a:lnTo>
                  <a:pt x="589610" y="2806"/>
                </a:lnTo>
                <a:lnTo>
                  <a:pt x="568972" y="4876"/>
                </a:lnTo>
                <a:lnTo>
                  <a:pt x="563168" y="12903"/>
                </a:lnTo>
                <a:lnTo>
                  <a:pt x="564515" y="31140"/>
                </a:lnTo>
                <a:lnTo>
                  <a:pt x="571398" y="37896"/>
                </a:lnTo>
                <a:lnTo>
                  <a:pt x="592035" y="35839"/>
                </a:lnTo>
                <a:lnTo>
                  <a:pt x="643166" y="33908"/>
                </a:lnTo>
                <a:lnTo>
                  <a:pt x="649325" y="26250"/>
                </a:lnTo>
                <a:lnTo>
                  <a:pt x="648817" y="7950"/>
                </a:lnTo>
                <a:lnTo>
                  <a:pt x="642251" y="774"/>
                </a:lnTo>
                <a:close/>
              </a:path>
              <a:path w="8582025" h="1668145">
                <a:moveTo>
                  <a:pt x="684301" y="0"/>
                </a:moveTo>
                <a:lnTo>
                  <a:pt x="677748" y="7188"/>
                </a:lnTo>
                <a:lnTo>
                  <a:pt x="677278" y="25488"/>
                </a:lnTo>
                <a:lnTo>
                  <a:pt x="683450" y="33134"/>
                </a:lnTo>
                <a:lnTo>
                  <a:pt x="756043" y="35661"/>
                </a:lnTo>
                <a:lnTo>
                  <a:pt x="762596" y="28473"/>
                </a:lnTo>
                <a:lnTo>
                  <a:pt x="763066" y="10172"/>
                </a:lnTo>
                <a:lnTo>
                  <a:pt x="756894" y="2539"/>
                </a:lnTo>
                <a:lnTo>
                  <a:pt x="684301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14535" y="5210032"/>
            <a:ext cx="217170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solidFill>
                  <a:srgbClr val="4C4C4C"/>
                </a:solidFill>
                <a:latin typeface="Arial"/>
                <a:cs typeface="Arial"/>
              </a:rPr>
              <a:t>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79726" y="5309628"/>
            <a:ext cx="321310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50" spc="2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50" spc="-25" dirty="0">
                <a:solidFill>
                  <a:srgbClr val="4C4C4C"/>
                </a:solidFill>
                <a:latin typeface="Arial"/>
                <a:cs typeface="Arial"/>
              </a:rPr>
              <a:t>07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47211" y="5309628"/>
            <a:ext cx="327660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50" spc="2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5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27195" y="5309628"/>
            <a:ext cx="295910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5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50" spc="-100" dirty="0">
                <a:solidFill>
                  <a:srgbClr val="4C4C4C"/>
                </a:solidFill>
                <a:latin typeface="Arial"/>
                <a:cs typeface="Arial"/>
              </a:rPr>
              <a:t>11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94281" y="5309628"/>
            <a:ext cx="306705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5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50" spc="-55" dirty="0">
                <a:solidFill>
                  <a:srgbClr val="4C4C4C"/>
                </a:solidFill>
                <a:latin typeface="Arial"/>
                <a:cs typeface="Arial"/>
              </a:rPr>
              <a:t>13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63760" y="5309628"/>
            <a:ext cx="308610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5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50" spc="-50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934835" y="5309628"/>
            <a:ext cx="303530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50" spc="-3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50" spc="-65" dirty="0">
                <a:solidFill>
                  <a:srgbClr val="4C4C4C"/>
                </a:solidFill>
                <a:latin typeface="Arial"/>
                <a:cs typeface="Arial"/>
              </a:rPr>
              <a:t>17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4779" y="1014814"/>
            <a:ext cx="2515235" cy="3846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25"/>
              </a:lnSpc>
            </a:pPr>
            <a:r>
              <a:rPr sz="1450" b="1" spc="5" dirty="0">
                <a:solidFill>
                  <a:srgbClr val="005187"/>
                </a:solidFill>
                <a:latin typeface="Arial"/>
                <a:cs typeface="Arial"/>
              </a:rPr>
              <a:t>Rate </a:t>
            </a:r>
            <a:r>
              <a:rPr sz="1450" b="1" dirty="0">
                <a:solidFill>
                  <a:srgbClr val="005187"/>
                </a:solidFill>
                <a:latin typeface="Arial"/>
                <a:cs typeface="Arial"/>
              </a:rPr>
              <a:t>of</a:t>
            </a:r>
            <a:r>
              <a:rPr sz="1450" b="1" spc="-6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50" b="1" spc="5" dirty="0">
                <a:solidFill>
                  <a:srgbClr val="005187"/>
                </a:solidFill>
                <a:latin typeface="Arial"/>
                <a:cs typeface="Arial"/>
              </a:rPr>
              <a:t>Distribution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485"/>
              </a:lnSpc>
            </a:pPr>
            <a:r>
              <a:rPr sz="1250" dirty="0">
                <a:solidFill>
                  <a:srgbClr val="4C4C4C"/>
                </a:solidFill>
                <a:latin typeface="Arial"/>
                <a:cs typeface="Arial"/>
              </a:rPr>
              <a:t>Annual </a:t>
            </a:r>
            <a:r>
              <a:rPr sz="1250" spc="-5" dirty="0">
                <a:solidFill>
                  <a:srgbClr val="4C4C4C"/>
                </a:solidFill>
                <a:latin typeface="Arial"/>
                <a:cs typeface="Arial"/>
              </a:rPr>
              <a:t>Distributions </a:t>
            </a:r>
            <a:r>
              <a:rPr sz="1250" dirty="0">
                <a:solidFill>
                  <a:srgbClr val="4C4C4C"/>
                </a:solidFill>
                <a:latin typeface="Arial"/>
                <a:cs typeface="Arial"/>
              </a:rPr>
              <a:t>as a </a:t>
            </a:r>
            <a:r>
              <a:rPr sz="1250" spc="5" dirty="0">
                <a:solidFill>
                  <a:srgbClr val="4C4C4C"/>
                </a:solidFill>
                <a:latin typeface="Arial"/>
                <a:cs typeface="Arial"/>
              </a:rPr>
              <a:t>% </a:t>
            </a:r>
            <a:r>
              <a:rPr sz="1250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125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50" spc="-30" dirty="0">
                <a:solidFill>
                  <a:srgbClr val="4C4C4C"/>
                </a:solidFill>
                <a:latin typeface="Arial"/>
                <a:cs typeface="Arial"/>
              </a:rPr>
              <a:t>NAV</a:t>
            </a:r>
            <a:endParaRPr sz="1250">
              <a:latin typeface="Arial"/>
              <a:cs typeface="Arial"/>
            </a:endParaRPr>
          </a:p>
          <a:p>
            <a:pPr marL="20320">
              <a:lnSpc>
                <a:spcPct val="100000"/>
              </a:lnSpc>
              <a:spcBef>
                <a:spcPts val="985"/>
              </a:spcBef>
            </a:pPr>
            <a:r>
              <a:rPr sz="1050" spc="-10" dirty="0">
                <a:solidFill>
                  <a:srgbClr val="4C4C4C"/>
                </a:solidFill>
                <a:latin typeface="Arial"/>
                <a:cs typeface="Arial"/>
              </a:rPr>
              <a:t>70%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</a:pPr>
            <a:r>
              <a:rPr sz="1050" dirty="0">
                <a:solidFill>
                  <a:srgbClr val="4C4C4C"/>
                </a:solidFill>
                <a:latin typeface="Arial"/>
                <a:cs typeface="Arial"/>
              </a:rPr>
              <a:t>60%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</a:pP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50%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40%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</a:pP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30%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sz="1050" spc="-10" dirty="0">
                <a:solidFill>
                  <a:srgbClr val="4C4C4C"/>
                </a:solidFill>
                <a:latin typeface="Arial"/>
                <a:cs typeface="Arial"/>
              </a:rPr>
              <a:t>20%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</a:pPr>
            <a:r>
              <a:rPr sz="1050" spc="-20" dirty="0">
                <a:solidFill>
                  <a:srgbClr val="4C4C4C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16676" y="1623331"/>
            <a:ext cx="8550910" cy="3663315"/>
          </a:xfrm>
          <a:custGeom>
            <a:avLst/>
            <a:gdLst/>
            <a:ahLst/>
            <a:cxnLst/>
            <a:rect l="l" t="t" r="r" b="b"/>
            <a:pathLst>
              <a:path w="8550910" h="3663315">
                <a:moveTo>
                  <a:pt x="8550808" y="3662895"/>
                </a:moveTo>
                <a:lnTo>
                  <a:pt x="0" y="3662895"/>
                </a:lnTo>
                <a:lnTo>
                  <a:pt x="0" y="0"/>
                </a:lnTo>
                <a:lnTo>
                  <a:pt x="8550808" y="0"/>
                </a:lnTo>
                <a:lnTo>
                  <a:pt x="8550808" y="3662895"/>
                </a:lnTo>
                <a:close/>
              </a:path>
            </a:pathLst>
          </a:custGeom>
          <a:ln w="13296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3216" y="566725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732" y="0"/>
                </a:lnTo>
              </a:path>
            </a:pathLst>
          </a:custGeom>
          <a:ln w="26593">
            <a:solidFill>
              <a:srgbClr val="005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54125" y="5653957"/>
            <a:ext cx="359410" cy="26670"/>
          </a:xfrm>
          <a:custGeom>
            <a:avLst/>
            <a:gdLst/>
            <a:ahLst/>
            <a:cxnLst/>
            <a:rect l="l" t="t" r="r" b="b"/>
            <a:pathLst>
              <a:path w="359410" h="26670">
                <a:moveTo>
                  <a:pt x="353072" y="0"/>
                </a:moveTo>
                <a:lnTo>
                  <a:pt x="325094" y="0"/>
                </a:lnTo>
                <a:lnTo>
                  <a:pt x="319138" y="5943"/>
                </a:lnTo>
                <a:lnTo>
                  <a:pt x="319138" y="20637"/>
                </a:lnTo>
                <a:lnTo>
                  <a:pt x="325094" y="26593"/>
                </a:lnTo>
                <a:lnTo>
                  <a:pt x="353072" y="26593"/>
                </a:lnTo>
                <a:lnTo>
                  <a:pt x="359029" y="20637"/>
                </a:lnTo>
                <a:lnTo>
                  <a:pt x="359029" y="5943"/>
                </a:lnTo>
                <a:lnTo>
                  <a:pt x="353072" y="0"/>
                </a:lnTo>
                <a:close/>
              </a:path>
              <a:path w="359410" h="26670">
                <a:moveTo>
                  <a:pt x="286588" y="0"/>
                </a:moveTo>
                <a:lnTo>
                  <a:pt x="218719" y="0"/>
                </a:lnTo>
                <a:lnTo>
                  <a:pt x="212763" y="5943"/>
                </a:lnTo>
                <a:lnTo>
                  <a:pt x="212763" y="20637"/>
                </a:lnTo>
                <a:lnTo>
                  <a:pt x="218719" y="26593"/>
                </a:lnTo>
                <a:lnTo>
                  <a:pt x="286588" y="26593"/>
                </a:lnTo>
                <a:lnTo>
                  <a:pt x="292544" y="20637"/>
                </a:lnTo>
                <a:lnTo>
                  <a:pt x="292544" y="5943"/>
                </a:lnTo>
                <a:lnTo>
                  <a:pt x="286588" y="0"/>
                </a:lnTo>
                <a:close/>
              </a:path>
              <a:path w="359410" h="26670">
                <a:moveTo>
                  <a:pt x="180213" y="0"/>
                </a:moveTo>
                <a:lnTo>
                  <a:pt x="112344" y="0"/>
                </a:lnTo>
                <a:lnTo>
                  <a:pt x="106387" y="5943"/>
                </a:lnTo>
                <a:lnTo>
                  <a:pt x="106387" y="20637"/>
                </a:lnTo>
                <a:lnTo>
                  <a:pt x="112344" y="26593"/>
                </a:lnTo>
                <a:lnTo>
                  <a:pt x="180213" y="26593"/>
                </a:lnTo>
                <a:lnTo>
                  <a:pt x="186169" y="20637"/>
                </a:lnTo>
                <a:lnTo>
                  <a:pt x="186169" y="5943"/>
                </a:lnTo>
                <a:lnTo>
                  <a:pt x="180213" y="0"/>
                </a:lnTo>
                <a:close/>
              </a:path>
              <a:path w="359410" h="26670">
                <a:moveTo>
                  <a:pt x="73825" y="0"/>
                </a:moveTo>
                <a:lnTo>
                  <a:pt x="5956" y="0"/>
                </a:lnTo>
                <a:lnTo>
                  <a:pt x="0" y="5943"/>
                </a:lnTo>
                <a:lnTo>
                  <a:pt x="0" y="20637"/>
                </a:lnTo>
                <a:lnTo>
                  <a:pt x="5956" y="26593"/>
                </a:lnTo>
                <a:lnTo>
                  <a:pt x="73825" y="26593"/>
                </a:lnTo>
                <a:lnTo>
                  <a:pt x="79794" y="20637"/>
                </a:lnTo>
                <a:lnTo>
                  <a:pt x="79794" y="5943"/>
                </a:lnTo>
                <a:lnTo>
                  <a:pt x="73825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79786" y="5309628"/>
            <a:ext cx="1309370" cy="437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>
              <a:lnSpc>
                <a:spcPct val="100000"/>
              </a:lnSpc>
            </a:pPr>
            <a:r>
              <a:rPr sz="1050" spc="5" dirty="0">
                <a:solidFill>
                  <a:srgbClr val="4C4C4C"/>
                </a:solidFill>
                <a:latin typeface="Arial"/>
                <a:cs typeface="Arial"/>
              </a:rPr>
              <a:t>2005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  <a:tabLst>
                <a:tab pos="909955" algn="l"/>
              </a:tabLst>
            </a:pPr>
            <a:r>
              <a:rPr sz="1050" dirty="0">
                <a:solidFill>
                  <a:srgbClr val="4C4C4C"/>
                </a:solidFill>
                <a:latin typeface="Arial"/>
                <a:cs typeface="Arial"/>
              </a:rPr>
              <a:t>Asia	All</a:t>
            </a:r>
            <a:r>
              <a:rPr sz="105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50" spc="-5" dirty="0">
                <a:solidFill>
                  <a:srgbClr val="4C4C4C"/>
                </a:solidFill>
                <a:latin typeface="Arial"/>
                <a:cs typeface="Arial"/>
              </a:rPr>
              <a:t>PM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6719" y="5822509"/>
            <a:ext cx="2791460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20" dirty="0">
                <a:solidFill>
                  <a:srgbClr val="4C4C4C"/>
                </a:solidFill>
                <a:latin typeface="Arial"/>
                <a:cs typeface="Arial"/>
              </a:rPr>
              <a:t>Source: Hamilton </a:t>
            </a:r>
            <a:r>
              <a:rPr sz="800" spc="25" dirty="0">
                <a:solidFill>
                  <a:srgbClr val="4C4C4C"/>
                </a:solidFill>
                <a:latin typeface="Arial"/>
                <a:cs typeface="Arial"/>
              </a:rPr>
              <a:t>Lane Data </a:t>
            </a:r>
            <a:r>
              <a:rPr sz="800" spc="20" dirty="0">
                <a:solidFill>
                  <a:srgbClr val="4C4C4C"/>
                </a:solidFill>
                <a:latin typeface="Arial"/>
                <a:cs typeface="Arial"/>
              </a:rPr>
              <a:t>via Cobalt </a:t>
            </a:r>
            <a:r>
              <a:rPr sz="800" spc="25" dirty="0">
                <a:solidFill>
                  <a:srgbClr val="4C4C4C"/>
                </a:solidFill>
                <a:latin typeface="Arial"/>
                <a:cs typeface="Arial"/>
              </a:rPr>
              <a:t>(December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2017).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44577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4C4C4C"/>
                </a:solidFill>
                <a:latin typeface="Arial"/>
                <a:cs typeface="Arial"/>
              </a:rPr>
              <a:t>18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444500" y="221117"/>
            <a:ext cx="1507490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Exit</a:t>
            </a:r>
            <a:r>
              <a:rPr spc="-55" dirty="0"/>
              <a:t> </a:t>
            </a:r>
            <a:r>
              <a:rPr spc="-15" dirty="0"/>
              <a:t>Activity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44500" y="1292938"/>
            <a:ext cx="3455035" cy="868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value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PE-backed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IPOs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has  continued to decrease with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year-over- 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year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drop of 29% in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2016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compared to  </a:t>
            </a:r>
            <a:r>
              <a:rPr sz="1400" spc="-55" dirty="0">
                <a:solidFill>
                  <a:srgbClr val="4C4C4C"/>
                </a:solidFill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3100" y="2203528"/>
            <a:ext cx="3226435" cy="655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This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is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mainly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attributed to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32.0%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decrease in Chinese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private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equity- 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backed</a:t>
            </a:r>
            <a:r>
              <a:rPr sz="14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IPOs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4500" y="4485337"/>
            <a:ext cx="3317240" cy="655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Conversely,</a:t>
            </a:r>
            <a:r>
              <a:rPr sz="1400" spc="3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PE-backed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trade sales  rose</a:t>
            </a:r>
            <a:r>
              <a:rPr sz="14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by</a:t>
            </a:r>
            <a:r>
              <a:rPr sz="14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34.4%</a:t>
            </a:r>
            <a:r>
              <a:rPr sz="14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from</a:t>
            </a:r>
            <a:r>
              <a:rPr sz="14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$38.8</a:t>
            </a:r>
            <a:r>
              <a:rPr sz="14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billion</a:t>
            </a:r>
            <a:r>
              <a:rPr sz="14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14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2015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$52.2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billion in</a:t>
            </a:r>
            <a:r>
              <a:rPr sz="14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2016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764581" y="1399738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295" y="0"/>
                </a:lnTo>
              </a:path>
            </a:pathLst>
          </a:custGeom>
          <a:ln w="9525">
            <a:solidFill>
              <a:srgbClr val="BC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38585" y="3270580"/>
            <a:ext cx="317500" cy="17780"/>
          </a:xfrm>
          <a:custGeom>
            <a:avLst/>
            <a:gdLst/>
            <a:ahLst/>
            <a:cxnLst/>
            <a:rect l="l" t="t" r="r" b="b"/>
            <a:pathLst>
              <a:path w="317500" h="17779">
                <a:moveTo>
                  <a:pt x="0" y="17246"/>
                </a:moveTo>
                <a:lnTo>
                  <a:pt x="317195" y="17246"/>
                </a:lnTo>
                <a:lnTo>
                  <a:pt x="317195" y="0"/>
                </a:lnTo>
                <a:lnTo>
                  <a:pt x="0" y="0"/>
                </a:lnTo>
                <a:lnTo>
                  <a:pt x="0" y="17246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314378" y="3283527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5">
                <a:moveTo>
                  <a:pt x="0" y="0"/>
                </a:moveTo>
                <a:lnTo>
                  <a:pt x="327837" y="0"/>
                </a:lnTo>
              </a:path>
            </a:pathLst>
          </a:custGeom>
          <a:ln w="8623">
            <a:solidFill>
              <a:srgbClr val="005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00826" y="3236099"/>
            <a:ext cx="317500" cy="52069"/>
          </a:xfrm>
          <a:custGeom>
            <a:avLst/>
            <a:gdLst/>
            <a:ahLst/>
            <a:cxnLst/>
            <a:rect l="l" t="t" r="r" b="b"/>
            <a:pathLst>
              <a:path w="317500" h="52070">
                <a:moveTo>
                  <a:pt x="0" y="51727"/>
                </a:moveTo>
                <a:lnTo>
                  <a:pt x="317207" y="51727"/>
                </a:lnTo>
                <a:lnTo>
                  <a:pt x="317207" y="0"/>
                </a:lnTo>
                <a:lnTo>
                  <a:pt x="0" y="0"/>
                </a:lnTo>
                <a:lnTo>
                  <a:pt x="0" y="51727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276619" y="3270580"/>
            <a:ext cx="328295" cy="17780"/>
          </a:xfrm>
          <a:custGeom>
            <a:avLst/>
            <a:gdLst/>
            <a:ahLst/>
            <a:cxnLst/>
            <a:rect l="l" t="t" r="r" b="b"/>
            <a:pathLst>
              <a:path w="328295" h="17779">
                <a:moveTo>
                  <a:pt x="0" y="17246"/>
                </a:moveTo>
                <a:lnTo>
                  <a:pt x="327774" y="17246"/>
                </a:lnTo>
                <a:lnTo>
                  <a:pt x="327774" y="0"/>
                </a:lnTo>
                <a:lnTo>
                  <a:pt x="0" y="0"/>
                </a:lnTo>
                <a:lnTo>
                  <a:pt x="0" y="17246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62978" y="3283527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195" y="0"/>
                </a:lnTo>
              </a:path>
            </a:pathLst>
          </a:custGeom>
          <a:ln w="8623">
            <a:solidFill>
              <a:srgbClr val="005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238771" y="3283527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07" y="0"/>
                </a:lnTo>
              </a:path>
            </a:pathLst>
          </a:custGeom>
          <a:ln w="8623">
            <a:solidFill>
              <a:srgbClr val="005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714563" y="3201619"/>
            <a:ext cx="328295" cy="86360"/>
          </a:xfrm>
          <a:custGeom>
            <a:avLst/>
            <a:gdLst/>
            <a:ahLst/>
            <a:cxnLst/>
            <a:rect l="l" t="t" r="r" b="b"/>
            <a:pathLst>
              <a:path w="328295" h="86360">
                <a:moveTo>
                  <a:pt x="327774" y="0"/>
                </a:moveTo>
                <a:lnTo>
                  <a:pt x="0" y="0"/>
                </a:lnTo>
                <a:lnTo>
                  <a:pt x="0" y="86220"/>
                </a:lnTo>
                <a:lnTo>
                  <a:pt x="327774" y="86220"/>
                </a:lnTo>
                <a:lnTo>
                  <a:pt x="327774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200935" y="3124009"/>
            <a:ext cx="317500" cy="163830"/>
          </a:xfrm>
          <a:custGeom>
            <a:avLst/>
            <a:gdLst/>
            <a:ahLst/>
            <a:cxnLst/>
            <a:rect l="l" t="t" r="r" b="b"/>
            <a:pathLst>
              <a:path w="317500" h="163829">
                <a:moveTo>
                  <a:pt x="317195" y="0"/>
                </a:moveTo>
                <a:lnTo>
                  <a:pt x="0" y="0"/>
                </a:lnTo>
                <a:lnTo>
                  <a:pt x="0" y="163817"/>
                </a:lnTo>
                <a:lnTo>
                  <a:pt x="317195" y="163817"/>
                </a:lnTo>
                <a:lnTo>
                  <a:pt x="317195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76728" y="3210229"/>
            <a:ext cx="328295" cy="78105"/>
          </a:xfrm>
          <a:custGeom>
            <a:avLst/>
            <a:gdLst/>
            <a:ahLst/>
            <a:cxnLst/>
            <a:rect l="l" t="t" r="r" b="b"/>
            <a:pathLst>
              <a:path w="328295" h="78104">
                <a:moveTo>
                  <a:pt x="327774" y="0"/>
                </a:moveTo>
                <a:lnTo>
                  <a:pt x="0" y="0"/>
                </a:lnTo>
                <a:lnTo>
                  <a:pt x="0" y="77597"/>
                </a:lnTo>
                <a:lnTo>
                  <a:pt x="327774" y="77597"/>
                </a:lnTo>
                <a:lnTo>
                  <a:pt x="327774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63087" y="3253346"/>
            <a:ext cx="317500" cy="34925"/>
          </a:xfrm>
          <a:custGeom>
            <a:avLst/>
            <a:gdLst/>
            <a:ahLst/>
            <a:cxnLst/>
            <a:rect l="l" t="t" r="r" b="b"/>
            <a:pathLst>
              <a:path w="317500" h="34925">
                <a:moveTo>
                  <a:pt x="0" y="34480"/>
                </a:moveTo>
                <a:lnTo>
                  <a:pt x="317207" y="34480"/>
                </a:lnTo>
                <a:lnTo>
                  <a:pt x="317207" y="0"/>
                </a:lnTo>
                <a:lnTo>
                  <a:pt x="0" y="0"/>
                </a:lnTo>
                <a:lnTo>
                  <a:pt x="0" y="3448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838585" y="1908429"/>
            <a:ext cx="317500" cy="1362710"/>
          </a:xfrm>
          <a:custGeom>
            <a:avLst/>
            <a:gdLst/>
            <a:ahLst/>
            <a:cxnLst/>
            <a:rect l="l" t="t" r="r" b="b"/>
            <a:pathLst>
              <a:path w="317500" h="1362710">
                <a:moveTo>
                  <a:pt x="317195" y="0"/>
                </a:moveTo>
                <a:lnTo>
                  <a:pt x="0" y="0"/>
                </a:lnTo>
                <a:lnTo>
                  <a:pt x="0" y="1362163"/>
                </a:lnTo>
                <a:lnTo>
                  <a:pt x="317195" y="1362163"/>
                </a:lnTo>
                <a:lnTo>
                  <a:pt x="317195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14378" y="3020555"/>
            <a:ext cx="328295" cy="267335"/>
          </a:xfrm>
          <a:custGeom>
            <a:avLst/>
            <a:gdLst/>
            <a:ahLst/>
            <a:cxnLst/>
            <a:rect l="l" t="t" r="r" b="b"/>
            <a:pathLst>
              <a:path w="328295" h="267335">
                <a:moveTo>
                  <a:pt x="327837" y="0"/>
                </a:moveTo>
                <a:lnTo>
                  <a:pt x="0" y="0"/>
                </a:lnTo>
                <a:lnTo>
                  <a:pt x="0" y="267271"/>
                </a:lnTo>
                <a:lnTo>
                  <a:pt x="327837" y="267271"/>
                </a:lnTo>
                <a:lnTo>
                  <a:pt x="327837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800826" y="2649880"/>
            <a:ext cx="317500" cy="586740"/>
          </a:xfrm>
          <a:custGeom>
            <a:avLst/>
            <a:gdLst/>
            <a:ahLst/>
            <a:cxnLst/>
            <a:rect l="l" t="t" r="r" b="b"/>
            <a:pathLst>
              <a:path w="317500" h="586739">
                <a:moveTo>
                  <a:pt x="317207" y="0"/>
                </a:moveTo>
                <a:lnTo>
                  <a:pt x="0" y="0"/>
                </a:lnTo>
                <a:lnTo>
                  <a:pt x="0" y="586219"/>
                </a:lnTo>
                <a:lnTo>
                  <a:pt x="317207" y="586219"/>
                </a:lnTo>
                <a:lnTo>
                  <a:pt x="317207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276619" y="1830832"/>
            <a:ext cx="328295" cy="1440180"/>
          </a:xfrm>
          <a:custGeom>
            <a:avLst/>
            <a:gdLst/>
            <a:ahLst/>
            <a:cxnLst/>
            <a:rect l="l" t="t" r="r" b="b"/>
            <a:pathLst>
              <a:path w="328295" h="1440179">
                <a:moveTo>
                  <a:pt x="327774" y="0"/>
                </a:moveTo>
                <a:lnTo>
                  <a:pt x="0" y="0"/>
                </a:lnTo>
                <a:lnTo>
                  <a:pt x="0" y="1439760"/>
                </a:lnTo>
                <a:lnTo>
                  <a:pt x="327774" y="1439760"/>
                </a:lnTo>
                <a:lnTo>
                  <a:pt x="327774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762978" y="2477439"/>
            <a:ext cx="317500" cy="802005"/>
          </a:xfrm>
          <a:custGeom>
            <a:avLst/>
            <a:gdLst/>
            <a:ahLst/>
            <a:cxnLst/>
            <a:rect l="l" t="t" r="r" b="b"/>
            <a:pathLst>
              <a:path w="317500" h="802004">
                <a:moveTo>
                  <a:pt x="317195" y="0"/>
                </a:moveTo>
                <a:lnTo>
                  <a:pt x="0" y="0"/>
                </a:lnTo>
                <a:lnTo>
                  <a:pt x="0" y="801751"/>
                </a:lnTo>
                <a:lnTo>
                  <a:pt x="317195" y="801751"/>
                </a:lnTo>
                <a:lnTo>
                  <a:pt x="317195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238771" y="2882607"/>
            <a:ext cx="317500" cy="396875"/>
          </a:xfrm>
          <a:custGeom>
            <a:avLst/>
            <a:gdLst/>
            <a:ahLst/>
            <a:cxnLst/>
            <a:rect l="l" t="t" r="r" b="b"/>
            <a:pathLst>
              <a:path w="317500" h="396875">
                <a:moveTo>
                  <a:pt x="317207" y="0"/>
                </a:moveTo>
                <a:lnTo>
                  <a:pt x="0" y="0"/>
                </a:lnTo>
                <a:lnTo>
                  <a:pt x="0" y="396608"/>
                </a:lnTo>
                <a:lnTo>
                  <a:pt x="317207" y="396608"/>
                </a:lnTo>
                <a:lnTo>
                  <a:pt x="317207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714563" y="2986074"/>
            <a:ext cx="328295" cy="215900"/>
          </a:xfrm>
          <a:custGeom>
            <a:avLst/>
            <a:gdLst/>
            <a:ahLst/>
            <a:cxnLst/>
            <a:rect l="l" t="t" r="r" b="b"/>
            <a:pathLst>
              <a:path w="328295" h="215900">
                <a:moveTo>
                  <a:pt x="327774" y="0"/>
                </a:moveTo>
                <a:lnTo>
                  <a:pt x="0" y="0"/>
                </a:lnTo>
                <a:lnTo>
                  <a:pt x="0" y="215544"/>
                </a:lnTo>
                <a:lnTo>
                  <a:pt x="327774" y="215544"/>
                </a:lnTo>
                <a:lnTo>
                  <a:pt x="327774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200935" y="1934286"/>
            <a:ext cx="317500" cy="1189990"/>
          </a:xfrm>
          <a:custGeom>
            <a:avLst/>
            <a:gdLst/>
            <a:ahLst/>
            <a:cxnLst/>
            <a:rect l="l" t="t" r="r" b="b"/>
            <a:pathLst>
              <a:path w="317500" h="1189989">
                <a:moveTo>
                  <a:pt x="317195" y="0"/>
                </a:moveTo>
                <a:lnTo>
                  <a:pt x="0" y="0"/>
                </a:lnTo>
                <a:lnTo>
                  <a:pt x="0" y="1189723"/>
                </a:lnTo>
                <a:lnTo>
                  <a:pt x="317195" y="1189723"/>
                </a:lnTo>
                <a:lnTo>
                  <a:pt x="317195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676728" y="2503309"/>
            <a:ext cx="328295" cy="707390"/>
          </a:xfrm>
          <a:custGeom>
            <a:avLst/>
            <a:gdLst/>
            <a:ahLst/>
            <a:cxnLst/>
            <a:rect l="l" t="t" r="r" b="b"/>
            <a:pathLst>
              <a:path w="328295" h="707389">
                <a:moveTo>
                  <a:pt x="327774" y="0"/>
                </a:moveTo>
                <a:lnTo>
                  <a:pt x="0" y="0"/>
                </a:lnTo>
                <a:lnTo>
                  <a:pt x="0" y="706920"/>
                </a:lnTo>
                <a:lnTo>
                  <a:pt x="327774" y="706920"/>
                </a:lnTo>
                <a:lnTo>
                  <a:pt x="327774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163087" y="2779153"/>
            <a:ext cx="317500" cy="474345"/>
          </a:xfrm>
          <a:custGeom>
            <a:avLst/>
            <a:gdLst/>
            <a:ahLst/>
            <a:cxnLst/>
            <a:rect l="l" t="t" r="r" b="b"/>
            <a:pathLst>
              <a:path w="317500" h="474345">
                <a:moveTo>
                  <a:pt x="317207" y="0"/>
                </a:moveTo>
                <a:lnTo>
                  <a:pt x="0" y="0"/>
                </a:lnTo>
                <a:lnTo>
                  <a:pt x="0" y="474192"/>
                </a:lnTo>
                <a:lnTo>
                  <a:pt x="317207" y="474192"/>
                </a:lnTo>
                <a:lnTo>
                  <a:pt x="317207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838590" y="1908427"/>
            <a:ext cx="317500" cy="1362710"/>
          </a:xfrm>
          <a:custGeom>
            <a:avLst/>
            <a:gdLst/>
            <a:ahLst/>
            <a:cxnLst/>
            <a:rect l="l" t="t" r="r" b="b"/>
            <a:pathLst>
              <a:path w="317500" h="1362710">
                <a:moveTo>
                  <a:pt x="0" y="0"/>
                </a:moveTo>
                <a:lnTo>
                  <a:pt x="317195" y="0"/>
                </a:lnTo>
                <a:lnTo>
                  <a:pt x="317195" y="1362163"/>
                </a:lnTo>
                <a:lnTo>
                  <a:pt x="0" y="136216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800818" y="2649879"/>
            <a:ext cx="317500" cy="586740"/>
          </a:xfrm>
          <a:custGeom>
            <a:avLst/>
            <a:gdLst/>
            <a:ahLst/>
            <a:cxnLst/>
            <a:rect l="l" t="t" r="r" b="b"/>
            <a:pathLst>
              <a:path w="317500" h="586739">
                <a:moveTo>
                  <a:pt x="0" y="0"/>
                </a:moveTo>
                <a:lnTo>
                  <a:pt x="317207" y="0"/>
                </a:lnTo>
                <a:lnTo>
                  <a:pt x="317207" y="586219"/>
                </a:lnTo>
                <a:lnTo>
                  <a:pt x="0" y="58621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276624" y="1830830"/>
            <a:ext cx="328295" cy="1440180"/>
          </a:xfrm>
          <a:custGeom>
            <a:avLst/>
            <a:gdLst/>
            <a:ahLst/>
            <a:cxnLst/>
            <a:rect l="l" t="t" r="r" b="b"/>
            <a:pathLst>
              <a:path w="328295" h="1440179">
                <a:moveTo>
                  <a:pt x="0" y="0"/>
                </a:moveTo>
                <a:lnTo>
                  <a:pt x="327774" y="0"/>
                </a:lnTo>
                <a:lnTo>
                  <a:pt x="327774" y="1439760"/>
                </a:lnTo>
                <a:lnTo>
                  <a:pt x="0" y="143976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762983" y="2477451"/>
            <a:ext cx="317500" cy="802005"/>
          </a:xfrm>
          <a:custGeom>
            <a:avLst/>
            <a:gdLst/>
            <a:ahLst/>
            <a:cxnLst/>
            <a:rect l="l" t="t" r="r" b="b"/>
            <a:pathLst>
              <a:path w="317500" h="802004">
                <a:moveTo>
                  <a:pt x="0" y="0"/>
                </a:moveTo>
                <a:lnTo>
                  <a:pt x="317182" y="0"/>
                </a:lnTo>
                <a:lnTo>
                  <a:pt x="317182" y="801751"/>
                </a:lnTo>
                <a:lnTo>
                  <a:pt x="0" y="80175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238763" y="2882606"/>
            <a:ext cx="317500" cy="396875"/>
          </a:xfrm>
          <a:custGeom>
            <a:avLst/>
            <a:gdLst/>
            <a:ahLst/>
            <a:cxnLst/>
            <a:rect l="l" t="t" r="r" b="b"/>
            <a:pathLst>
              <a:path w="317500" h="396875">
                <a:moveTo>
                  <a:pt x="0" y="0"/>
                </a:moveTo>
                <a:lnTo>
                  <a:pt x="317207" y="0"/>
                </a:lnTo>
                <a:lnTo>
                  <a:pt x="317207" y="396608"/>
                </a:lnTo>
                <a:lnTo>
                  <a:pt x="0" y="3966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714569" y="2986073"/>
            <a:ext cx="328295" cy="215900"/>
          </a:xfrm>
          <a:custGeom>
            <a:avLst/>
            <a:gdLst/>
            <a:ahLst/>
            <a:cxnLst/>
            <a:rect l="l" t="t" r="r" b="b"/>
            <a:pathLst>
              <a:path w="328295" h="215900">
                <a:moveTo>
                  <a:pt x="0" y="0"/>
                </a:moveTo>
                <a:lnTo>
                  <a:pt x="327774" y="0"/>
                </a:lnTo>
                <a:lnTo>
                  <a:pt x="327774" y="215544"/>
                </a:lnTo>
                <a:lnTo>
                  <a:pt x="0" y="21554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200941" y="1934284"/>
            <a:ext cx="317500" cy="1189990"/>
          </a:xfrm>
          <a:custGeom>
            <a:avLst/>
            <a:gdLst/>
            <a:ahLst/>
            <a:cxnLst/>
            <a:rect l="l" t="t" r="r" b="b"/>
            <a:pathLst>
              <a:path w="317500" h="1189989">
                <a:moveTo>
                  <a:pt x="0" y="0"/>
                </a:moveTo>
                <a:lnTo>
                  <a:pt x="317182" y="0"/>
                </a:lnTo>
                <a:lnTo>
                  <a:pt x="317182" y="1189723"/>
                </a:lnTo>
                <a:lnTo>
                  <a:pt x="0" y="118972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676721" y="2503321"/>
            <a:ext cx="328295" cy="707390"/>
          </a:xfrm>
          <a:custGeom>
            <a:avLst/>
            <a:gdLst/>
            <a:ahLst/>
            <a:cxnLst/>
            <a:rect l="l" t="t" r="r" b="b"/>
            <a:pathLst>
              <a:path w="328295" h="707389">
                <a:moveTo>
                  <a:pt x="0" y="0"/>
                </a:moveTo>
                <a:lnTo>
                  <a:pt x="327774" y="0"/>
                </a:lnTo>
                <a:lnTo>
                  <a:pt x="327774" y="706920"/>
                </a:lnTo>
                <a:lnTo>
                  <a:pt x="0" y="70692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163093" y="2779152"/>
            <a:ext cx="317500" cy="474345"/>
          </a:xfrm>
          <a:custGeom>
            <a:avLst/>
            <a:gdLst/>
            <a:ahLst/>
            <a:cxnLst/>
            <a:rect l="l" t="t" r="r" b="b"/>
            <a:pathLst>
              <a:path w="317500" h="474345">
                <a:moveTo>
                  <a:pt x="0" y="0"/>
                </a:moveTo>
                <a:lnTo>
                  <a:pt x="317207" y="0"/>
                </a:lnTo>
                <a:lnTo>
                  <a:pt x="317207" y="474192"/>
                </a:lnTo>
                <a:lnTo>
                  <a:pt x="0" y="47419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38585" y="1848065"/>
            <a:ext cx="317500" cy="60960"/>
          </a:xfrm>
          <a:custGeom>
            <a:avLst/>
            <a:gdLst/>
            <a:ahLst/>
            <a:cxnLst/>
            <a:rect l="l" t="t" r="r" b="b"/>
            <a:pathLst>
              <a:path w="317500" h="60960">
                <a:moveTo>
                  <a:pt x="317195" y="0"/>
                </a:moveTo>
                <a:lnTo>
                  <a:pt x="0" y="0"/>
                </a:lnTo>
                <a:lnTo>
                  <a:pt x="0" y="60350"/>
                </a:lnTo>
                <a:lnTo>
                  <a:pt x="317195" y="60350"/>
                </a:lnTo>
                <a:lnTo>
                  <a:pt x="317195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314378" y="2994685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25869"/>
                </a:moveTo>
                <a:lnTo>
                  <a:pt x="327837" y="25869"/>
                </a:lnTo>
                <a:lnTo>
                  <a:pt x="327837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800826" y="2615399"/>
            <a:ext cx="317500" cy="34925"/>
          </a:xfrm>
          <a:custGeom>
            <a:avLst/>
            <a:gdLst/>
            <a:ahLst/>
            <a:cxnLst/>
            <a:rect l="l" t="t" r="r" b="b"/>
            <a:pathLst>
              <a:path w="317500" h="34925">
                <a:moveTo>
                  <a:pt x="0" y="34480"/>
                </a:moveTo>
                <a:lnTo>
                  <a:pt x="317207" y="34480"/>
                </a:lnTo>
                <a:lnTo>
                  <a:pt x="317207" y="0"/>
                </a:lnTo>
                <a:lnTo>
                  <a:pt x="0" y="0"/>
                </a:lnTo>
                <a:lnTo>
                  <a:pt x="0" y="3448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76619" y="1779092"/>
            <a:ext cx="328295" cy="52069"/>
          </a:xfrm>
          <a:custGeom>
            <a:avLst/>
            <a:gdLst/>
            <a:ahLst/>
            <a:cxnLst/>
            <a:rect l="l" t="t" r="r" b="b"/>
            <a:pathLst>
              <a:path w="328295" h="52069">
                <a:moveTo>
                  <a:pt x="0" y="51739"/>
                </a:moveTo>
                <a:lnTo>
                  <a:pt x="327774" y="51739"/>
                </a:lnTo>
                <a:lnTo>
                  <a:pt x="327774" y="0"/>
                </a:lnTo>
                <a:lnTo>
                  <a:pt x="0" y="0"/>
                </a:lnTo>
                <a:lnTo>
                  <a:pt x="0" y="51739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762978" y="2451582"/>
            <a:ext cx="317500" cy="26034"/>
          </a:xfrm>
          <a:custGeom>
            <a:avLst/>
            <a:gdLst/>
            <a:ahLst/>
            <a:cxnLst/>
            <a:rect l="l" t="t" r="r" b="b"/>
            <a:pathLst>
              <a:path w="317500" h="26035">
                <a:moveTo>
                  <a:pt x="0" y="25869"/>
                </a:moveTo>
                <a:lnTo>
                  <a:pt x="317195" y="25869"/>
                </a:lnTo>
                <a:lnTo>
                  <a:pt x="317195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238771" y="2865361"/>
            <a:ext cx="317500" cy="17780"/>
          </a:xfrm>
          <a:custGeom>
            <a:avLst/>
            <a:gdLst/>
            <a:ahLst/>
            <a:cxnLst/>
            <a:rect l="l" t="t" r="r" b="b"/>
            <a:pathLst>
              <a:path w="317500" h="17780">
                <a:moveTo>
                  <a:pt x="0" y="17246"/>
                </a:moveTo>
                <a:lnTo>
                  <a:pt x="317207" y="17246"/>
                </a:lnTo>
                <a:lnTo>
                  <a:pt x="317207" y="0"/>
                </a:lnTo>
                <a:lnTo>
                  <a:pt x="0" y="0"/>
                </a:lnTo>
                <a:lnTo>
                  <a:pt x="0" y="17246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714563" y="2981763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5">
                <a:moveTo>
                  <a:pt x="0" y="0"/>
                </a:moveTo>
                <a:lnTo>
                  <a:pt x="327774" y="0"/>
                </a:lnTo>
              </a:path>
            </a:pathLst>
          </a:custGeom>
          <a:ln w="8623">
            <a:solidFill>
              <a:srgbClr val="E893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200935" y="1929974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195" y="0"/>
                </a:lnTo>
              </a:path>
            </a:pathLst>
          </a:custGeom>
          <a:ln w="8623">
            <a:solidFill>
              <a:srgbClr val="E893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676728" y="2477439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25869"/>
                </a:moveTo>
                <a:lnTo>
                  <a:pt x="327774" y="25869"/>
                </a:lnTo>
                <a:lnTo>
                  <a:pt x="327774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163087" y="2692933"/>
            <a:ext cx="317500" cy="86360"/>
          </a:xfrm>
          <a:custGeom>
            <a:avLst/>
            <a:gdLst/>
            <a:ahLst/>
            <a:cxnLst/>
            <a:rect l="l" t="t" r="r" b="b"/>
            <a:pathLst>
              <a:path w="317500" h="86360">
                <a:moveTo>
                  <a:pt x="317207" y="0"/>
                </a:moveTo>
                <a:lnTo>
                  <a:pt x="0" y="0"/>
                </a:lnTo>
                <a:lnTo>
                  <a:pt x="0" y="86220"/>
                </a:lnTo>
                <a:lnTo>
                  <a:pt x="317207" y="86220"/>
                </a:lnTo>
                <a:lnTo>
                  <a:pt x="317207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38590" y="1848064"/>
            <a:ext cx="317500" cy="60960"/>
          </a:xfrm>
          <a:custGeom>
            <a:avLst/>
            <a:gdLst/>
            <a:ahLst/>
            <a:cxnLst/>
            <a:rect l="l" t="t" r="r" b="b"/>
            <a:pathLst>
              <a:path w="317500" h="60960">
                <a:moveTo>
                  <a:pt x="0" y="0"/>
                </a:moveTo>
                <a:lnTo>
                  <a:pt x="317195" y="0"/>
                </a:lnTo>
                <a:lnTo>
                  <a:pt x="317195" y="60350"/>
                </a:lnTo>
                <a:lnTo>
                  <a:pt x="0" y="603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314383" y="2994684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0"/>
                </a:moveTo>
                <a:lnTo>
                  <a:pt x="327825" y="0"/>
                </a:lnTo>
                <a:lnTo>
                  <a:pt x="327825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800818" y="2615398"/>
            <a:ext cx="317500" cy="34925"/>
          </a:xfrm>
          <a:custGeom>
            <a:avLst/>
            <a:gdLst/>
            <a:ahLst/>
            <a:cxnLst/>
            <a:rect l="l" t="t" r="r" b="b"/>
            <a:pathLst>
              <a:path w="317500" h="34925">
                <a:moveTo>
                  <a:pt x="0" y="0"/>
                </a:moveTo>
                <a:lnTo>
                  <a:pt x="317207" y="0"/>
                </a:lnTo>
                <a:lnTo>
                  <a:pt x="317207" y="34480"/>
                </a:lnTo>
                <a:lnTo>
                  <a:pt x="0" y="344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276624" y="1779091"/>
            <a:ext cx="328295" cy="52069"/>
          </a:xfrm>
          <a:custGeom>
            <a:avLst/>
            <a:gdLst/>
            <a:ahLst/>
            <a:cxnLst/>
            <a:rect l="l" t="t" r="r" b="b"/>
            <a:pathLst>
              <a:path w="328295" h="52069">
                <a:moveTo>
                  <a:pt x="0" y="0"/>
                </a:moveTo>
                <a:lnTo>
                  <a:pt x="327774" y="0"/>
                </a:lnTo>
                <a:lnTo>
                  <a:pt x="327774" y="51739"/>
                </a:lnTo>
                <a:lnTo>
                  <a:pt x="0" y="5173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762983" y="2451593"/>
            <a:ext cx="317500" cy="26034"/>
          </a:xfrm>
          <a:custGeom>
            <a:avLst/>
            <a:gdLst/>
            <a:ahLst/>
            <a:cxnLst/>
            <a:rect l="l" t="t" r="r" b="b"/>
            <a:pathLst>
              <a:path w="317500" h="26035">
                <a:moveTo>
                  <a:pt x="0" y="0"/>
                </a:moveTo>
                <a:lnTo>
                  <a:pt x="317182" y="0"/>
                </a:lnTo>
                <a:lnTo>
                  <a:pt x="317182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234001" y="2860597"/>
            <a:ext cx="327025" cy="27305"/>
          </a:xfrm>
          <a:custGeom>
            <a:avLst/>
            <a:gdLst/>
            <a:ahLst/>
            <a:cxnLst/>
            <a:rect l="l" t="t" r="r" b="b"/>
            <a:pathLst>
              <a:path w="327025" h="27305">
                <a:moveTo>
                  <a:pt x="0" y="26771"/>
                </a:moveTo>
                <a:lnTo>
                  <a:pt x="326732" y="26771"/>
                </a:lnTo>
                <a:lnTo>
                  <a:pt x="326732" y="0"/>
                </a:lnTo>
                <a:lnTo>
                  <a:pt x="0" y="0"/>
                </a:lnTo>
                <a:lnTo>
                  <a:pt x="0" y="267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09806" y="2972687"/>
            <a:ext cx="337820" cy="18415"/>
          </a:xfrm>
          <a:custGeom>
            <a:avLst/>
            <a:gdLst/>
            <a:ahLst/>
            <a:cxnLst/>
            <a:rect l="l" t="t" r="r" b="b"/>
            <a:pathLst>
              <a:path w="337820" h="18414">
                <a:moveTo>
                  <a:pt x="0" y="18148"/>
                </a:moveTo>
                <a:lnTo>
                  <a:pt x="337299" y="18148"/>
                </a:lnTo>
                <a:lnTo>
                  <a:pt x="337299" y="0"/>
                </a:lnTo>
                <a:lnTo>
                  <a:pt x="0" y="0"/>
                </a:lnTo>
                <a:lnTo>
                  <a:pt x="0" y="18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196178" y="1920899"/>
            <a:ext cx="327025" cy="18415"/>
          </a:xfrm>
          <a:custGeom>
            <a:avLst/>
            <a:gdLst/>
            <a:ahLst/>
            <a:cxnLst/>
            <a:rect l="l" t="t" r="r" b="b"/>
            <a:pathLst>
              <a:path w="327025" h="18414">
                <a:moveTo>
                  <a:pt x="0" y="18148"/>
                </a:moveTo>
                <a:lnTo>
                  <a:pt x="326707" y="18148"/>
                </a:lnTo>
                <a:lnTo>
                  <a:pt x="326707" y="0"/>
                </a:lnTo>
                <a:lnTo>
                  <a:pt x="0" y="0"/>
                </a:lnTo>
                <a:lnTo>
                  <a:pt x="0" y="18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676721" y="2477451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0"/>
                </a:moveTo>
                <a:lnTo>
                  <a:pt x="327774" y="0"/>
                </a:lnTo>
                <a:lnTo>
                  <a:pt x="327774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163093" y="2692932"/>
            <a:ext cx="317500" cy="86360"/>
          </a:xfrm>
          <a:custGeom>
            <a:avLst/>
            <a:gdLst/>
            <a:ahLst/>
            <a:cxnLst/>
            <a:rect l="l" t="t" r="r" b="b"/>
            <a:pathLst>
              <a:path w="317500" h="86360">
                <a:moveTo>
                  <a:pt x="0" y="0"/>
                </a:moveTo>
                <a:lnTo>
                  <a:pt x="317207" y="0"/>
                </a:lnTo>
                <a:lnTo>
                  <a:pt x="317207" y="86220"/>
                </a:lnTo>
                <a:lnTo>
                  <a:pt x="0" y="8622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838585" y="1813585"/>
            <a:ext cx="317500" cy="34925"/>
          </a:xfrm>
          <a:custGeom>
            <a:avLst/>
            <a:gdLst/>
            <a:ahLst/>
            <a:cxnLst/>
            <a:rect l="l" t="t" r="r" b="b"/>
            <a:pathLst>
              <a:path w="317500" h="34925">
                <a:moveTo>
                  <a:pt x="0" y="34480"/>
                </a:moveTo>
                <a:lnTo>
                  <a:pt x="317195" y="34480"/>
                </a:lnTo>
                <a:lnTo>
                  <a:pt x="317195" y="0"/>
                </a:lnTo>
                <a:lnTo>
                  <a:pt x="0" y="0"/>
                </a:lnTo>
                <a:lnTo>
                  <a:pt x="0" y="3448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314378" y="2968828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25869"/>
                </a:moveTo>
                <a:lnTo>
                  <a:pt x="327837" y="25869"/>
                </a:lnTo>
                <a:lnTo>
                  <a:pt x="327837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00826" y="261107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07" y="0"/>
                </a:lnTo>
              </a:path>
            </a:pathLst>
          </a:custGeom>
          <a:ln w="8623">
            <a:solidFill>
              <a:srgbClr val="7013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276619" y="1774780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5">
                <a:moveTo>
                  <a:pt x="0" y="0"/>
                </a:moveTo>
                <a:lnTo>
                  <a:pt x="327774" y="0"/>
                </a:lnTo>
              </a:path>
            </a:pathLst>
          </a:custGeom>
          <a:ln w="8623">
            <a:solidFill>
              <a:srgbClr val="7013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762978" y="2434348"/>
            <a:ext cx="317500" cy="17780"/>
          </a:xfrm>
          <a:custGeom>
            <a:avLst/>
            <a:gdLst/>
            <a:ahLst/>
            <a:cxnLst/>
            <a:rect l="l" t="t" r="r" b="b"/>
            <a:pathLst>
              <a:path w="317500" h="17780">
                <a:moveTo>
                  <a:pt x="0" y="17246"/>
                </a:moveTo>
                <a:lnTo>
                  <a:pt x="317195" y="17246"/>
                </a:lnTo>
                <a:lnTo>
                  <a:pt x="317195" y="0"/>
                </a:lnTo>
                <a:lnTo>
                  <a:pt x="0" y="0"/>
                </a:lnTo>
                <a:lnTo>
                  <a:pt x="0" y="17246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238771" y="2641257"/>
            <a:ext cx="317500" cy="224154"/>
          </a:xfrm>
          <a:custGeom>
            <a:avLst/>
            <a:gdLst/>
            <a:ahLst/>
            <a:cxnLst/>
            <a:rect l="l" t="t" r="r" b="b"/>
            <a:pathLst>
              <a:path w="317500" h="224155">
                <a:moveTo>
                  <a:pt x="317207" y="0"/>
                </a:moveTo>
                <a:lnTo>
                  <a:pt x="0" y="0"/>
                </a:lnTo>
                <a:lnTo>
                  <a:pt x="0" y="224104"/>
                </a:lnTo>
                <a:lnTo>
                  <a:pt x="317207" y="224104"/>
                </a:lnTo>
                <a:lnTo>
                  <a:pt x="317207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714563" y="2934335"/>
            <a:ext cx="328295" cy="43180"/>
          </a:xfrm>
          <a:custGeom>
            <a:avLst/>
            <a:gdLst/>
            <a:ahLst/>
            <a:cxnLst/>
            <a:rect l="l" t="t" r="r" b="b"/>
            <a:pathLst>
              <a:path w="328295" h="43180">
                <a:moveTo>
                  <a:pt x="0" y="43116"/>
                </a:moveTo>
                <a:lnTo>
                  <a:pt x="327774" y="43116"/>
                </a:lnTo>
                <a:lnTo>
                  <a:pt x="327774" y="0"/>
                </a:lnTo>
                <a:lnTo>
                  <a:pt x="0" y="0"/>
                </a:lnTo>
                <a:lnTo>
                  <a:pt x="0" y="43116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200935" y="1735988"/>
            <a:ext cx="317500" cy="189865"/>
          </a:xfrm>
          <a:custGeom>
            <a:avLst/>
            <a:gdLst/>
            <a:ahLst/>
            <a:cxnLst/>
            <a:rect l="l" t="t" r="r" b="b"/>
            <a:pathLst>
              <a:path w="317500" h="189864">
                <a:moveTo>
                  <a:pt x="317195" y="0"/>
                </a:moveTo>
                <a:lnTo>
                  <a:pt x="0" y="0"/>
                </a:lnTo>
                <a:lnTo>
                  <a:pt x="0" y="189674"/>
                </a:lnTo>
                <a:lnTo>
                  <a:pt x="317195" y="189674"/>
                </a:lnTo>
                <a:lnTo>
                  <a:pt x="317195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676728" y="2425725"/>
            <a:ext cx="328295" cy="52069"/>
          </a:xfrm>
          <a:custGeom>
            <a:avLst/>
            <a:gdLst/>
            <a:ahLst/>
            <a:cxnLst/>
            <a:rect l="l" t="t" r="r" b="b"/>
            <a:pathLst>
              <a:path w="328295" h="52069">
                <a:moveTo>
                  <a:pt x="0" y="51727"/>
                </a:moveTo>
                <a:lnTo>
                  <a:pt x="327774" y="51727"/>
                </a:lnTo>
                <a:lnTo>
                  <a:pt x="327774" y="0"/>
                </a:lnTo>
                <a:lnTo>
                  <a:pt x="0" y="0"/>
                </a:lnTo>
                <a:lnTo>
                  <a:pt x="0" y="51727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163087" y="2649880"/>
            <a:ext cx="317500" cy="43180"/>
          </a:xfrm>
          <a:custGeom>
            <a:avLst/>
            <a:gdLst/>
            <a:ahLst/>
            <a:cxnLst/>
            <a:rect l="l" t="t" r="r" b="b"/>
            <a:pathLst>
              <a:path w="317500" h="43180">
                <a:moveTo>
                  <a:pt x="0" y="43052"/>
                </a:moveTo>
                <a:lnTo>
                  <a:pt x="317207" y="43052"/>
                </a:lnTo>
                <a:lnTo>
                  <a:pt x="317207" y="0"/>
                </a:lnTo>
                <a:lnTo>
                  <a:pt x="0" y="0"/>
                </a:lnTo>
                <a:lnTo>
                  <a:pt x="0" y="43052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38590" y="1813584"/>
            <a:ext cx="317500" cy="34925"/>
          </a:xfrm>
          <a:custGeom>
            <a:avLst/>
            <a:gdLst/>
            <a:ahLst/>
            <a:cxnLst/>
            <a:rect l="l" t="t" r="r" b="b"/>
            <a:pathLst>
              <a:path w="317500" h="34925">
                <a:moveTo>
                  <a:pt x="0" y="0"/>
                </a:moveTo>
                <a:lnTo>
                  <a:pt x="317195" y="0"/>
                </a:lnTo>
                <a:lnTo>
                  <a:pt x="317195" y="34480"/>
                </a:lnTo>
                <a:lnTo>
                  <a:pt x="0" y="344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314383" y="2968826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0"/>
                </a:moveTo>
                <a:lnTo>
                  <a:pt x="327825" y="0"/>
                </a:lnTo>
                <a:lnTo>
                  <a:pt x="327825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796056" y="2602000"/>
            <a:ext cx="327025" cy="18415"/>
          </a:xfrm>
          <a:custGeom>
            <a:avLst/>
            <a:gdLst/>
            <a:ahLst/>
            <a:cxnLst/>
            <a:rect l="l" t="t" r="r" b="b"/>
            <a:pathLst>
              <a:path w="327025" h="18414">
                <a:moveTo>
                  <a:pt x="0" y="18148"/>
                </a:moveTo>
                <a:lnTo>
                  <a:pt x="326732" y="18148"/>
                </a:lnTo>
                <a:lnTo>
                  <a:pt x="326732" y="0"/>
                </a:lnTo>
                <a:lnTo>
                  <a:pt x="0" y="0"/>
                </a:lnTo>
                <a:lnTo>
                  <a:pt x="0" y="18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271862" y="1765705"/>
            <a:ext cx="337820" cy="18415"/>
          </a:xfrm>
          <a:custGeom>
            <a:avLst/>
            <a:gdLst/>
            <a:ahLst/>
            <a:cxnLst/>
            <a:rect l="l" t="t" r="r" b="b"/>
            <a:pathLst>
              <a:path w="337820" h="18414">
                <a:moveTo>
                  <a:pt x="0" y="18148"/>
                </a:moveTo>
                <a:lnTo>
                  <a:pt x="337299" y="18148"/>
                </a:lnTo>
                <a:lnTo>
                  <a:pt x="337299" y="0"/>
                </a:lnTo>
                <a:lnTo>
                  <a:pt x="0" y="0"/>
                </a:lnTo>
                <a:lnTo>
                  <a:pt x="0" y="18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758220" y="2429584"/>
            <a:ext cx="327025" cy="27305"/>
          </a:xfrm>
          <a:custGeom>
            <a:avLst/>
            <a:gdLst/>
            <a:ahLst/>
            <a:cxnLst/>
            <a:rect l="l" t="t" r="r" b="b"/>
            <a:pathLst>
              <a:path w="327025" h="27305">
                <a:moveTo>
                  <a:pt x="0" y="26771"/>
                </a:moveTo>
                <a:lnTo>
                  <a:pt x="326707" y="26771"/>
                </a:lnTo>
                <a:lnTo>
                  <a:pt x="326707" y="0"/>
                </a:lnTo>
                <a:lnTo>
                  <a:pt x="0" y="0"/>
                </a:lnTo>
                <a:lnTo>
                  <a:pt x="0" y="267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238763" y="2641255"/>
            <a:ext cx="317500" cy="224154"/>
          </a:xfrm>
          <a:custGeom>
            <a:avLst/>
            <a:gdLst/>
            <a:ahLst/>
            <a:cxnLst/>
            <a:rect l="l" t="t" r="r" b="b"/>
            <a:pathLst>
              <a:path w="317500" h="224155">
                <a:moveTo>
                  <a:pt x="0" y="0"/>
                </a:moveTo>
                <a:lnTo>
                  <a:pt x="317207" y="0"/>
                </a:lnTo>
                <a:lnTo>
                  <a:pt x="317207" y="224104"/>
                </a:lnTo>
                <a:lnTo>
                  <a:pt x="0" y="22410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714569" y="2934333"/>
            <a:ext cx="328295" cy="43180"/>
          </a:xfrm>
          <a:custGeom>
            <a:avLst/>
            <a:gdLst/>
            <a:ahLst/>
            <a:cxnLst/>
            <a:rect l="l" t="t" r="r" b="b"/>
            <a:pathLst>
              <a:path w="328295" h="43180">
                <a:moveTo>
                  <a:pt x="0" y="0"/>
                </a:moveTo>
                <a:lnTo>
                  <a:pt x="327774" y="0"/>
                </a:lnTo>
                <a:lnTo>
                  <a:pt x="327774" y="43116"/>
                </a:lnTo>
                <a:lnTo>
                  <a:pt x="0" y="4311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200941" y="1735987"/>
            <a:ext cx="317500" cy="189865"/>
          </a:xfrm>
          <a:custGeom>
            <a:avLst/>
            <a:gdLst/>
            <a:ahLst/>
            <a:cxnLst/>
            <a:rect l="l" t="t" r="r" b="b"/>
            <a:pathLst>
              <a:path w="317500" h="189864">
                <a:moveTo>
                  <a:pt x="0" y="0"/>
                </a:moveTo>
                <a:lnTo>
                  <a:pt x="317182" y="0"/>
                </a:lnTo>
                <a:lnTo>
                  <a:pt x="317182" y="189674"/>
                </a:lnTo>
                <a:lnTo>
                  <a:pt x="0" y="18967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676721" y="2425724"/>
            <a:ext cx="328295" cy="52069"/>
          </a:xfrm>
          <a:custGeom>
            <a:avLst/>
            <a:gdLst/>
            <a:ahLst/>
            <a:cxnLst/>
            <a:rect l="l" t="t" r="r" b="b"/>
            <a:pathLst>
              <a:path w="328295" h="52069">
                <a:moveTo>
                  <a:pt x="0" y="0"/>
                </a:moveTo>
                <a:lnTo>
                  <a:pt x="327774" y="0"/>
                </a:lnTo>
                <a:lnTo>
                  <a:pt x="327774" y="51727"/>
                </a:lnTo>
                <a:lnTo>
                  <a:pt x="0" y="5172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163093" y="2649879"/>
            <a:ext cx="317500" cy="43180"/>
          </a:xfrm>
          <a:custGeom>
            <a:avLst/>
            <a:gdLst/>
            <a:ahLst/>
            <a:cxnLst/>
            <a:rect l="l" t="t" r="r" b="b"/>
            <a:pathLst>
              <a:path w="317500" h="43180">
                <a:moveTo>
                  <a:pt x="0" y="0"/>
                </a:moveTo>
                <a:lnTo>
                  <a:pt x="317207" y="0"/>
                </a:lnTo>
                <a:lnTo>
                  <a:pt x="317207" y="43053"/>
                </a:lnTo>
                <a:lnTo>
                  <a:pt x="0" y="4305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38585" y="1809273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195" y="0"/>
                </a:lnTo>
              </a:path>
            </a:pathLst>
          </a:custGeom>
          <a:ln w="8623">
            <a:solidFill>
              <a:srgbClr val="008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14378" y="2964516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5">
                <a:moveTo>
                  <a:pt x="0" y="0"/>
                </a:moveTo>
                <a:lnTo>
                  <a:pt x="327837" y="0"/>
                </a:lnTo>
              </a:path>
            </a:pathLst>
          </a:custGeom>
          <a:ln w="8623">
            <a:solidFill>
              <a:srgbClr val="008B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00826" y="2598153"/>
            <a:ext cx="317500" cy="17780"/>
          </a:xfrm>
          <a:custGeom>
            <a:avLst/>
            <a:gdLst/>
            <a:ahLst/>
            <a:cxnLst/>
            <a:rect l="l" t="t" r="r" b="b"/>
            <a:pathLst>
              <a:path w="317500" h="17780">
                <a:moveTo>
                  <a:pt x="0" y="17246"/>
                </a:moveTo>
                <a:lnTo>
                  <a:pt x="317207" y="17246"/>
                </a:lnTo>
                <a:lnTo>
                  <a:pt x="317207" y="0"/>
                </a:lnTo>
                <a:lnTo>
                  <a:pt x="0" y="0"/>
                </a:lnTo>
                <a:lnTo>
                  <a:pt x="0" y="17246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276619" y="1744611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25869"/>
                </a:moveTo>
                <a:lnTo>
                  <a:pt x="327774" y="25869"/>
                </a:lnTo>
                <a:lnTo>
                  <a:pt x="327774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762978" y="2365375"/>
            <a:ext cx="317500" cy="69215"/>
          </a:xfrm>
          <a:custGeom>
            <a:avLst/>
            <a:gdLst/>
            <a:ahLst/>
            <a:cxnLst/>
            <a:rect l="l" t="t" r="r" b="b"/>
            <a:pathLst>
              <a:path w="317500" h="69214">
                <a:moveTo>
                  <a:pt x="317195" y="0"/>
                </a:moveTo>
                <a:lnTo>
                  <a:pt x="0" y="0"/>
                </a:lnTo>
                <a:lnTo>
                  <a:pt x="0" y="68973"/>
                </a:lnTo>
                <a:lnTo>
                  <a:pt x="317195" y="68973"/>
                </a:lnTo>
                <a:lnTo>
                  <a:pt x="317195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238771" y="2624010"/>
            <a:ext cx="317500" cy="17780"/>
          </a:xfrm>
          <a:custGeom>
            <a:avLst/>
            <a:gdLst/>
            <a:ahLst/>
            <a:cxnLst/>
            <a:rect l="l" t="t" r="r" b="b"/>
            <a:pathLst>
              <a:path w="317500" h="17780">
                <a:moveTo>
                  <a:pt x="0" y="17246"/>
                </a:moveTo>
                <a:lnTo>
                  <a:pt x="317207" y="17246"/>
                </a:lnTo>
                <a:lnTo>
                  <a:pt x="317207" y="0"/>
                </a:lnTo>
                <a:lnTo>
                  <a:pt x="0" y="0"/>
                </a:lnTo>
                <a:lnTo>
                  <a:pt x="0" y="17246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714563" y="2917088"/>
            <a:ext cx="328295" cy="17780"/>
          </a:xfrm>
          <a:custGeom>
            <a:avLst/>
            <a:gdLst/>
            <a:ahLst/>
            <a:cxnLst/>
            <a:rect l="l" t="t" r="r" b="b"/>
            <a:pathLst>
              <a:path w="328295" h="17780">
                <a:moveTo>
                  <a:pt x="0" y="17246"/>
                </a:moveTo>
                <a:lnTo>
                  <a:pt x="327774" y="17246"/>
                </a:lnTo>
                <a:lnTo>
                  <a:pt x="327774" y="0"/>
                </a:lnTo>
                <a:lnTo>
                  <a:pt x="0" y="0"/>
                </a:lnTo>
                <a:lnTo>
                  <a:pt x="0" y="17246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200935" y="1718741"/>
            <a:ext cx="317500" cy="17780"/>
          </a:xfrm>
          <a:custGeom>
            <a:avLst/>
            <a:gdLst/>
            <a:ahLst/>
            <a:cxnLst/>
            <a:rect l="l" t="t" r="r" b="b"/>
            <a:pathLst>
              <a:path w="317500" h="17780">
                <a:moveTo>
                  <a:pt x="0" y="17246"/>
                </a:moveTo>
                <a:lnTo>
                  <a:pt x="317195" y="17246"/>
                </a:lnTo>
                <a:lnTo>
                  <a:pt x="317195" y="0"/>
                </a:lnTo>
                <a:lnTo>
                  <a:pt x="0" y="0"/>
                </a:lnTo>
                <a:lnTo>
                  <a:pt x="0" y="17246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676728" y="2365375"/>
            <a:ext cx="328295" cy="60960"/>
          </a:xfrm>
          <a:custGeom>
            <a:avLst/>
            <a:gdLst/>
            <a:ahLst/>
            <a:cxnLst/>
            <a:rect l="l" t="t" r="r" b="b"/>
            <a:pathLst>
              <a:path w="328295" h="60960">
                <a:moveTo>
                  <a:pt x="327774" y="0"/>
                </a:moveTo>
                <a:lnTo>
                  <a:pt x="0" y="0"/>
                </a:lnTo>
                <a:lnTo>
                  <a:pt x="0" y="60350"/>
                </a:lnTo>
                <a:lnTo>
                  <a:pt x="327774" y="60350"/>
                </a:lnTo>
                <a:lnTo>
                  <a:pt x="327774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163087" y="2615399"/>
            <a:ext cx="317500" cy="34925"/>
          </a:xfrm>
          <a:custGeom>
            <a:avLst/>
            <a:gdLst/>
            <a:ahLst/>
            <a:cxnLst/>
            <a:rect l="l" t="t" r="r" b="b"/>
            <a:pathLst>
              <a:path w="317500" h="34925">
                <a:moveTo>
                  <a:pt x="0" y="34480"/>
                </a:moveTo>
                <a:lnTo>
                  <a:pt x="317207" y="34480"/>
                </a:lnTo>
                <a:lnTo>
                  <a:pt x="317207" y="0"/>
                </a:lnTo>
                <a:lnTo>
                  <a:pt x="0" y="0"/>
                </a:lnTo>
                <a:lnTo>
                  <a:pt x="0" y="3448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833828" y="1800199"/>
            <a:ext cx="327025" cy="18415"/>
          </a:xfrm>
          <a:custGeom>
            <a:avLst/>
            <a:gdLst/>
            <a:ahLst/>
            <a:cxnLst/>
            <a:rect l="l" t="t" r="r" b="b"/>
            <a:pathLst>
              <a:path w="327025" h="18414">
                <a:moveTo>
                  <a:pt x="0" y="18148"/>
                </a:moveTo>
                <a:lnTo>
                  <a:pt x="326720" y="18148"/>
                </a:lnTo>
                <a:lnTo>
                  <a:pt x="326720" y="0"/>
                </a:lnTo>
                <a:lnTo>
                  <a:pt x="0" y="0"/>
                </a:lnTo>
                <a:lnTo>
                  <a:pt x="0" y="18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309621" y="2955442"/>
            <a:ext cx="337820" cy="18415"/>
          </a:xfrm>
          <a:custGeom>
            <a:avLst/>
            <a:gdLst/>
            <a:ahLst/>
            <a:cxnLst/>
            <a:rect l="l" t="t" r="r" b="b"/>
            <a:pathLst>
              <a:path w="337820" h="18414">
                <a:moveTo>
                  <a:pt x="0" y="18148"/>
                </a:moveTo>
                <a:lnTo>
                  <a:pt x="337350" y="18148"/>
                </a:lnTo>
                <a:lnTo>
                  <a:pt x="337350" y="0"/>
                </a:lnTo>
                <a:lnTo>
                  <a:pt x="0" y="0"/>
                </a:lnTo>
                <a:lnTo>
                  <a:pt x="0" y="18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796056" y="2593390"/>
            <a:ext cx="327025" cy="27305"/>
          </a:xfrm>
          <a:custGeom>
            <a:avLst/>
            <a:gdLst/>
            <a:ahLst/>
            <a:cxnLst/>
            <a:rect l="l" t="t" r="r" b="b"/>
            <a:pathLst>
              <a:path w="327025" h="27305">
                <a:moveTo>
                  <a:pt x="0" y="26771"/>
                </a:moveTo>
                <a:lnTo>
                  <a:pt x="326732" y="26771"/>
                </a:lnTo>
                <a:lnTo>
                  <a:pt x="326732" y="0"/>
                </a:lnTo>
                <a:lnTo>
                  <a:pt x="0" y="0"/>
                </a:lnTo>
                <a:lnTo>
                  <a:pt x="0" y="267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276624" y="1744611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0"/>
                </a:moveTo>
                <a:lnTo>
                  <a:pt x="327774" y="0"/>
                </a:lnTo>
                <a:lnTo>
                  <a:pt x="327774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762983" y="2365375"/>
            <a:ext cx="317500" cy="69215"/>
          </a:xfrm>
          <a:custGeom>
            <a:avLst/>
            <a:gdLst/>
            <a:ahLst/>
            <a:cxnLst/>
            <a:rect l="l" t="t" r="r" b="b"/>
            <a:pathLst>
              <a:path w="317500" h="69214">
                <a:moveTo>
                  <a:pt x="0" y="0"/>
                </a:moveTo>
                <a:lnTo>
                  <a:pt x="317182" y="0"/>
                </a:lnTo>
                <a:lnTo>
                  <a:pt x="317182" y="68973"/>
                </a:lnTo>
                <a:lnTo>
                  <a:pt x="0" y="6897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234001" y="2619248"/>
            <a:ext cx="327025" cy="27305"/>
          </a:xfrm>
          <a:custGeom>
            <a:avLst/>
            <a:gdLst/>
            <a:ahLst/>
            <a:cxnLst/>
            <a:rect l="l" t="t" r="r" b="b"/>
            <a:pathLst>
              <a:path w="327025" h="27305">
                <a:moveTo>
                  <a:pt x="0" y="26771"/>
                </a:moveTo>
                <a:lnTo>
                  <a:pt x="326732" y="26771"/>
                </a:lnTo>
                <a:lnTo>
                  <a:pt x="326732" y="0"/>
                </a:lnTo>
                <a:lnTo>
                  <a:pt x="0" y="0"/>
                </a:lnTo>
                <a:lnTo>
                  <a:pt x="0" y="267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709806" y="2912325"/>
            <a:ext cx="337820" cy="27305"/>
          </a:xfrm>
          <a:custGeom>
            <a:avLst/>
            <a:gdLst/>
            <a:ahLst/>
            <a:cxnLst/>
            <a:rect l="l" t="t" r="r" b="b"/>
            <a:pathLst>
              <a:path w="337820" h="27305">
                <a:moveTo>
                  <a:pt x="0" y="26771"/>
                </a:moveTo>
                <a:lnTo>
                  <a:pt x="337299" y="26771"/>
                </a:lnTo>
                <a:lnTo>
                  <a:pt x="337299" y="0"/>
                </a:lnTo>
                <a:lnTo>
                  <a:pt x="0" y="0"/>
                </a:lnTo>
                <a:lnTo>
                  <a:pt x="0" y="267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196178" y="1713979"/>
            <a:ext cx="327025" cy="27305"/>
          </a:xfrm>
          <a:custGeom>
            <a:avLst/>
            <a:gdLst/>
            <a:ahLst/>
            <a:cxnLst/>
            <a:rect l="l" t="t" r="r" b="b"/>
            <a:pathLst>
              <a:path w="327025" h="27305">
                <a:moveTo>
                  <a:pt x="0" y="26771"/>
                </a:moveTo>
                <a:lnTo>
                  <a:pt x="326707" y="26771"/>
                </a:lnTo>
                <a:lnTo>
                  <a:pt x="326707" y="0"/>
                </a:lnTo>
                <a:lnTo>
                  <a:pt x="0" y="0"/>
                </a:lnTo>
                <a:lnTo>
                  <a:pt x="0" y="267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676721" y="2365375"/>
            <a:ext cx="328295" cy="60960"/>
          </a:xfrm>
          <a:custGeom>
            <a:avLst/>
            <a:gdLst/>
            <a:ahLst/>
            <a:cxnLst/>
            <a:rect l="l" t="t" r="r" b="b"/>
            <a:pathLst>
              <a:path w="328295" h="60960">
                <a:moveTo>
                  <a:pt x="0" y="0"/>
                </a:moveTo>
                <a:lnTo>
                  <a:pt x="327774" y="0"/>
                </a:lnTo>
                <a:lnTo>
                  <a:pt x="327774" y="60350"/>
                </a:lnTo>
                <a:lnTo>
                  <a:pt x="0" y="603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163093" y="2615399"/>
            <a:ext cx="317500" cy="34925"/>
          </a:xfrm>
          <a:custGeom>
            <a:avLst/>
            <a:gdLst/>
            <a:ahLst/>
            <a:cxnLst/>
            <a:rect l="l" t="t" r="r" b="b"/>
            <a:pathLst>
              <a:path w="317500" h="34925">
                <a:moveTo>
                  <a:pt x="0" y="0"/>
                </a:moveTo>
                <a:lnTo>
                  <a:pt x="317207" y="0"/>
                </a:lnTo>
                <a:lnTo>
                  <a:pt x="317207" y="34480"/>
                </a:lnTo>
                <a:lnTo>
                  <a:pt x="0" y="344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838585" y="1787715"/>
            <a:ext cx="317500" cy="17780"/>
          </a:xfrm>
          <a:custGeom>
            <a:avLst/>
            <a:gdLst/>
            <a:ahLst/>
            <a:cxnLst/>
            <a:rect l="l" t="t" r="r" b="b"/>
            <a:pathLst>
              <a:path w="317500" h="17780">
                <a:moveTo>
                  <a:pt x="0" y="17246"/>
                </a:moveTo>
                <a:lnTo>
                  <a:pt x="317195" y="17246"/>
                </a:lnTo>
                <a:lnTo>
                  <a:pt x="317195" y="0"/>
                </a:lnTo>
                <a:lnTo>
                  <a:pt x="0" y="0"/>
                </a:lnTo>
                <a:lnTo>
                  <a:pt x="0" y="17246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314378" y="2925724"/>
            <a:ext cx="328295" cy="34925"/>
          </a:xfrm>
          <a:custGeom>
            <a:avLst/>
            <a:gdLst/>
            <a:ahLst/>
            <a:cxnLst/>
            <a:rect l="l" t="t" r="r" b="b"/>
            <a:pathLst>
              <a:path w="328295" h="34925">
                <a:moveTo>
                  <a:pt x="0" y="34480"/>
                </a:moveTo>
                <a:lnTo>
                  <a:pt x="327837" y="34480"/>
                </a:lnTo>
                <a:lnTo>
                  <a:pt x="327837" y="0"/>
                </a:lnTo>
                <a:lnTo>
                  <a:pt x="0" y="0"/>
                </a:lnTo>
                <a:lnTo>
                  <a:pt x="0" y="3448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800826" y="2572283"/>
            <a:ext cx="317500" cy="26034"/>
          </a:xfrm>
          <a:custGeom>
            <a:avLst/>
            <a:gdLst/>
            <a:ahLst/>
            <a:cxnLst/>
            <a:rect l="l" t="t" r="r" b="b"/>
            <a:pathLst>
              <a:path w="317500" h="26035">
                <a:moveTo>
                  <a:pt x="0" y="25869"/>
                </a:moveTo>
                <a:lnTo>
                  <a:pt x="317207" y="25869"/>
                </a:lnTo>
                <a:lnTo>
                  <a:pt x="317207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276619" y="1718741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25869"/>
                </a:moveTo>
                <a:lnTo>
                  <a:pt x="327774" y="25869"/>
                </a:lnTo>
                <a:lnTo>
                  <a:pt x="327774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762978" y="2361063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195" y="0"/>
                </a:lnTo>
              </a:path>
            </a:pathLst>
          </a:custGeom>
          <a:ln w="8623">
            <a:solidFill>
              <a:srgbClr val="4094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238771" y="2468829"/>
            <a:ext cx="317500" cy="155575"/>
          </a:xfrm>
          <a:custGeom>
            <a:avLst/>
            <a:gdLst/>
            <a:ahLst/>
            <a:cxnLst/>
            <a:rect l="l" t="t" r="r" b="b"/>
            <a:pathLst>
              <a:path w="317500" h="155575">
                <a:moveTo>
                  <a:pt x="317207" y="0"/>
                </a:moveTo>
                <a:lnTo>
                  <a:pt x="0" y="0"/>
                </a:lnTo>
                <a:lnTo>
                  <a:pt x="0" y="155194"/>
                </a:lnTo>
                <a:lnTo>
                  <a:pt x="317207" y="155194"/>
                </a:lnTo>
                <a:lnTo>
                  <a:pt x="317207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714563" y="2891231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25869"/>
                </a:moveTo>
                <a:lnTo>
                  <a:pt x="327774" y="25869"/>
                </a:lnTo>
                <a:lnTo>
                  <a:pt x="327774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200935" y="1692871"/>
            <a:ext cx="317500" cy="26034"/>
          </a:xfrm>
          <a:custGeom>
            <a:avLst/>
            <a:gdLst/>
            <a:ahLst/>
            <a:cxnLst/>
            <a:rect l="l" t="t" r="r" b="b"/>
            <a:pathLst>
              <a:path w="317500" h="26035">
                <a:moveTo>
                  <a:pt x="0" y="25869"/>
                </a:moveTo>
                <a:lnTo>
                  <a:pt x="317195" y="25869"/>
                </a:lnTo>
                <a:lnTo>
                  <a:pt x="317195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676728" y="2339505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25869"/>
                </a:moveTo>
                <a:lnTo>
                  <a:pt x="327774" y="25869"/>
                </a:lnTo>
                <a:lnTo>
                  <a:pt x="327774" y="0"/>
                </a:lnTo>
                <a:lnTo>
                  <a:pt x="0" y="0"/>
                </a:lnTo>
                <a:lnTo>
                  <a:pt x="0" y="25869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163087" y="261107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07" y="0"/>
                </a:lnTo>
              </a:path>
            </a:pathLst>
          </a:custGeom>
          <a:ln w="8623">
            <a:solidFill>
              <a:srgbClr val="4094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833828" y="1782952"/>
            <a:ext cx="327025" cy="27305"/>
          </a:xfrm>
          <a:custGeom>
            <a:avLst/>
            <a:gdLst/>
            <a:ahLst/>
            <a:cxnLst/>
            <a:rect l="l" t="t" r="r" b="b"/>
            <a:pathLst>
              <a:path w="327025" h="27305">
                <a:moveTo>
                  <a:pt x="0" y="26771"/>
                </a:moveTo>
                <a:lnTo>
                  <a:pt x="326720" y="26771"/>
                </a:lnTo>
                <a:lnTo>
                  <a:pt x="326720" y="0"/>
                </a:lnTo>
                <a:lnTo>
                  <a:pt x="0" y="0"/>
                </a:lnTo>
                <a:lnTo>
                  <a:pt x="0" y="267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314383" y="2925724"/>
            <a:ext cx="328295" cy="34925"/>
          </a:xfrm>
          <a:custGeom>
            <a:avLst/>
            <a:gdLst/>
            <a:ahLst/>
            <a:cxnLst/>
            <a:rect l="l" t="t" r="r" b="b"/>
            <a:pathLst>
              <a:path w="328295" h="34925">
                <a:moveTo>
                  <a:pt x="0" y="0"/>
                </a:moveTo>
                <a:lnTo>
                  <a:pt x="327825" y="0"/>
                </a:lnTo>
                <a:lnTo>
                  <a:pt x="327825" y="34480"/>
                </a:lnTo>
                <a:lnTo>
                  <a:pt x="0" y="344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800818" y="2572283"/>
            <a:ext cx="317500" cy="26034"/>
          </a:xfrm>
          <a:custGeom>
            <a:avLst/>
            <a:gdLst/>
            <a:ahLst/>
            <a:cxnLst/>
            <a:rect l="l" t="t" r="r" b="b"/>
            <a:pathLst>
              <a:path w="317500" h="26035">
                <a:moveTo>
                  <a:pt x="0" y="0"/>
                </a:moveTo>
                <a:lnTo>
                  <a:pt x="317207" y="0"/>
                </a:lnTo>
                <a:lnTo>
                  <a:pt x="317207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76624" y="1718741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0"/>
                </a:moveTo>
                <a:lnTo>
                  <a:pt x="327774" y="0"/>
                </a:lnTo>
                <a:lnTo>
                  <a:pt x="327774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758220" y="2361063"/>
            <a:ext cx="327025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707" y="0"/>
                </a:lnTo>
              </a:path>
            </a:pathLst>
          </a:custGeom>
          <a:ln w="181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238763" y="2468841"/>
            <a:ext cx="317500" cy="155575"/>
          </a:xfrm>
          <a:custGeom>
            <a:avLst/>
            <a:gdLst/>
            <a:ahLst/>
            <a:cxnLst/>
            <a:rect l="l" t="t" r="r" b="b"/>
            <a:pathLst>
              <a:path w="317500" h="155575">
                <a:moveTo>
                  <a:pt x="0" y="0"/>
                </a:moveTo>
                <a:lnTo>
                  <a:pt x="317207" y="0"/>
                </a:lnTo>
                <a:lnTo>
                  <a:pt x="317207" y="155181"/>
                </a:lnTo>
                <a:lnTo>
                  <a:pt x="0" y="15518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714569" y="2891231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0"/>
                </a:moveTo>
                <a:lnTo>
                  <a:pt x="327774" y="0"/>
                </a:lnTo>
                <a:lnTo>
                  <a:pt x="327774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200941" y="1692871"/>
            <a:ext cx="317500" cy="26034"/>
          </a:xfrm>
          <a:custGeom>
            <a:avLst/>
            <a:gdLst/>
            <a:ahLst/>
            <a:cxnLst/>
            <a:rect l="l" t="t" r="r" b="b"/>
            <a:pathLst>
              <a:path w="317500" h="26035">
                <a:moveTo>
                  <a:pt x="0" y="0"/>
                </a:moveTo>
                <a:lnTo>
                  <a:pt x="317182" y="0"/>
                </a:lnTo>
                <a:lnTo>
                  <a:pt x="317182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676721" y="2339505"/>
            <a:ext cx="328295" cy="26034"/>
          </a:xfrm>
          <a:custGeom>
            <a:avLst/>
            <a:gdLst/>
            <a:ahLst/>
            <a:cxnLst/>
            <a:rect l="l" t="t" r="r" b="b"/>
            <a:pathLst>
              <a:path w="328295" h="26035">
                <a:moveTo>
                  <a:pt x="0" y="0"/>
                </a:moveTo>
                <a:lnTo>
                  <a:pt x="327774" y="0"/>
                </a:lnTo>
                <a:lnTo>
                  <a:pt x="327774" y="25869"/>
                </a:lnTo>
                <a:lnTo>
                  <a:pt x="0" y="2586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158330" y="2611075"/>
            <a:ext cx="327025" cy="0"/>
          </a:xfrm>
          <a:custGeom>
            <a:avLst/>
            <a:gdLst/>
            <a:ahLst/>
            <a:cxnLst/>
            <a:rect l="l" t="t" r="r" b="b"/>
            <a:pathLst>
              <a:path w="327025">
                <a:moveTo>
                  <a:pt x="0" y="0"/>
                </a:moveTo>
                <a:lnTo>
                  <a:pt x="326732" y="0"/>
                </a:lnTo>
              </a:path>
            </a:pathLst>
          </a:custGeom>
          <a:ln w="181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764581" y="1399733"/>
            <a:ext cx="0" cy="1888489"/>
          </a:xfrm>
          <a:custGeom>
            <a:avLst/>
            <a:gdLst/>
            <a:ahLst/>
            <a:cxnLst/>
            <a:rect l="l" t="t" r="r" b="b"/>
            <a:pathLst>
              <a:path h="1888489">
                <a:moveTo>
                  <a:pt x="0" y="1888096"/>
                </a:moveTo>
                <a:lnTo>
                  <a:pt x="0" y="0"/>
                </a:lnTo>
              </a:path>
            </a:pathLst>
          </a:custGeom>
          <a:ln w="9525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764581" y="3287829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295" y="0"/>
                </a:lnTo>
              </a:path>
            </a:pathLst>
          </a:custGeom>
          <a:ln w="9525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4886577" y="1562075"/>
            <a:ext cx="24130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20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373491" y="2703032"/>
            <a:ext cx="2247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848973" y="2351880"/>
            <a:ext cx="24002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330680" y="1492353"/>
            <a:ext cx="23939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811116" y="2137253"/>
            <a:ext cx="2406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292187" y="2243297"/>
            <a:ext cx="2406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779101" y="2668107"/>
            <a:ext cx="2216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55" dirty="0">
                <a:solidFill>
                  <a:srgbClr val="4C4C4C"/>
                </a:solidFill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8254330" y="1472033"/>
            <a:ext cx="23939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8733876" y="2119981"/>
            <a:ext cx="24447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$40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9217107" y="2395695"/>
            <a:ext cx="2381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473069" y="1309475"/>
            <a:ext cx="243840" cy="2054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  <a:spcBef>
                <a:spcPts val="655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70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5"/>
              </a:spcBef>
            </a:pP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$6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5"/>
              </a:spcBef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$5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5"/>
              </a:spcBef>
            </a:pP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5"/>
              </a:spcBef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660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655"/>
              </a:spcBef>
            </a:pP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73025" algn="ctr">
              <a:lnSpc>
                <a:spcPct val="100000"/>
              </a:lnSpc>
              <a:spcBef>
                <a:spcPts val="655"/>
              </a:spcBef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$0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4847588" y="3307673"/>
            <a:ext cx="30797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07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5326247" y="3307673"/>
            <a:ext cx="79502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3395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	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293977" y="3307673"/>
            <a:ext cx="29845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218643" y="3307673"/>
            <a:ext cx="7772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3395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4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9179769" y="3307673"/>
            <a:ext cx="29845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224835" y="1910782"/>
            <a:ext cx="167640" cy="8693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U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D in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B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ll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io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228459" y="968468"/>
            <a:ext cx="23564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Equity-Backed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IPOs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4378928" y="3542475"/>
            <a:ext cx="13773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Australia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/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New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Zealand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5994732" y="3542475"/>
            <a:ext cx="3581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China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6589848" y="3307673"/>
            <a:ext cx="472440" cy="40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295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India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7126165" y="3307673"/>
            <a:ext cx="425450" cy="40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51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Japan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7737953" y="3307673"/>
            <a:ext cx="398780" cy="40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2013</a:t>
            </a:r>
            <a:endParaRPr sz="1000">
              <a:latin typeface="Arial"/>
              <a:cs typeface="Arial"/>
            </a:endParaRPr>
          </a:p>
          <a:p>
            <a:pPr marL="46990">
              <a:lnSpc>
                <a:spcPct val="100000"/>
              </a:lnSpc>
              <a:spcBef>
                <a:spcPts val="645"/>
              </a:spcBef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K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rea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8365037" y="3542475"/>
            <a:ext cx="88391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Southeast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764581" y="4638078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295" y="0"/>
                </a:lnTo>
              </a:path>
            </a:pathLst>
          </a:custGeom>
          <a:ln w="9525">
            <a:solidFill>
              <a:srgbClr val="BCB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849164" y="6457200"/>
            <a:ext cx="360045" cy="121285"/>
          </a:xfrm>
          <a:custGeom>
            <a:avLst/>
            <a:gdLst/>
            <a:ahLst/>
            <a:cxnLst/>
            <a:rect l="l" t="t" r="r" b="b"/>
            <a:pathLst>
              <a:path w="360045" h="121284">
                <a:moveTo>
                  <a:pt x="359498" y="0"/>
                </a:moveTo>
                <a:lnTo>
                  <a:pt x="0" y="0"/>
                </a:lnTo>
                <a:lnTo>
                  <a:pt x="0" y="120700"/>
                </a:lnTo>
                <a:lnTo>
                  <a:pt x="359498" y="120700"/>
                </a:lnTo>
                <a:lnTo>
                  <a:pt x="359498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377827" y="6534798"/>
            <a:ext cx="360045" cy="43180"/>
          </a:xfrm>
          <a:custGeom>
            <a:avLst/>
            <a:gdLst/>
            <a:ahLst/>
            <a:cxnLst/>
            <a:rect l="l" t="t" r="r" b="b"/>
            <a:pathLst>
              <a:path w="360045" h="43179">
                <a:moveTo>
                  <a:pt x="0" y="43116"/>
                </a:moveTo>
                <a:lnTo>
                  <a:pt x="359562" y="43116"/>
                </a:lnTo>
                <a:lnTo>
                  <a:pt x="359562" y="0"/>
                </a:lnTo>
                <a:lnTo>
                  <a:pt x="0" y="0"/>
                </a:lnTo>
                <a:lnTo>
                  <a:pt x="0" y="43116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917133" y="6362369"/>
            <a:ext cx="349250" cy="215900"/>
          </a:xfrm>
          <a:custGeom>
            <a:avLst/>
            <a:gdLst/>
            <a:ahLst/>
            <a:cxnLst/>
            <a:rect l="l" t="t" r="r" b="b"/>
            <a:pathLst>
              <a:path w="349250" h="215900">
                <a:moveTo>
                  <a:pt x="348919" y="0"/>
                </a:moveTo>
                <a:lnTo>
                  <a:pt x="0" y="0"/>
                </a:lnTo>
                <a:lnTo>
                  <a:pt x="0" y="215544"/>
                </a:lnTo>
                <a:lnTo>
                  <a:pt x="348919" y="215544"/>
                </a:lnTo>
                <a:lnTo>
                  <a:pt x="348919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445783" y="6224409"/>
            <a:ext cx="360045" cy="353695"/>
          </a:xfrm>
          <a:custGeom>
            <a:avLst/>
            <a:gdLst/>
            <a:ahLst/>
            <a:cxnLst/>
            <a:rect l="l" t="t" r="r" b="b"/>
            <a:pathLst>
              <a:path w="360045" h="353695">
                <a:moveTo>
                  <a:pt x="359498" y="0"/>
                </a:moveTo>
                <a:lnTo>
                  <a:pt x="0" y="0"/>
                </a:lnTo>
                <a:lnTo>
                  <a:pt x="0" y="353491"/>
                </a:lnTo>
                <a:lnTo>
                  <a:pt x="359498" y="353491"/>
                </a:lnTo>
                <a:lnTo>
                  <a:pt x="359498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985025" y="6310629"/>
            <a:ext cx="349250" cy="267335"/>
          </a:xfrm>
          <a:custGeom>
            <a:avLst/>
            <a:gdLst/>
            <a:ahLst/>
            <a:cxnLst/>
            <a:rect l="l" t="t" r="r" b="b"/>
            <a:pathLst>
              <a:path w="349250" h="267334">
                <a:moveTo>
                  <a:pt x="348919" y="0"/>
                </a:moveTo>
                <a:lnTo>
                  <a:pt x="0" y="0"/>
                </a:lnTo>
                <a:lnTo>
                  <a:pt x="0" y="267271"/>
                </a:lnTo>
                <a:lnTo>
                  <a:pt x="348919" y="267271"/>
                </a:lnTo>
                <a:lnTo>
                  <a:pt x="348919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513675" y="6405473"/>
            <a:ext cx="360045" cy="172720"/>
          </a:xfrm>
          <a:custGeom>
            <a:avLst/>
            <a:gdLst/>
            <a:ahLst/>
            <a:cxnLst/>
            <a:rect l="l" t="t" r="r" b="b"/>
            <a:pathLst>
              <a:path w="360045" h="172720">
                <a:moveTo>
                  <a:pt x="359498" y="0"/>
                </a:moveTo>
                <a:lnTo>
                  <a:pt x="0" y="0"/>
                </a:lnTo>
                <a:lnTo>
                  <a:pt x="0" y="172427"/>
                </a:lnTo>
                <a:lnTo>
                  <a:pt x="359498" y="172427"/>
                </a:lnTo>
                <a:lnTo>
                  <a:pt x="359498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052917" y="6112332"/>
            <a:ext cx="349250" cy="466090"/>
          </a:xfrm>
          <a:custGeom>
            <a:avLst/>
            <a:gdLst/>
            <a:ahLst/>
            <a:cxnLst/>
            <a:rect l="l" t="t" r="r" b="b"/>
            <a:pathLst>
              <a:path w="349250" h="466090">
                <a:moveTo>
                  <a:pt x="348919" y="0"/>
                </a:moveTo>
                <a:lnTo>
                  <a:pt x="0" y="0"/>
                </a:lnTo>
                <a:lnTo>
                  <a:pt x="0" y="465569"/>
                </a:lnTo>
                <a:lnTo>
                  <a:pt x="348919" y="465569"/>
                </a:lnTo>
                <a:lnTo>
                  <a:pt x="348919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8581580" y="6431330"/>
            <a:ext cx="360045" cy="146685"/>
          </a:xfrm>
          <a:custGeom>
            <a:avLst/>
            <a:gdLst/>
            <a:ahLst/>
            <a:cxnLst/>
            <a:rect l="l" t="t" r="r" b="b"/>
            <a:pathLst>
              <a:path w="360045" h="146684">
                <a:moveTo>
                  <a:pt x="359486" y="0"/>
                </a:moveTo>
                <a:lnTo>
                  <a:pt x="0" y="0"/>
                </a:lnTo>
                <a:lnTo>
                  <a:pt x="0" y="146570"/>
                </a:lnTo>
                <a:lnTo>
                  <a:pt x="359486" y="146570"/>
                </a:lnTo>
                <a:lnTo>
                  <a:pt x="359486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110230" y="6396837"/>
            <a:ext cx="360045" cy="181610"/>
          </a:xfrm>
          <a:custGeom>
            <a:avLst/>
            <a:gdLst/>
            <a:ahLst/>
            <a:cxnLst/>
            <a:rect l="l" t="t" r="r" b="b"/>
            <a:pathLst>
              <a:path w="360045" h="181609">
                <a:moveTo>
                  <a:pt x="359486" y="0"/>
                </a:moveTo>
                <a:lnTo>
                  <a:pt x="0" y="0"/>
                </a:lnTo>
                <a:lnTo>
                  <a:pt x="0" y="181063"/>
                </a:lnTo>
                <a:lnTo>
                  <a:pt x="359486" y="181063"/>
                </a:lnTo>
                <a:lnTo>
                  <a:pt x="359486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849164" y="6370980"/>
            <a:ext cx="360045" cy="86360"/>
          </a:xfrm>
          <a:custGeom>
            <a:avLst/>
            <a:gdLst/>
            <a:ahLst/>
            <a:cxnLst/>
            <a:rect l="l" t="t" r="r" b="b"/>
            <a:pathLst>
              <a:path w="360045" h="86360">
                <a:moveTo>
                  <a:pt x="359498" y="0"/>
                </a:moveTo>
                <a:lnTo>
                  <a:pt x="0" y="0"/>
                </a:lnTo>
                <a:lnTo>
                  <a:pt x="0" y="86220"/>
                </a:lnTo>
                <a:lnTo>
                  <a:pt x="359498" y="86220"/>
                </a:lnTo>
                <a:lnTo>
                  <a:pt x="359498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377827" y="6302019"/>
            <a:ext cx="360045" cy="233045"/>
          </a:xfrm>
          <a:custGeom>
            <a:avLst/>
            <a:gdLst/>
            <a:ahLst/>
            <a:cxnLst/>
            <a:rect l="l" t="t" r="r" b="b"/>
            <a:pathLst>
              <a:path w="360045" h="233045">
                <a:moveTo>
                  <a:pt x="359562" y="0"/>
                </a:moveTo>
                <a:lnTo>
                  <a:pt x="0" y="0"/>
                </a:lnTo>
                <a:lnTo>
                  <a:pt x="0" y="232778"/>
                </a:lnTo>
                <a:lnTo>
                  <a:pt x="359562" y="232778"/>
                </a:lnTo>
                <a:lnTo>
                  <a:pt x="359562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917133" y="6103708"/>
            <a:ext cx="349250" cy="259079"/>
          </a:xfrm>
          <a:custGeom>
            <a:avLst/>
            <a:gdLst/>
            <a:ahLst/>
            <a:cxnLst/>
            <a:rect l="l" t="t" r="r" b="b"/>
            <a:pathLst>
              <a:path w="349250" h="259079">
                <a:moveTo>
                  <a:pt x="348919" y="0"/>
                </a:moveTo>
                <a:lnTo>
                  <a:pt x="0" y="0"/>
                </a:lnTo>
                <a:lnTo>
                  <a:pt x="0" y="258648"/>
                </a:lnTo>
                <a:lnTo>
                  <a:pt x="348919" y="258648"/>
                </a:lnTo>
                <a:lnTo>
                  <a:pt x="348919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445783" y="6060605"/>
            <a:ext cx="360045" cy="163830"/>
          </a:xfrm>
          <a:custGeom>
            <a:avLst/>
            <a:gdLst/>
            <a:ahLst/>
            <a:cxnLst/>
            <a:rect l="l" t="t" r="r" b="b"/>
            <a:pathLst>
              <a:path w="360045" h="163829">
                <a:moveTo>
                  <a:pt x="359498" y="0"/>
                </a:moveTo>
                <a:lnTo>
                  <a:pt x="0" y="0"/>
                </a:lnTo>
                <a:lnTo>
                  <a:pt x="0" y="163804"/>
                </a:lnTo>
                <a:lnTo>
                  <a:pt x="359498" y="163804"/>
                </a:lnTo>
                <a:lnTo>
                  <a:pt x="359498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985025" y="6112332"/>
            <a:ext cx="349250" cy="198755"/>
          </a:xfrm>
          <a:custGeom>
            <a:avLst/>
            <a:gdLst/>
            <a:ahLst/>
            <a:cxnLst/>
            <a:rect l="l" t="t" r="r" b="b"/>
            <a:pathLst>
              <a:path w="349250" h="198754">
                <a:moveTo>
                  <a:pt x="348919" y="0"/>
                </a:moveTo>
                <a:lnTo>
                  <a:pt x="0" y="0"/>
                </a:lnTo>
                <a:lnTo>
                  <a:pt x="0" y="198297"/>
                </a:lnTo>
                <a:lnTo>
                  <a:pt x="348919" y="198297"/>
                </a:lnTo>
                <a:lnTo>
                  <a:pt x="348919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513675" y="6172682"/>
            <a:ext cx="360045" cy="233045"/>
          </a:xfrm>
          <a:custGeom>
            <a:avLst/>
            <a:gdLst/>
            <a:ahLst/>
            <a:cxnLst/>
            <a:rect l="l" t="t" r="r" b="b"/>
            <a:pathLst>
              <a:path w="360045" h="233045">
                <a:moveTo>
                  <a:pt x="359498" y="0"/>
                </a:moveTo>
                <a:lnTo>
                  <a:pt x="0" y="0"/>
                </a:lnTo>
                <a:lnTo>
                  <a:pt x="0" y="232790"/>
                </a:lnTo>
                <a:lnTo>
                  <a:pt x="359498" y="232790"/>
                </a:lnTo>
                <a:lnTo>
                  <a:pt x="359498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052917" y="5939891"/>
            <a:ext cx="349250" cy="172720"/>
          </a:xfrm>
          <a:custGeom>
            <a:avLst/>
            <a:gdLst/>
            <a:ahLst/>
            <a:cxnLst/>
            <a:rect l="l" t="t" r="r" b="b"/>
            <a:pathLst>
              <a:path w="349250" h="172720">
                <a:moveTo>
                  <a:pt x="348919" y="0"/>
                </a:moveTo>
                <a:lnTo>
                  <a:pt x="0" y="0"/>
                </a:lnTo>
                <a:lnTo>
                  <a:pt x="0" y="172440"/>
                </a:lnTo>
                <a:lnTo>
                  <a:pt x="348919" y="172440"/>
                </a:lnTo>
                <a:lnTo>
                  <a:pt x="348919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581580" y="6077839"/>
            <a:ext cx="360045" cy="353695"/>
          </a:xfrm>
          <a:custGeom>
            <a:avLst/>
            <a:gdLst/>
            <a:ahLst/>
            <a:cxnLst/>
            <a:rect l="l" t="t" r="r" b="b"/>
            <a:pathLst>
              <a:path w="360045" h="353695">
                <a:moveTo>
                  <a:pt x="359486" y="0"/>
                </a:moveTo>
                <a:lnTo>
                  <a:pt x="0" y="0"/>
                </a:lnTo>
                <a:lnTo>
                  <a:pt x="0" y="353491"/>
                </a:lnTo>
                <a:lnTo>
                  <a:pt x="359486" y="353491"/>
                </a:lnTo>
                <a:lnTo>
                  <a:pt x="359486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110230" y="5767527"/>
            <a:ext cx="360045" cy="629920"/>
          </a:xfrm>
          <a:custGeom>
            <a:avLst/>
            <a:gdLst/>
            <a:ahLst/>
            <a:cxnLst/>
            <a:rect l="l" t="t" r="r" b="b"/>
            <a:pathLst>
              <a:path w="360045" h="629920">
                <a:moveTo>
                  <a:pt x="359486" y="0"/>
                </a:moveTo>
                <a:lnTo>
                  <a:pt x="0" y="0"/>
                </a:lnTo>
                <a:lnTo>
                  <a:pt x="0" y="629323"/>
                </a:lnTo>
                <a:lnTo>
                  <a:pt x="359486" y="629323"/>
                </a:lnTo>
                <a:lnTo>
                  <a:pt x="359486" y="0"/>
                </a:lnTo>
                <a:close/>
              </a:path>
            </a:pathLst>
          </a:custGeom>
          <a:solidFill>
            <a:srgbClr val="95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849169" y="6370976"/>
            <a:ext cx="360045" cy="86360"/>
          </a:xfrm>
          <a:custGeom>
            <a:avLst/>
            <a:gdLst/>
            <a:ahLst/>
            <a:cxnLst/>
            <a:rect l="l" t="t" r="r" b="b"/>
            <a:pathLst>
              <a:path w="360045" h="86360">
                <a:moveTo>
                  <a:pt x="0" y="0"/>
                </a:moveTo>
                <a:lnTo>
                  <a:pt x="359498" y="0"/>
                </a:lnTo>
                <a:lnTo>
                  <a:pt x="359498" y="86220"/>
                </a:lnTo>
                <a:lnTo>
                  <a:pt x="0" y="8622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377832" y="6302015"/>
            <a:ext cx="360045" cy="233045"/>
          </a:xfrm>
          <a:custGeom>
            <a:avLst/>
            <a:gdLst/>
            <a:ahLst/>
            <a:cxnLst/>
            <a:rect l="l" t="t" r="r" b="b"/>
            <a:pathLst>
              <a:path w="360045" h="233045">
                <a:moveTo>
                  <a:pt x="0" y="0"/>
                </a:moveTo>
                <a:lnTo>
                  <a:pt x="359549" y="0"/>
                </a:lnTo>
                <a:lnTo>
                  <a:pt x="359549" y="232778"/>
                </a:lnTo>
                <a:lnTo>
                  <a:pt x="0" y="23277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917125" y="6103704"/>
            <a:ext cx="349250" cy="259079"/>
          </a:xfrm>
          <a:custGeom>
            <a:avLst/>
            <a:gdLst/>
            <a:ahLst/>
            <a:cxnLst/>
            <a:rect l="l" t="t" r="r" b="b"/>
            <a:pathLst>
              <a:path w="349250" h="259079">
                <a:moveTo>
                  <a:pt x="0" y="0"/>
                </a:moveTo>
                <a:lnTo>
                  <a:pt x="348919" y="0"/>
                </a:lnTo>
                <a:lnTo>
                  <a:pt x="348919" y="258648"/>
                </a:lnTo>
                <a:lnTo>
                  <a:pt x="0" y="25864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445788" y="6060601"/>
            <a:ext cx="360045" cy="163830"/>
          </a:xfrm>
          <a:custGeom>
            <a:avLst/>
            <a:gdLst/>
            <a:ahLst/>
            <a:cxnLst/>
            <a:rect l="l" t="t" r="r" b="b"/>
            <a:pathLst>
              <a:path w="360045" h="163829">
                <a:moveTo>
                  <a:pt x="0" y="0"/>
                </a:moveTo>
                <a:lnTo>
                  <a:pt x="359498" y="0"/>
                </a:lnTo>
                <a:lnTo>
                  <a:pt x="359498" y="163804"/>
                </a:lnTo>
                <a:lnTo>
                  <a:pt x="0" y="16380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985017" y="6112328"/>
            <a:ext cx="349250" cy="198755"/>
          </a:xfrm>
          <a:custGeom>
            <a:avLst/>
            <a:gdLst/>
            <a:ahLst/>
            <a:cxnLst/>
            <a:rect l="l" t="t" r="r" b="b"/>
            <a:pathLst>
              <a:path w="349250" h="198754">
                <a:moveTo>
                  <a:pt x="0" y="0"/>
                </a:moveTo>
                <a:lnTo>
                  <a:pt x="348919" y="0"/>
                </a:lnTo>
                <a:lnTo>
                  <a:pt x="348919" y="198297"/>
                </a:lnTo>
                <a:lnTo>
                  <a:pt x="0" y="19829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513680" y="6172678"/>
            <a:ext cx="360045" cy="233045"/>
          </a:xfrm>
          <a:custGeom>
            <a:avLst/>
            <a:gdLst/>
            <a:ahLst/>
            <a:cxnLst/>
            <a:rect l="l" t="t" r="r" b="b"/>
            <a:pathLst>
              <a:path w="360045" h="233045">
                <a:moveTo>
                  <a:pt x="0" y="0"/>
                </a:moveTo>
                <a:lnTo>
                  <a:pt x="359498" y="0"/>
                </a:lnTo>
                <a:lnTo>
                  <a:pt x="359498" y="232791"/>
                </a:lnTo>
                <a:lnTo>
                  <a:pt x="0" y="23279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052922" y="5939887"/>
            <a:ext cx="349250" cy="172720"/>
          </a:xfrm>
          <a:custGeom>
            <a:avLst/>
            <a:gdLst/>
            <a:ahLst/>
            <a:cxnLst/>
            <a:rect l="l" t="t" r="r" b="b"/>
            <a:pathLst>
              <a:path w="349250" h="172720">
                <a:moveTo>
                  <a:pt x="0" y="0"/>
                </a:moveTo>
                <a:lnTo>
                  <a:pt x="348907" y="0"/>
                </a:lnTo>
                <a:lnTo>
                  <a:pt x="348907" y="172440"/>
                </a:lnTo>
                <a:lnTo>
                  <a:pt x="0" y="17244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581573" y="6077835"/>
            <a:ext cx="360045" cy="353695"/>
          </a:xfrm>
          <a:custGeom>
            <a:avLst/>
            <a:gdLst/>
            <a:ahLst/>
            <a:cxnLst/>
            <a:rect l="l" t="t" r="r" b="b"/>
            <a:pathLst>
              <a:path w="360045" h="353695">
                <a:moveTo>
                  <a:pt x="0" y="0"/>
                </a:moveTo>
                <a:lnTo>
                  <a:pt x="359486" y="0"/>
                </a:lnTo>
                <a:lnTo>
                  <a:pt x="359486" y="353491"/>
                </a:lnTo>
                <a:lnTo>
                  <a:pt x="0" y="35349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9110235" y="5767523"/>
            <a:ext cx="360045" cy="629920"/>
          </a:xfrm>
          <a:custGeom>
            <a:avLst/>
            <a:gdLst/>
            <a:ahLst/>
            <a:cxnLst/>
            <a:rect l="l" t="t" r="r" b="b"/>
            <a:pathLst>
              <a:path w="360045" h="629920">
                <a:moveTo>
                  <a:pt x="0" y="0"/>
                </a:moveTo>
                <a:lnTo>
                  <a:pt x="359486" y="0"/>
                </a:lnTo>
                <a:lnTo>
                  <a:pt x="359486" y="629323"/>
                </a:lnTo>
                <a:lnTo>
                  <a:pt x="0" y="62932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849164" y="6267526"/>
            <a:ext cx="360045" cy="103505"/>
          </a:xfrm>
          <a:custGeom>
            <a:avLst/>
            <a:gdLst/>
            <a:ahLst/>
            <a:cxnLst/>
            <a:rect l="l" t="t" r="r" b="b"/>
            <a:pathLst>
              <a:path w="360045" h="103504">
                <a:moveTo>
                  <a:pt x="359498" y="0"/>
                </a:moveTo>
                <a:lnTo>
                  <a:pt x="0" y="0"/>
                </a:lnTo>
                <a:lnTo>
                  <a:pt x="0" y="103454"/>
                </a:lnTo>
                <a:lnTo>
                  <a:pt x="359498" y="103454"/>
                </a:lnTo>
                <a:lnTo>
                  <a:pt x="359498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377827" y="6258902"/>
            <a:ext cx="360045" cy="43180"/>
          </a:xfrm>
          <a:custGeom>
            <a:avLst/>
            <a:gdLst/>
            <a:ahLst/>
            <a:cxnLst/>
            <a:rect l="l" t="t" r="r" b="b"/>
            <a:pathLst>
              <a:path w="360045" h="43179">
                <a:moveTo>
                  <a:pt x="0" y="43116"/>
                </a:moveTo>
                <a:lnTo>
                  <a:pt x="359562" y="43116"/>
                </a:lnTo>
                <a:lnTo>
                  <a:pt x="359562" y="0"/>
                </a:lnTo>
                <a:lnTo>
                  <a:pt x="0" y="0"/>
                </a:lnTo>
                <a:lnTo>
                  <a:pt x="0" y="43116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917133" y="5974384"/>
            <a:ext cx="349250" cy="129539"/>
          </a:xfrm>
          <a:custGeom>
            <a:avLst/>
            <a:gdLst/>
            <a:ahLst/>
            <a:cxnLst/>
            <a:rect l="l" t="t" r="r" b="b"/>
            <a:pathLst>
              <a:path w="349250" h="129539">
                <a:moveTo>
                  <a:pt x="348919" y="0"/>
                </a:moveTo>
                <a:lnTo>
                  <a:pt x="0" y="0"/>
                </a:lnTo>
                <a:lnTo>
                  <a:pt x="0" y="129336"/>
                </a:lnTo>
                <a:lnTo>
                  <a:pt x="348919" y="129336"/>
                </a:lnTo>
                <a:lnTo>
                  <a:pt x="348919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445783" y="6000254"/>
            <a:ext cx="360045" cy="60960"/>
          </a:xfrm>
          <a:custGeom>
            <a:avLst/>
            <a:gdLst/>
            <a:ahLst/>
            <a:cxnLst/>
            <a:rect l="l" t="t" r="r" b="b"/>
            <a:pathLst>
              <a:path w="360045" h="60960">
                <a:moveTo>
                  <a:pt x="359498" y="0"/>
                </a:moveTo>
                <a:lnTo>
                  <a:pt x="0" y="0"/>
                </a:lnTo>
                <a:lnTo>
                  <a:pt x="0" y="60350"/>
                </a:lnTo>
                <a:lnTo>
                  <a:pt x="359498" y="60350"/>
                </a:lnTo>
                <a:lnTo>
                  <a:pt x="359498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985025" y="6043345"/>
            <a:ext cx="349250" cy="69215"/>
          </a:xfrm>
          <a:custGeom>
            <a:avLst/>
            <a:gdLst/>
            <a:ahLst/>
            <a:cxnLst/>
            <a:rect l="l" t="t" r="r" b="b"/>
            <a:pathLst>
              <a:path w="349250" h="69214">
                <a:moveTo>
                  <a:pt x="348919" y="0"/>
                </a:moveTo>
                <a:lnTo>
                  <a:pt x="0" y="0"/>
                </a:lnTo>
                <a:lnTo>
                  <a:pt x="0" y="68986"/>
                </a:lnTo>
                <a:lnTo>
                  <a:pt x="348919" y="68986"/>
                </a:lnTo>
                <a:lnTo>
                  <a:pt x="348919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513675" y="6077839"/>
            <a:ext cx="360045" cy="95250"/>
          </a:xfrm>
          <a:custGeom>
            <a:avLst/>
            <a:gdLst/>
            <a:ahLst/>
            <a:cxnLst/>
            <a:rect l="l" t="t" r="r" b="b"/>
            <a:pathLst>
              <a:path w="360045" h="95250">
                <a:moveTo>
                  <a:pt x="359498" y="0"/>
                </a:moveTo>
                <a:lnTo>
                  <a:pt x="0" y="0"/>
                </a:lnTo>
                <a:lnTo>
                  <a:pt x="0" y="94843"/>
                </a:lnTo>
                <a:lnTo>
                  <a:pt x="359498" y="94843"/>
                </a:lnTo>
                <a:lnTo>
                  <a:pt x="359498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052917" y="5879604"/>
            <a:ext cx="349250" cy="60325"/>
          </a:xfrm>
          <a:custGeom>
            <a:avLst/>
            <a:gdLst/>
            <a:ahLst/>
            <a:cxnLst/>
            <a:rect l="l" t="t" r="r" b="b"/>
            <a:pathLst>
              <a:path w="349250" h="60325">
                <a:moveTo>
                  <a:pt x="348919" y="0"/>
                </a:moveTo>
                <a:lnTo>
                  <a:pt x="0" y="0"/>
                </a:lnTo>
                <a:lnTo>
                  <a:pt x="0" y="60286"/>
                </a:lnTo>
                <a:lnTo>
                  <a:pt x="348919" y="60286"/>
                </a:lnTo>
                <a:lnTo>
                  <a:pt x="348919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581580" y="5724410"/>
            <a:ext cx="360045" cy="353695"/>
          </a:xfrm>
          <a:custGeom>
            <a:avLst/>
            <a:gdLst/>
            <a:ahLst/>
            <a:cxnLst/>
            <a:rect l="l" t="t" r="r" b="b"/>
            <a:pathLst>
              <a:path w="360045" h="353695">
                <a:moveTo>
                  <a:pt x="359486" y="0"/>
                </a:moveTo>
                <a:lnTo>
                  <a:pt x="0" y="0"/>
                </a:lnTo>
                <a:lnTo>
                  <a:pt x="0" y="353428"/>
                </a:lnTo>
                <a:lnTo>
                  <a:pt x="359486" y="353428"/>
                </a:lnTo>
                <a:lnTo>
                  <a:pt x="359486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110230" y="5405399"/>
            <a:ext cx="360045" cy="362585"/>
          </a:xfrm>
          <a:custGeom>
            <a:avLst/>
            <a:gdLst/>
            <a:ahLst/>
            <a:cxnLst/>
            <a:rect l="l" t="t" r="r" b="b"/>
            <a:pathLst>
              <a:path w="360045" h="362585">
                <a:moveTo>
                  <a:pt x="359486" y="0"/>
                </a:moveTo>
                <a:lnTo>
                  <a:pt x="0" y="0"/>
                </a:lnTo>
                <a:lnTo>
                  <a:pt x="0" y="362127"/>
                </a:lnTo>
                <a:lnTo>
                  <a:pt x="359486" y="362127"/>
                </a:lnTo>
                <a:lnTo>
                  <a:pt x="359486" y="0"/>
                </a:lnTo>
                <a:close/>
              </a:path>
            </a:pathLst>
          </a:custGeom>
          <a:solidFill>
            <a:srgbClr val="E893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849169" y="6267522"/>
            <a:ext cx="360045" cy="103505"/>
          </a:xfrm>
          <a:custGeom>
            <a:avLst/>
            <a:gdLst/>
            <a:ahLst/>
            <a:cxnLst/>
            <a:rect l="l" t="t" r="r" b="b"/>
            <a:pathLst>
              <a:path w="360045" h="103504">
                <a:moveTo>
                  <a:pt x="0" y="0"/>
                </a:moveTo>
                <a:lnTo>
                  <a:pt x="359498" y="0"/>
                </a:lnTo>
                <a:lnTo>
                  <a:pt x="359498" y="103454"/>
                </a:lnTo>
                <a:lnTo>
                  <a:pt x="0" y="10345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377832" y="6258898"/>
            <a:ext cx="360045" cy="43180"/>
          </a:xfrm>
          <a:custGeom>
            <a:avLst/>
            <a:gdLst/>
            <a:ahLst/>
            <a:cxnLst/>
            <a:rect l="l" t="t" r="r" b="b"/>
            <a:pathLst>
              <a:path w="360045" h="43179">
                <a:moveTo>
                  <a:pt x="0" y="0"/>
                </a:moveTo>
                <a:lnTo>
                  <a:pt x="359549" y="0"/>
                </a:lnTo>
                <a:lnTo>
                  <a:pt x="359549" y="43116"/>
                </a:lnTo>
                <a:lnTo>
                  <a:pt x="0" y="4311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17125" y="5974381"/>
            <a:ext cx="349250" cy="129539"/>
          </a:xfrm>
          <a:custGeom>
            <a:avLst/>
            <a:gdLst/>
            <a:ahLst/>
            <a:cxnLst/>
            <a:rect l="l" t="t" r="r" b="b"/>
            <a:pathLst>
              <a:path w="349250" h="129539">
                <a:moveTo>
                  <a:pt x="0" y="0"/>
                </a:moveTo>
                <a:lnTo>
                  <a:pt x="348919" y="0"/>
                </a:lnTo>
                <a:lnTo>
                  <a:pt x="348919" y="129336"/>
                </a:lnTo>
                <a:lnTo>
                  <a:pt x="0" y="12933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445788" y="6000250"/>
            <a:ext cx="360045" cy="60960"/>
          </a:xfrm>
          <a:custGeom>
            <a:avLst/>
            <a:gdLst/>
            <a:ahLst/>
            <a:cxnLst/>
            <a:rect l="l" t="t" r="r" b="b"/>
            <a:pathLst>
              <a:path w="360045" h="60960">
                <a:moveTo>
                  <a:pt x="0" y="0"/>
                </a:moveTo>
                <a:lnTo>
                  <a:pt x="359498" y="0"/>
                </a:lnTo>
                <a:lnTo>
                  <a:pt x="359498" y="60350"/>
                </a:lnTo>
                <a:lnTo>
                  <a:pt x="0" y="603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985017" y="6043341"/>
            <a:ext cx="349250" cy="69215"/>
          </a:xfrm>
          <a:custGeom>
            <a:avLst/>
            <a:gdLst/>
            <a:ahLst/>
            <a:cxnLst/>
            <a:rect l="l" t="t" r="r" b="b"/>
            <a:pathLst>
              <a:path w="349250" h="69214">
                <a:moveTo>
                  <a:pt x="0" y="0"/>
                </a:moveTo>
                <a:lnTo>
                  <a:pt x="348919" y="0"/>
                </a:lnTo>
                <a:lnTo>
                  <a:pt x="348919" y="68986"/>
                </a:lnTo>
                <a:lnTo>
                  <a:pt x="0" y="6898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513680" y="6077835"/>
            <a:ext cx="360045" cy="95250"/>
          </a:xfrm>
          <a:custGeom>
            <a:avLst/>
            <a:gdLst/>
            <a:ahLst/>
            <a:cxnLst/>
            <a:rect l="l" t="t" r="r" b="b"/>
            <a:pathLst>
              <a:path w="360045" h="95250">
                <a:moveTo>
                  <a:pt x="0" y="0"/>
                </a:moveTo>
                <a:lnTo>
                  <a:pt x="359498" y="0"/>
                </a:lnTo>
                <a:lnTo>
                  <a:pt x="359498" y="94843"/>
                </a:lnTo>
                <a:lnTo>
                  <a:pt x="0" y="948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052922" y="5879600"/>
            <a:ext cx="349250" cy="60325"/>
          </a:xfrm>
          <a:custGeom>
            <a:avLst/>
            <a:gdLst/>
            <a:ahLst/>
            <a:cxnLst/>
            <a:rect l="l" t="t" r="r" b="b"/>
            <a:pathLst>
              <a:path w="349250" h="60325">
                <a:moveTo>
                  <a:pt x="0" y="0"/>
                </a:moveTo>
                <a:lnTo>
                  <a:pt x="348907" y="0"/>
                </a:lnTo>
                <a:lnTo>
                  <a:pt x="348907" y="60286"/>
                </a:lnTo>
                <a:lnTo>
                  <a:pt x="0" y="6028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581573" y="5724406"/>
            <a:ext cx="360045" cy="353695"/>
          </a:xfrm>
          <a:custGeom>
            <a:avLst/>
            <a:gdLst/>
            <a:ahLst/>
            <a:cxnLst/>
            <a:rect l="l" t="t" r="r" b="b"/>
            <a:pathLst>
              <a:path w="360045" h="353695">
                <a:moveTo>
                  <a:pt x="0" y="0"/>
                </a:moveTo>
                <a:lnTo>
                  <a:pt x="359486" y="0"/>
                </a:lnTo>
                <a:lnTo>
                  <a:pt x="359486" y="353428"/>
                </a:lnTo>
                <a:lnTo>
                  <a:pt x="0" y="35342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9110235" y="5405408"/>
            <a:ext cx="360045" cy="362585"/>
          </a:xfrm>
          <a:custGeom>
            <a:avLst/>
            <a:gdLst/>
            <a:ahLst/>
            <a:cxnLst/>
            <a:rect l="l" t="t" r="r" b="b"/>
            <a:pathLst>
              <a:path w="360045" h="362585">
                <a:moveTo>
                  <a:pt x="0" y="0"/>
                </a:moveTo>
                <a:lnTo>
                  <a:pt x="359486" y="0"/>
                </a:lnTo>
                <a:lnTo>
                  <a:pt x="359486" y="362115"/>
                </a:lnTo>
                <a:lnTo>
                  <a:pt x="0" y="3621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849164" y="5939891"/>
            <a:ext cx="360045" cy="327660"/>
          </a:xfrm>
          <a:custGeom>
            <a:avLst/>
            <a:gdLst/>
            <a:ahLst/>
            <a:cxnLst/>
            <a:rect l="l" t="t" r="r" b="b"/>
            <a:pathLst>
              <a:path w="360045" h="327660">
                <a:moveTo>
                  <a:pt x="359498" y="0"/>
                </a:moveTo>
                <a:lnTo>
                  <a:pt x="0" y="0"/>
                </a:lnTo>
                <a:lnTo>
                  <a:pt x="0" y="327634"/>
                </a:lnTo>
                <a:lnTo>
                  <a:pt x="359498" y="327634"/>
                </a:lnTo>
                <a:lnTo>
                  <a:pt x="359498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377827" y="6189916"/>
            <a:ext cx="360045" cy="69215"/>
          </a:xfrm>
          <a:custGeom>
            <a:avLst/>
            <a:gdLst/>
            <a:ahLst/>
            <a:cxnLst/>
            <a:rect l="l" t="t" r="r" b="b"/>
            <a:pathLst>
              <a:path w="360045" h="69214">
                <a:moveTo>
                  <a:pt x="359562" y="0"/>
                </a:moveTo>
                <a:lnTo>
                  <a:pt x="0" y="0"/>
                </a:lnTo>
                <a:lnTo>
                  <a:pt x="0" y="68986"/>
                </a:lnTo>
                <a:lnTo>
                  <a:pt x="359562" y="68986"/>
                </a:lnTo>
                <a:lnTo>
                  <a:pt x="359562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917133" y="5922657"/>
            <a:ext cx="349250" cy="52069"/>
          </a:xfrm>
          <a:custGeom>
            <a:avLst/>
            <a:gdLst/>
            <a:ahLst/>
            <a:cxnLst/>
            <a:rect l="l" t="t" r="r" b="b"/>
            <a:pathLst>
              <a:path w="349250" h="52070">
                <a:moveTo>
                  <a:pt x="0" y="51727"/>
                </a:moveTo>
                <a:lnTo>
                  <a:pt x="348919" y="51727"/>
                </a:lnTo>
                <a:lnTo>
                  <a:pt x="348919" y="0"/>
                </a:lnTo>
                <a:lnTo>
                  <a:pt x="0" y="0"/>
                </a:lnTo>
                <a:lnTo>
                  <a:pt x="0" y="51727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445783" y="5776137"/>
            <a:ext cx="360045" cy="224154"/>
          </a:xfrm>
          <a:custGeom>
            <a:avLst/>
            <a:gdLst/>
            <a:ahLst/>
            <a:cxnLst/>
            <a:rect l="l" t="t" r="r" b="b"/>
            <a:pathLst>
              <a:path w="360045" h="224154">
                <a:moveTo>
                  <a:pt x="359498" y="0"/>
                </a:moveTo>
                <a:lnTo>
                  <a:pt x="0" y="0"/>
                </a:lnTo>
                <a:lnTo>
                  <a:pt x="0" y="224104"/>
                </a:lnTo>
                <a:lnTo>
                  <a:pt x="359498" y="224104"/>
                </a:lnTo>
                <a:lnTo>
                  <a:pt x="359498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985025" y="5827877"/>
            <a:ext cx="349250" cy="215900"/>
          </a:xfrm>
          <a:custGeom>
            <a:avLst/>
            <a:gdLst/>
            <a:ahLst/>
            <a:cxnLst/>
            <a:rect l="l" t="t" r="r" b="b"/>
            <a:pathLst>
              <a:path w="349250" h="215900">
                <a:moveTo>
                  <a:pt x="348919" y="0"/>
                </a:moveTo>
                <a:lnTo>
                  <a:pt x="0" y="0"/>
                </a:lnTo>
                <a:lnTo>
                  <a:pt x="0" y="215480"/>
                </a:lnTo>
                <a:lnTo>
                  <a:pt x="348919" y="215480"/>
                </a:lnTo>
                <a:lnTo>
                  <a:pt x="348919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513675" y="5914034"/>
            <a:ext cx="360045" cy="163830"/>
          </a:xfrm>
          <a:custGeom>
            <a:avLst/>
            <a:gdLst/>
            <a:ahLst/>
            <a:cxnLst/>
            <a:rect l="l" t="t" r="r" b="b"/>
            <a:pathLst>
              <a:path w="360045" h="163829">
                <a:moveTo>
                  <a:pt x="359498" y="0"/>
                </a:moveTo>
                <a:lnTo>
                  <a:pt x="0" y="0"/>
                </a:lnTo>
                <a:lnTo>
                  <a:pt x="0" y="163804"/>
                </a:lnTo>
                <a:lnTo>
                  <a:pt x="359498" y="163804"/>
                </a:lnTo>
                <a:lnTo>
                  <a:pt x="359498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052917" y="5595086"/>
            <a:ext cx="349250" cy="285115"/>
          </a:xfrm>
          <a:custGeom>
            <a:avLst/>
            <a:gdLst/>
            <a:ahLst/>
            <a:cxnLst/>
            <a:rect l="l" t="t" r="r" b="b"/>
            <a:pathLst>
              <a:path w="349250" h="285114">
                <a:moveTo>
                  <a:pt x="348919" y="0"/>
                </a:moveTo>
                <a:lnTo>
                  <a:pt x="0" y="0"/>
                </a:lnTo>
                <a:lnTo>
                  <a:pt x="0" y="284518"/>
                </a:lnTo>
                <a:lnTo>
                  <a:pt x="348919" y="284518"/>
                </a:lnTo>
                <a:lnTo>
                  <a:pt x="348919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581580" y="5569216"/>
            <a:ext cx="360045" cy="155575"/>
          </a:xfrm>
          <a:custGeom>
            <a:avLst/>
            <a:gdLst/>
            <a:ahLst/>
            <a:cxnLst/>
            <a:rect l="l" t="t" r="r" b="b"/>
            <a:pathLst>
              <a:path w="360045" h="155575">
                <a:moveTo>
                  <a:pt x="359486" y="0"/>
                </a:moveTo>
                <a:lnTo>
                  <a:pt x="0" y="0"/>
                </a:lnTo>
                <a:lnTo>
                  <a:pt x="0" y="155194"/>
                </a:lnTo>
                <a:lnTo>
                  <a:pt x="359486" y="155194"/>
                </a:lnTo>
                <a:lnTo>
                  <a:pt x="359486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9110230" y="5327815"/>
            <a:ext cx="360045" cy="78105"/>
          </a:xfrm>
          <a:custGeom>
            <a:avLst/>
            <a:gdLst/>
            <a:ahLst/>
            <a:cxnLst/>
            <a:rect l="l" t="t" r="r" b="b"/>
            <a:pathLst>
              <a:path w="360045" h="78104">
                <a:moveTo>
                  <a:pt x="359486" y="0"/>
                </a:moveTo>
                <a:lnTo>
                  <a:pt x="0" y="0"/>
                </a:lnTo>
                <a:lnTo>
                  <a:pt x="0" y="77584"/>
                </a:lnTo>
                <a:lnTo>
                  <a:pt x="359486" y="77584"/>
                </a:lnTo>
                <a:lnTo>
                  <a:pt x="359486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849169" y="5939891"/>
            <a:ext cx="360045" cy="327660"/>
          </a:xfrm>
          <a:custGeom>
            <a:avLst/>
            <a:gdLst/>
            <a:ahLst/>
            <a:cxnLst/>
            <a:rect l="l" t="t" r="r" b="b"/>
            <a:pathLst>
              <a:path w="360045" h="327660">
                <a:moveTo>
                  <a:pt x="0" y="0"/>
                </a:moveTo>
                <a:lnTo>
                  <a:pt x="359498" y="0"/>
                </a:lnTo>
                <a:lnTo>
                  <a:pt x="359498" y="327634"/>
                </a:lnTo>
                <a:lnTo>
                  <a:pt x="0" y="32763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377832" y="6189916"/>
            <a:ext cx="360045" cy="69215"/>
          </a:xfrm>
          <a:custGeom>
            <a:avLst/>
            <a:gdLst/>
            <a:ahLst/>
            <a:cxnLst/>
            <a:rect l="l" t="t" r="r" b="b"/>
            <a:pathLst>
              <a:path w="360045" h="69214">
                <a:moveTo>
                  <a:pt x="0" y="0"/>
                </a:moveTo>
                <a:lnTo>
                  <a:pt x="359549" y="0"/>
                </a:lnTo>
                <a:lnTo>
                  <a:pt x="359549" y="68986"/>
                </a:lnTo>
                <a:lnTo>
                  <a:pt x="0" y="6898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917125" y="5922657"/>
            <a:ext cx="349250" cy="52069"/>
          </a:xfrm>
          <a:custGeom>
            <a:avLst/>
            <a:gdLst/>
            <a:ahLst/>
            <a:cxnLst/>
            <a:rect l="l" t="t" r="r" b="b"/>
            <a:pathLst>
              <a:path w="349250" h="52070">
                <a:moveTo>
                  <a:pt x="0" y="0"/>
                </a:moveTo>
                <a:lnTo>
                  <a:pt x="348919" y="0"/>
                </a:lnTo>
                <a:lnTo>
                  <a:pt x="348919" y="51727"/>
                </a:lnTo>
                <a:lnTo>
                  <a:pt x="0" y="5172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445788" y="5776137"/>
            <a:ext cx="360045" cy="224154"/>
          </a:xfrm>
          <a:custGeom>
            <a:avLst/>
            <a:gdLst/>
            <a:ahLst/>
            <a:cxnLst/>
            <a:rect l="l" t="t" r="r" b="b"/>
            <a:pathLst>
              <a:path w="360045" h="224154">
                <a:moveTo>
                  <a:pt x="0" y="0"/>
                </a:moveTo>
                <a:lnTo>
                  <a:pt x="359498" y="0"/>
                </a:lnTo>
                <a:lnTo>
                  <a:pt x="359498" y="224104"/>
                </a:lnTo>
                <a:lnTo>
                  <a:pt x="0" y="22410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985017" y="5827877"/>
            <a:ext cx="349250" cy="215900"/>
          </a:xfrm>
          <a:custGeom>
            <a:avLst/>
            <a:gdLst/>
            <a:ahLst/>
            <a:cxnLst/>
            <a:rect l="l" t="t" r="r" b="b"/>
            <a:pathLst>
              <a:path w="349250" h="215900">
                <a:moveTo>
                  <a:pt x="0" y="0"/>
                </a:moveTo>
                <a:lnTo>
                  <a:pt x="348919" y="0"/>
                </a:lnTo>
                <a:lnTo>
                  <a:pt x="348919" y="215480"/>
                </a:lnTo>
                <a:lnTo>
                  <a:pt x="0" y="21548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513680" y="5914034"/>
            <a:ext cx="360045" cy="163830"/>
          </a:xfrm>
          <a:custGeom>
            <a:avLst/>
            <a:gdLst/>
            <a:ahLst/>
            <a:cxnLst/>
            <a:rect l="l" t="t" r="r" b="b"/>
            <a:pathLst>
              <a:path w="360045" h="163829">
                <a:moveTo>
                  <a:pt x="0" y="0"/>
                </a:moveTo>
                <a:lnTo>
                  <a:pt x="359498" y="0"/>
                </a:lnTo>
                <a:lnTo>
                  <a:pt x="359498" y="163804"/>
                </a:lnTo>
                <a:lnTo>
                  <a:pt x="0" y="16380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8052922" y="5595086"/>
            <a:ext cx="349250" cy="285115"/>
          </a:xfrm>
          <a:custGeom>
            <a:avLst/>
            <a:gdLst/>
            <a:ahLst/>
            <a:cxnLst/>
            <a:rect l="l" t="t" r="r" b="b"/>
            <a:pathLst>
              <a:path w="349250" h="285114">
                <a:moveTo>
                  <a:pt x="0" y="0"/>
                </a:moveTo>
                <a:lnTo>
                  <a:pt x="348907" y="0"/>
                </a:lnTo>
                <a:lnTo>
                  <a:pt x="348907" y="284518"/>
                </a:lnTo>
                <a:lnTo>
                  <a:pt x="0" y="28451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8581573" y="5569216"/>
            <a:ext cx="360045" cy="155575"/>
          </a:xfrm>
          <a:custGeom>
            <a:avLst/>
            <a:gdLst/>
            <a:ahLst/>
            <a:cxnLst/>
            <a:rect l="l" t="t" r="r" b="b"/>
            <a:pathLst>
              <a:path w="360045" h="155575">
                <a:moveTo>
                  <a:pt x="0" y="0"/>
                </a:moveTo>
                <a:lnTo>
                  <a:pt x="359486" y="0"/>
                </a:lnTo>
                <a:lnTo>
                  <a:pt x="359486" y="155194"/>
                </a:lnTo>
                <a:lnTo>
                  <a:pt x="0" y="15519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9110235" y="5327815"/>
            <a:ext cx="360045" cy="78105"/>
          </a:xfrm>
          <a:custGeom>
            <a:avLst/>
            <a:gdLst/>
            <a:ahLst/>
            <a:cxnLst/>
            <a:rect l="l" t="t" r="r" b="b"/>
            <a:pathLst>
              <a:path w="360045" h="78104">
                <a:moveTo>
                  <a:pt x="0" y="0"/>
                </a:moveTo>
                <a:lnTo>
                  <a:pt x="359486" y="0"/>
                </a:lnTo>
                <a:lnTo>
                  <a:pt x="359486" y="77584"/>
                </a:lnTo>
                <a:lnTo>
                  <a:pt x="0" y="7758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849164" y="5914034"/>
            <a:ext cx="360045" cy="26034"/>
          </a:xfrm>
          <a:custGeom>
            <a:avLst/>
            <a:gdLst/>
            <a:ahLst/>
            <a:cxnLst/>
            <a:rect l="l" t="t" r="r" b="b"/>
            <a:pathLst>
              <a:path w="360045" h="26035">
                <a:moveTo>
                  <a:pt x="0" y="25857"/>
                </a:moveTo>
                <a:lnTo>
                  <a:pt x="359498" y="25857"/>
                </a:lnTo>
                <a:lnTo>
                  <a:pt x="359498" y="0"/>
                </a:lnTo>
                <a:lnTo>
                  <a:pt x="0" y="0"/>
                </a:lnTo>
                <a:lnTo>
                  <a:pt x="0" y="25857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377827" y="6164059"/>
            <a:ext cx="360045" cy="26034"/>
          </a:xfrm>
          <a:custGeom>
            <a:avLst/>
            <a:gdLst/>
            <a:ahLst/>
            <a:cxnLst/>
            <a:rect l="l" t="t" r="r" b="b"/>
            <a:pathLst>
              <a:path w="360045" h="26035">
                <a:moveTo>
                  <a:pt x="0" y="25857"/>
                </a:moveTo>
                <a:lnTo>
                  <a:pt x="359562" y="25857"/>
                </a:lnTo>
                <a:lnTo>
                  <a:pt x="359562" y="0"/>
                </a:lnTo>
                <a:lnTo>
                  <a:pt x="0" y="0"/>
                </a:lnTo>
                <a:lnTo>
                  <a:pt x="0" y="25857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917133" y="5715787"/>
            <a:ext cx="349250" cy="207010"/>
          </a:xfrm>
          <a:custGeom>
            <a:avLst/>
            <a:gdLst/>
            <a:ahLst/>
            <a:cxnLst/>
            <a:rect l="l" t="t" r="r" b="b"/>
            <a:pathLst>
              <a:path w="349250" h="207010">
                <a:moveTo>
                  <a:pt x="348919" y="0"/>
                </a:moveTo>
                <a:lnTo>
                  <a:pt x="0" y="0"/>
                </a:lnTo>
                <a:lnTo>
                  <a:pt x="0" y="206857"/>
                </a:lnTo>
                <a:lnTo>
                  <a:pt x="348919" y="206857"/>
                </a:lnTo>
                <a:lnTo>
                  <a:pt x="348919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445783" y="5724410"/>
            <a:ext cx="360045" cy="52069"/>
          </a:xfrm>
          <a:custGeom>
            <a:avLst/>
            <a:gdLst/>
            <a:ahLst/>
            <a:cxnLst/>
            <a:rect l="l" t="t" r="r" b="b"/>
            <a:pathLst>
              <a:path w="360045" h="52070">
                <a:moveTo>
                  <a:pt x="0" y="51727"/>
                </a:moveTo>
                <a:lnTo>
                  <a:pt x="359498" y="51727"/>
                </a:lnTo>
                <a:lnTo>
                  <a:pt x="359498" y="0"/>
                </a:lnTo>
                <a:lnTo>
                  <a:pt x="0" y="0"/>
                </a:lnTo>
                <a:lnTo>
                  <a:pt x="0" y="51727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985025" y="5741657"/>
            <a:ext cx="349250" cy="86360"/>
          </a:xfrm>
          <a:custGeom>
            <a:avLst/>
            <a:gdLst/>
            <a:ahLst/>
            <a:cxnLst/>
            <a:rect l="l" t="t" r="r" b="b"/>
            <a:pathLst>
              <a:path w="349250" h="86360">
                <a:moveTo>
                  <a:pt x="348919" y="0"/>
                </a:moveTo>
                <a:lnTo>
                  <a:pt x="0" y="0"/>
                </a:lnTo>
                <a:lnTo>
                  <a:pt x="0" y="86220"/>
                </a:lnTo>
                <a:lnTo>
                  <a:pt x="348919" y="86220"/>
                </a:lnTo>
                <a:lnTo>
                  <a:pt x="348919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513675" y="5802007"/>
            <a:ext cx="360045" cy="112395"/>
          </a:xfrm>
          <a:custGeom>
            <a:avLst/>
            <a:gdLst/>
            <a:ahLst/>
            <a:cxnLst/>
            <a:rect l="l" t="t" r="r" b="b"/>
            <a:pathLst>
              <a:path w="360045" h="112395">
                <a:moveTo>
                  <a:pt x="359498" y="0"/>
                </a:moveTo>
                <a:lnTo>
                  <a:pt x="0" y="0"/>
                </a:lnTo>
                <a:lnTo>
                  <a:pt x="0" y="112026"/>
                </a:lnTo>
                <a:lnTo>
                  <a:pt x="359498" y="112026"/>
                </a:lnTo>
                <a:lnTo>
                  <a:pt x="359498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052917" y="5345048"/>
            <a:ext cx="349250" cy="250190"/>
          </a:xfrm>
          <a:custGeom>
            <a:avLst/>
            <a:gdLst/>
            <a:ahLst/>
            <a:cxnLst/>
            <a:rect l="l" t="t" r="r" b="b"/>
            <a:pathLst>
              <a:path w="349250" h="250189">
                <a:moveTo>
                  <a:pt x="348919" y="0"/>
                </a:moveTo>
                <a:lnTo>
                  <a:pt x="0" y="0"/>
                </a:lnTo>
                <a:lnTo>
                  <a:pt x="0" y="250024"/>
                </a:lnTo>
                <a:lnTo>
                  <a:pt x="348919" y="250024"/>
                </a:lnTo>
                <a:lnTo>
                  <a:pt x="348919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581580" y="5500242"/>
            <a:ext cx="360045" cy="69215"/>
          </a:xfrm>
          <a:custGeom>
            <a:avLst/>
            <a:gdLst/>
            <a:ahLst/>
            <a:cxnLst/>
            <a:rect l="l" t="t" r="r" b="b"/>
            <a:pathLst>
              <a:path w="360045" h="69214">
                <a:moveTo>
                  <a:pt x="359486" y="0"/>
                </a:moveTo>
                <a:lnTo>
                  <a:pt x="0" y="0"/>
                </a:lnTo>
                <a:lnTo>
                  <a:pt x="0" y="68986"/>
                </a:lnTo>
                <a:lnTo>
                  <a:pt x="359486" y="68986"/>
                </a:lnTo>
                <a:lnTo>
                  <a:pt x="359486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9110230" y="5164010"/>
            <a:ext cx="360045" cy="163830"/>
          </a:xfrm>
          <a:custGeom>
            <a:avLst/>
            <a:gdLst/>
            <a:ahLst/>
            <a:cxnLst/>
            <a:rect l="l" t="t" r="r" b="b"/>
            <a:pathLst>
              <a:path w="360045" h="163829">
                <a:moveTo>
                  <a:pt x="359486" y="0"/>
                </a:moveTo>
                <a:lnTo>
                  <a:pt x="0" y="0"/>
                </a:lnTo>
                <a:lnTo>
                  <a:pt x="0" y="163804"/>
                </a:lnTo>
                <a:lnTo>
                  <a:pt x="359486" y="163804"/>
                </a:lnTo>
                <a:lnTo>
                  <a:pt x="359486" y="0"/>
                </a:lnTo>
                <a:close/>
              </a:path>
            </a:pathLst>
          </a:custGeom>
          <a:solidFill>
            <a:srgbClr val="008B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4849169" y="5914034"/>
            <a:ext cx="360045" cy="26034"/>
          </a:xfrm>
          <a:custGeom>
            <a:avLst/>
            <a:gdLst/>
            <a:ahLst/>
            <a:cxnLst/>
            <a:rect l="l" t="t" r="r" b="b"/>
            <a:pathLst>
              <a:path w="360045" h="26035">
                <a:moveTo>
                  <a:pt x="0" y="0"/>
                </a:moveTo>
                <a:lnTo>
                  <a:pt x="359498" y="0"/>
                </a:lnTo>
                <a:lnTo>
                  <a:pt x="359498" y="25857"/>
                </a:lnTo>
                <a:lnTo>
                  <a:pt x="0" y="2585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377832" y="6164059"/>
            <a:ext cx="360045" cy="26034"/>
          </a:xfrm>
          <a:custGeom>
            <a:avLst/>
            <a:gdLst/>
            <a:ahLst/>
            <a:cxnLst/>
            <a:rect l="l" t="t" r="r" b="b"/>
            <a:pathLst>
              <a:path w="360045" h="26035">
                <a:moveTo>
                  <a:pt x="0" y="0"/>
                </a:moveTo>
                <a:lnTo>
                  <a:pt x="359549" y="0"/>
                </a:lnTo>
                <a:lnTo>
                  <a:pt x="359549" y="25857"/>
                </a:lnTo>
                <a:lnTo>
                  <a:pt x="0" y="2585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917125" y="5715787"/>
            <a:ext cx="349250" cy="207010"/>
          </a:xfrm>
          <a:custGeom>
            <a:avLst/>
            <a:gdLst/>
            <a:ahLst/>
            <a:cxnLst/>
            <a:rect l="l" t="t" r="r" b="b"/>
            <a:pathLst>
              <a:path w="349250" h="207010">
                <a:moveTo>
                  <a:pt x="0" y="0"/>
                </a:moveTo>
                <a:lnTo>
                  <a:pt x="348919" y="0"/>
                </a:lnTo>
                <a:lnTo>
                  <a:pt x="348919" y="206857"/>
                </a:lnTo>
                <a:lnTo>
                  <a:pt x="0" y="20685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445788" y="5724410"/>
            <a:ext cx="360045" cy="52069"/>
          </a:xfrm>
          <a:custGeom>
            <a:avLst/>
            <a:gdLst/>
            <a:ahLst/>
            <a:cxnLst/>
            <a:rect l="l" t="t" r="r" b="b"/>
            <a:pathLst>
              <a:path w="360045" h="52070">
                <a:moveTo>
                  <a:pt x="0" y="0"/>
                </a:moveTo>
                <a:lnTo>
                  <a:pt x="359498" y="0"/>
                </a:lnTo>
                <a:lnTo>
                  <a:pt x="359498" y="51727"/>
                </a:lnTo>
                <a:lnTo>
                  <a:pt x="0" y="5172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985017" y="5741657"/>
            <a:ext cx="349250" cy="86360"/>
          </a:xfrm>
          <a:custGeom>
            <a:avLst/>
            <a:gdLst/>
            <a:ahLst/>
            <a:cxnLst/>
            <a:rect l="l" t="t" r="r" b="b"/>
            <a:pathLst>
              <a:path w="349250" h="86360">
                <a:moveTo>
                  <a:pt x="0" y="0"/>
                </a:moveTo>
                <a:lnTo>
                  <a:pt x="348919" y="0"/>
                </a:lnTo>
                <a:lnTo>
                  <a:pt x="348919" y="86220"/>
                </a:lnTo>
                <a:lnTo>
                  <a:pt x="0" y="8622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513680" y="5802007"/>
            <a:ext cx="360045" cy="112395"/>
          </a:xfrm>
          <a:custGeom>
            <a:avLst/>
            <a:gdLst/>
            <a:ahLst/>
            <a:cxnLst/>
            <a:rect l="l" t="t" r="r" b="b"/>
            <a:pathLst>
              <a:path w="360045" h="112395">
                <a:moveTo>
                  <a:pt x="0" y="0"/>
                </a:moveTo>
                <a:lnTo>
                  <a:pt x="359498" y="0"/>
                </a:lnTo>
                <a:lnTo>
                  <a:pt x="359498" y="112026"/>
                </a:lnTo>
                <a:lnTo>
                  <a:pt x="0" y="11202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052922" y="5345048"/>
            <a:ext cx="349250" cy="250190"/>
          </a:xfrm>
          <a:custGeom>
            <a:avLst/>
            <a:gdLst/>
            <a:ahLst/>
            <a:cxnLst/>
            <a:rect l="l" t="t" r="r" b="b"/>
            <a:pathLst>
              <a:path w="349250" h="250189">
                <a:moveTo>
                  <a:pt x="0" y="0"/>
                </a:moveTo>
                <a:lnTo>
                  <a:pt x="348907" y="0"/>
                </a:lnTo>
                <a:lnTo>
                  <a:pt x="348907" y="250024"/>
                </a:lnTo>
                <a:lnTo>
                  <a:pt x="0" y="25002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581573" y="5500242"/>
            <a:ext cx="360045" cy="69215"/>
          </a:xfrm>
          <a:custGeom>
            <a:avLst/>
            <a:gdLst/>
            <a:ahLst/>
            <a:cxnLst/>
            <a:rect l="l" t="t" r="r" b="b"/>
            <a:pathLst>
              <a:path w="360045" h="69214">
                <a:moveTo>
                  <a:pt x="0" y="0"/>
                </a:moveTo>
                <a:lnTo>
                  <a:pt x="359486" y="0"/>
                </a:lnTo>
                <a:lnTo>
                  <a:pt x="359486" y="68986"/>
                </a:lnTo>
                <a:lnTo>
                  <a:pt x="0" y="6898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9110235" y="5164010"/>
            <a:ext cx="360045" cy="163830"/>
          </a:xfrm>
          <a:custGeom>
            <a:avLst/>
            <a:gdLst/>
            <a:ahLst/>
            <a:cxnLst/>
            <a:rect l="l" t="t" r="r" b="b"/>
            <a:pathLst>
              <a:path w="360045" h="163829">
                <a:moveTo>
                  <a:pt x="0" y="0"/>
                </a:moveTo>
                <a:lnTo>
                  <a:pt x="359486" y="0"/>
                </a:lnTo>
                <a:lnTo>
                  <a:pt x="359486" y="163791"/>
                </a:lnTo>
                <a:lnTo>
                  <a:pt x="0" y="16379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849164" y="5491619"/>
            <a:ext cx="360045" cy="422909"/>
          </a:xfrm>
          <a:custGeom>
            <a:avLst/>
            <a:gdLst/>
            <a:ahLst/>
            <a:cxnLst/>
            <a:rect l="l" t="t" r="r" b="b"/>
            <a:pathLst>
              <a:path w="360045" h="422910">
                <a:moveTo>
                  <a:pt x="359498" y="0"/>
                </a:moveTo>
                <a:lnTo>
                  <a:pt x="0" y="0"/>
                </a:lnTo>
                <a:lnTo>
                  <a:pt x="0" y="422414"/>
                </a:lnTo>
                <a:lnTo>
                  <a:pt x="359498" y="422414"/>
                </a:lnTo>
                <a:lnTo>
                  <a:pt x="359498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377827" y="6017488"/>
            <a:ext cx="360045" cy="146685"/>
          </a:xfrm>
          <a:custGeom>
            <a:avLst/>
            <a:gdLst/>
            <a:ahLst/>
            <a:cxnLst/>
            <a:rect l="l" t="t" r="r" b="b"/>
            <a:pathLst>
              <a:path w="360045" h="146685">
                <a:moveTo>
                  <a:pt x="359562" y="0"/>
                </a:moveTo>
                <a:lnTo>
                  <a:pt x="0" y="0"/>
                </a:lnTo>
                <a:lnTo>
                  <a:pt x="0" y="146570"/>
                </a:lnTo>
                <a:lnTo>
                  <a:pt x="359562" y="146570"/>
                </a:lnTo>
                <a:lnTo>
                  <a:pt x="359562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917133" y="5551970"/>
            <a:ext cx="349250" cy="163830"/>
          </a:xfrm>
          <a:custGeom>
            <a:avLst/>
            <a:gdLst/>
            <a:ahLst/>
            <a:cxnLst/>
            <a:rect l="l" t="t" r="r" b="b"/>
            <a:pathLst>
              <a:path w="349250" h="163829">
                <a:moveTo>
                  <a:pt x="348919" y="0"/>
                </a:moveTo>
                <a:lnTo>
                  <a:pt x="0" y="0"/>
                </a:lnTo>
                <a:lnTo>
                  <a:pt x="0" y="163817"/>
                </a:lnTo>
                <a:lnTo>
                  <a:pt x="348919" y="163817"/>
                </a:lnTo>
                <a:lnTo>
                  <a:pt x="348919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445783" y="5586463"/>
            <a:ext cx="360045" cy="138430"/>
          </a:xfrm>
          <a:custGeom>
            <a:avLst/>
            <a:gdLst/>
            <a:ahLst/>
            <a:cxnLst/>
            <a:rect l="l" t="t" r="r" b="b"/>
            <a:pathLst>
              <a:path w="360045" h="138429">
                <a:moveTo>
                  <a:pt x="359498" y="0"/>
                </a:moveTo>
                <a:lnTo>
                  <a:pt x="0" y="0"/>
                </a:lnTo>
                <a:lnTo>
                  <a:pt x="0" y="137947"/>
                </a:lnTo>
                <a:lnTo>
                  <a:pt x="359498" y="137947"/>
                </a:lnTo>
                <a:lnTo>
                  <a:pt x="359498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985025" y="5672683"/>
            <a:ext cx="349250" cy="69215"/>
          </a:xfrm>
          <a:custGeom>
            <a:avLst/>
            <a:gdLst/>
            <a:ahLst/>
            <a:cxnLst/>
            <a:rect l="l" t="t" r="r" b="b"/>
            <a:pathLst>
              <a:path w="349250" h="69214">
                <a:moveTo>
                  <a:pt x="348919" y="0"/>
                </a:moveTo>
                <a:lnTo>
                  <a:pt x="0" y="0"/>
                </a:lnTo>
                <a:lnTo>
                  <a:pt x="0" y="68973"/>
                </a:lnTo>
                <a:lnTo>
                  <a:pt x="348919" y="68973"/>
                </a:lnTo>
                <a:lnTo>
                  <a:pt x="348919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513675" y="5689917"/>
            <a:ext cx="360045" cy="112395"/>
          </a:xfrm>
          <a:custGeom>
            <a:avLst/>
            <a:gdLst/>
            <a:ahLst/>
            <a:cxnLst/>
            <a:rect l="l" t="t" r="r" b="b"/>
            <a:pathLst>
              <a:path w="360045" h="112395">
                <a:moveTo>
                  <a:pt x="359498" y="0"/>
                </a:moveTo>
                <a:lnTo>
                  <a:pt x="0" y="0"/>
                </a:lnTo>
                <a:lnTo>
                  <a:pt x="0" y="112077"/>
                </a:lnTo>
                <a:lnTo>
                  <a:pt x="359498" y="112077"/>
                </a:lnTo>
                <a:lnTo>
                  <a:pt x="359498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052917" y="5189867"/>
            <a:ext cx="349250" cy="155575"/>
          </a:xfrm>
          <a:custGeom>
            <a:avLst/>
            <a:gdLst/>
            <a:ahLst/>
            <a:cxnLst/>
            <a:rect l="l" t="t" r="r" b="b"/>
            <a:pathLst>
              <a:path w="349250" h="155575">
                <a:moveTo>
                  <a:pt x="348919" y="0"/>
                </a:moveTo>
                <a:lnTo>
                  <a:pt x="0" y="0"/>
                </a:lnTo>
                <a:lnTo>
                  <a:pt x="0" y="155194"/>
                </a:lnTo>
                <a:lnTo>
                  <a:pt x="348919" y="155194"/>
                </a:lnTo>
                <a:lnTo>
                  <a:pt x="348919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581580" y="5319191"/>
            <a:ext cx="360045" cy="181610"/>
          </a:xfrm>
          <a:custGeom>
            <a:avLst/>
            <a:gdLst/>
            <a:ahLst/>
            <a:cxnLst/>
            <a:rect l="l" t="t" r="r" b="b"/>
            <a:pathLst>
              <a:path w="360045" h="181610">
                <a:moveTo>
                  <a:pt x="359486" y="0"/>
                </a:moveTo>
                <a:lnTo>
                  <a:pt x="0" y="0"/>
                </a:lnTo>
                <a:lnTo>
                  <a:pt x="0" y="181051"/>
                </a:lnTo>
                <a:lnTo>
                  <a:pt x="359486" y="181051"/>
                </a:lnTo>
                <a:lnTo>
                  <a:pt x="359486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110230" y="4896726"/>
            <a:ext cx="360045" cy="267335"/>
          </a:xfrm>
          <a:custGeom>
            <a:avLst/>
            <a:gdLst/>
            <a:ahLst/>
            <a:cxnLst/>
            <a:rect l="l" t="t" r="r" b="b"/>
            <a:pathLst>
              <a:path w="360045" h="267335">
                <a:moveTo>
                  <a:pt x="359486" y="0"/>
                </a:moveTo>
                <a:lnTo>
                  <a:pt x="0" y="0"/>
                </a:lnTo>
                <a:lnTo>
                  <a:pt x="0" y="267284"/>
                </a:lnTo>
                <a:lnTo>
                  <a:pt x="359486" y="267284"/>
                </a:lnTo>
                <a:lnTo>
                  <a:pt x="359486" y="0"/>
                </a:lnTo>
                <a:close/>
              </a:path>
            </a:pathLst>
          </a:custGeom>
          <a:solidFill>
            <a:srgbClr val="4094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849169" y="5491623"/>
            <a:ext cx="360045" cy="422909"/>
          </a:xfrm>
          <a:custGeom>
            <a:avLst/>
            <a:gdLst/>
            <a:ahLst/>
            <a:cxnLst/>
            <a:rect l="l" t="t" r="r" b="b"/>
            <a:pathLst>
              <a:path w="360045" h="422910">
                <a:moveTo>
                  <a:pt x="0" y="0"/>
                </a:moveTo>
                <a:lnTo>
                  <a:pt x="359498" y="0"/>
                </a:lnTo>
                <a:lnTo>
                  <a:pt x="359498" y="422414"/>
                </a:lnTo>
                <a:lnTo>
                  <a:pt x="0" y="42241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377832" y="6017492"/>
            <a:ext cx="360045" cy="146685"/>
          </a:xfrm>
          <a:custGeom>
            <a:avLst/>
            <a:gdLst/>
            <a:ahLst/>
            <a:cxnLst/>
            <a:rect l="l" t="t" r="r" b="b"/>
            <a:pathLst>
              <a:path w="360045" h="146685">
                <a:moveTo>
                  <a:pt x="0" y="0"/>
                </a:moveTo>
                <a:lnTo>
                  <a:pt x="359549" y="0"/>
                </a:lnTo>
                <a:lnTo>
                  <a:pt x="359549" y="146570"/>
                </a:lnTo>
                <a:lnTo>
                  <a:pt x="0" y="14657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917125" y="5551973"/>
            <a:ext cx="349250" cy="163830"/>
          </a:xfrm>
          <a:custGeom>
            <a:avLst/>
            <a:gdLst/>
            <a:ahLst/>
            <a:cxnLst/>
            <a:rect l="l" t="t" r="r" b="b"/>
            <a:pathLst>
              <a:path w="349250" h="163829">
                <a:moveTo>
                  <a:pt x="0" y="0"/>
                </a:moveTo>
                <a:lnTo>
                  <a:pt x="348919" y="0"/>
                </a:lnTo>
                <a:lnTo>
                  <a:pt x="348919" y="163817"/>
                </a:lnTo>
                <a:lnTo>
                  <a:pt x="0" y="16381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445788" y="5586467"/>
            <a:ext cx="360045" cy="138430"/>
          </a:xfrm>
          <a:custGeom>
            <a:avLst/>
            <a:gdLst/>
            <a:ahLst/>
            <a:cxnLst/>
            <a:rect l="l" t="t" r="r" b="b"/>
            <a:pathLst>
              <a:path w="360045" h="138429">
                <a:moveTo>
                  <a:pt x="0" y="0"/>
                </a:moveTo>
                <a:lnTo>
                  <a:pt x="359498" y="0"/>
                </a:lnTo>
                <a:lnTo>
                  <a:pt x="359498" y="137947"/>
                </a:lnTo>
                <a:lnTo>
                  <a:pt x="0" y="13794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985017" y="5672687"/>
            <a:ext cx="349250" cy="69215"/>
          </a:xfrm>
          <a:custGeom>
            <a:avLst/>
            <a:gdLst/>
            <a:ahLst/>
            <a:cxnLst/>
            <a:rect l="l" t="t" r="r" b="b"/>
            <a:pathLst>
              <a:path w="349250" h="69214">
                <a:moveTo>
                  <a:pt x="0" y="0"/>
                </a:moveTo>
                <a:lnTo>
                  <a:pt x="348919" y="0"/>
                </a:lnTo>
                <a:lnTo>
                  <a:pt x="348919" y="68973"/>
                </a:lnTo>
                <a:lnTo>
                  <a:pt x="0" y="6897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513680" y="5689921"/>
            <a:ext cx="360045" cy="112395"/>
          </a:xfrm>
          <a:custGeom>
            <a:avLst/>
            <a:gdLst/>
            <a:ahLst/>
            <a:cxnLst/>
            <a:rect l="l" t="t" r="r" b="b"/>
            <a:pathLst>
              <a:path w="360045" h="112395">
                <a:moveTo>
                  <a:pt x="0" y="0"/>
                </a:moveTo>
                <a:lnTo>
                  <a:pt x="359498" y="0"/>
                </a:lnTo>
                <a:lnTo>
                  <a:pt x="359498" y="112077"/>
                </a:lnTo>
                <a:lnTo>
                  <a:pt x="0" y="11207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052922" y="5189858"/>
            <a:ext cx="349250" cy="155575"/>
          </a:xfrm>
          <a:custGeom>
            <a:avLst/>
            <a:gdLst/>
            <a:ahLst/>
            <a:cxnLst/>
            <a:rect l="l" t="t" r="r" b="b"/>
            <a:pathLst>
              <a:path w="349250" h="155575">
                <a:moveTo>
                  <a:pt x="0" y="0"/>
                </a:moveTo>
                <a:lnTo>
                  <a:pt x="348907" y="0"/>
                </a:lnTo>
                <a:lnTo>
                  <a:pt x="348907" y="155193"/>
                </a:lnTo>
                <a:lnTo>
                  <a:pt x="0" y="15519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8581573" y="5319195"/>
            <a:ext cx="360045" cy="181610"/>
          </a:xfrm>
          <a:custGeom>
            <a:avLst/>
            <a:gdLst/>
            <a:ahLst/>
            <a:cxnLst/>
            <a:rect l="l" t="t" r="r" b="b"/>
            <a:pathLst>
              <a:path w="360045" h="181610">
                <a:moveTo>
                  <a:pt x="0" y="0"/>
                </a:moveTo>
                <a:lnTo>
                  <a:pt x="359486" y="0"/>
                </a:lnTo>
                <a:lnTo>
                  <a:pt x="359486" y="181051"/>
                </a:lnTo>
                <a:lnTo>
                  <a:pt x="0" y="18105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9110235" y="4896717"/>
            <a:ext cx="360045" cy="267335"/>
          </a:xfrm>
          <a:custGeom>
            <a:avLst/>
            <a:gdLst/>
            <a:ahLst/>
            <a:cxnLst/>
            <a:rect l="l" t="t" r="r" b="b"/>
            <a:pathLst>
              <a:path w="360045" h="267335">
                <a:moveTo>
                  <a:pt x="0" y="0"/>
                </a:moveTo>
                <a:lnTo>
                  <a:pt x="359486" y="0"/>
                </a:lnTo>
                <a:lnTo>
                  <a:pt x="359486" y="267284"/>
                </a:lnTo>
                <a:lnTo>
                  <a:pt x="0" y="26728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764581" y="4638075"/>
            <a:ext cx="0" cy="1939925"/>
          </a:xfrm>
          <a:custGeom>
            <a:avLst/>
            <a:gdLst/>
            <a:ahLst/>
            <a:cxnLst/>
            <a:rect l="l" t="t" r="r" b="b"/>
            <a:pathLst>
              <a:path h="1939925">
                <a:moveTo>
                  <a:pt x="0" y="1939823"/>
                </a:moveTo>
                <a:lnTo>
                  <a:pt x="0" y="0"/>
                </a:lnTo>
              </a:path>
            </a:pathLst>
          </a:custGeom>
          <a:ln w="9525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764581" y="6577899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295" y="0"/>
                </a:lnTo>
              </a:path>
            </a:pathLst>
          </a:custGeom>
          <a:ln w="9525">
            <a:solidFill>
              <a:srgbClr val="DEDD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 txBox="1"/>
          <p:nvPr/>
        </p:nvSpPr>
        <p:spPr>
          <a:xfrm>
            <a:off x="4888027" y="5278690"/>
            <a:ext cx="24130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5428915" y="5805480"/>
            <a:ext cx="2216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55" dirty="0">
                <a:solidFill>
                  <a:srgbClr val="4C4C4C"/>
                </a:solidFill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5958246" y="5337871"/>
            <a:ext cx="2381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6493800" y="5377241"/>
            <a:ext cx="2324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7027194" y="5458647"/>
            <a:ext cx="2381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7561859" y="5479348"/>
            <a:ext cx="2374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8093602" y="4978211"/>
            <a:ext cx="24257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spc="20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8629283" y="5112067"/>
            <a:ext cx="2406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9164202" y="4680145"/>
            <a:ext cx="23939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4546274" y="6487717"/>
            <a:ext cx="17018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$0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4485569" y="6164379"/>
            <a:ext cx="2292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4477314" y="5840786"/>
            <a:ext cx="2381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4473885" y="5517447"/>
            <a:ext cx="24130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4473123" y="5193855"/>
            <a:ext cx="243204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$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4474393" y="4870643"/>
            <a:ext cx="2406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$5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4472996" y="4547050"/>
            <a:ext cx="2419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$6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4859326" y="6610525"/>
            <a:ext cx="848994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735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	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7538237" y="6610525"/>
            <a:ext cx="2946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8072521" y="6610525"/>
            <a:ext cx="2959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8606677" y="6610525"/>
            <a:ext cx="83248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10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4224835" y="5152278"/>
            <a:ext cx="167640" cy="86931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U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D in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B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ll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io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4228459" y="4198752"/>
            <a:ext cx="331660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Equity-Backed </a:t>
            </a:r>
            <a:r>
              <a:rPr sz="1400" b="1" spc="-25" dirty="0">
                <a:solidFill>
                  <a:srgbClr val="005187"/>
                </a:solidFill>
                <a:latin typeface="Arial"/>
                <a:cs typeface="Arial"/>
              </a:rPr>
              <a:t>Trade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Sale</a:t>
            </a:r>
            <a:r>
              <a:rPr sz="1400" b="1" spc="6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005187"/>
                </a:solidFill>
                <a:latin typeface="Arial"/>
                <a:cs typeface="Arial"/>
              </a:rPr>
              <a:t>Exits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5" name="object 305"/>
          <p:cNvSpPr/>
          <p:nvPr/>
        </p:nvSpPr>
        <p:spPr>
          <a:xfrm>
            <a:off x="4764570" y="1399729"/>
            <a:ext cx="4800600" cy="1888489"/>
          </a:xfrm>
          <a:custGeom>
            <a:avLst/>
            <a:gdLst/>
            <a:ahLst/>
            <a:cxnLst/>
            <a:rect l="l" t="t" r="r" b="b"/>
            <a:pathLst>
              <a:path w="4800600" h="1888489">
                <a:moveTo>
                  <a:pt x="4800295" y="1888096"/>
                </a:moveTo>
                <a:lnTo>
                  <a:pt x="0" y="1888096"/>
                </a:lnTo>
                <a:lnTo>
                  <a:pt x="0" y="0"/>
                </a:lnTo>
                <a:lnTo>
                  <a:pt x="4800295" y="0"/>
                </a:lnTo>
                <a:lnTo>
                  <a:pt x="4800295" y="1888096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764570" y="4638071"/>
            <a:ext cx="4800600" cy="1939289"/>
          </a:xfrm>
          <a:custGeom>
            <a:avLst/>
            <a:gdLst/>
            <a:ahLst/>
            <a:cxnLst/>
            <a:rect l="l" t="t" r="r" b="b"/>
            <a:pathLst>
              <a:path w="4800600" h="1939290">
                <a:moveTo>
                  <a:pt x="4800295" y="1939023"/>
                </a:moveTo>
                <a:lnTo>
                  <a:pt x="0" y="1939023"/>
                </a:lnTo>
                <a:lnTo>
                  <a:pt x="0" y="0"/>
                </a:lnTo>
                <a:lnTo>
                  <a:pt x="4800295" y="0"/>
                </a:lnTo>
                <a:lnTo>
                  <a:pt x="4800295" y="1939023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241241" y="3578821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866828" y="3578821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463715" y="3578821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997115" y="3578821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644803" y="3578821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008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241703" y="3578821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 txBox="1"/>
          <p:nvPr/>
        </p:nvSpPr>
        <p:spPr>
          <a:xfrm>
            <a:off x="4378928" y="6844445"/>
            <a:ext cx="13773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Australia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/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New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Zealand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934116" y="6610525"/>
            <a:ext cx="418465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2010</a:t>
            </a:r>
            <a:endParaRPr sz="1000">
              <a:latin typeface="Arial"/>
              <a:cs typeface="Arial"/>
            </a:endParaRPr>
          </a:p>
          <a:p>
            <a:pPr marL="73025">
              <a:lnSpc>
                <a:spcPct val="100000"/>
              </a:lnSpc>
              <a:spcBef>
                <a:spcPts val="64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China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6472210" y="6610525"/>
            <a:ext cx="419734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4C4C4C"/>
                </a:solidFill>
                <a:latin typeface="Arial"/>
                <a:cs typeface="Arial"/>
              </a:rPr>
              <a:t>2011</a:t>
            </a:r>
            <a:endParaRPr sz="1000">
              <a:latin typeface="Arial"/>
              <a:cs typeface="Arial"/>
            </a:endParaRPr>
          </a:p>
          <a:p>
            <a:pPr marL="130175">
              <a:lnSpc>
                <a:spcPct val="100000"/>
              </a:lnSpc>
              <a:spcBef>
                <a:spcPts val="64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d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7003826" y="6610525"/>
            <a:ext cx="495300" cy="40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2012</a:t>
            </a:r>
            <a:endParaRPr sz="10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64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Japan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7772461" y="6844445"/>
            <a:ext cx="36385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K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o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rea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8365037" y="6844445"/>
            <a:ext cx="88391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Southeast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9" name="object 319"/>
          <p:cNvSpPr/>
          <p:nvPr/>
        </p:nvSpPr>
        <p:spPr>
          <a:xfrm>
            <a:off x="4241241" y="6880783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866828" y="6880783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463715" y="6880783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997115" y="6880783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644803" y="6880783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008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8241703" y="6880783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92075" y="92075"/>
                </a:moveTo>
                <a:lnTo>
                  <a:pt x="0" y="92075"/>
                </a:lnTo>
                <a:lnTo>
                  <a:pt x="0" y="0"/>
                </a:lnTo>
                <a:lnTo>
                  <a:pt x="92075" y="0"/>
                </a:lnTo>
                <a:lnTo>
                  <a:pt x="92075" y="92075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4768" y="7385725"/>
            <a:ext cx="4464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4C4C4C"/>
                </a:solidFill>
                <a:latin typeface="Arial"/>
                <a:cs typeface="Arial"/>
              </a:rPr>
              <a:t>19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63359">
              <a:lnSpc>
                <a:spcPct val="100000"/>
              </a:lnSpc>
            </a:pPr>
            <a:r>
              <a:rPr spc="-15" dirty="0"/>
              <a:t>Asia </a:t>
            </a:r>
            <a:r>
              <a:rPr spc="-20" dirty="0"/>
              <a:t>Liquidity</a:t>
            </a:r>
            <a:r>
              <a:rPr spc="-55" dirty="0"/>
              <a:t> </a:t>
            </a:r>
            <a:r>
              <a:rPr spc="-20" dirty="0"/>
              <a:t>Ratios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7578" y="6009543"/>
            <a:ext cx="9112885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Asian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private markets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on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track to be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cash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flow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negative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for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second consecutive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year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 contributions</a:t>
            </a:r>
            <a:r>
              <a:rPr sz="1400" spc="3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have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outpaced</a:t>
            </a:r>
            <a:r>
              <a:rPr sz="14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distributions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724379" y="3868394"/>
            <a:ext cx="314299" cy="1469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95805" y="3158921"/>
            <a:ext cx="314274" cy="21790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54620" y="2533929"/>
            <a:ext cx="326859" cy="28040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26046" y="3175825"/>
            <a:ext cx="314299" cy="21621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84874" y="2821089"/>
            <a:ext cx="326872" cy="25168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56300" y="3902176"/>
            <a:ext cx="314299" cy="14358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27701" y="3648798"/>
            <a:ext cx="314299" cy="1689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86542" y="3158921"/>
            <a:ext cx="314299" cy="21790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57968" y="3733266"/>
            <a:ext cx="314286" cy="160472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16783" y="4290682"/>
            <a:ext cx="326872" cy="104730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88209" y="4138650"/>
            <a:ext cx="314286" cy="119933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59610" y="4375150"/>
            <a:ext cx="314299" cy="96283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18463" y="1824469"/>
            <a:ext cx="314286" cy="351351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69309" y="2669056"/>
            <a:ext cx="7631430" cy="34290"/>
          </a:xfrm>
          <a:custGeom>
            <a:avLst/>
            <a:gdLst/>
            <a:ahLst/>
            <a:cxnLst/>
            <a:rect l="l" t="t" r="r" b="b"/>
            <a:pathLst>
              <a:path w="7631430" h="34289">
                <a:moveTo>
                  <a:pt x="7625448" y="0"/>
                </a:moveTo>
                <a:lnTo>
                  <a:pt x="7573848" y="0"/>
                </a:lnTo>
                <a:lnTo>
                  <a:pt x="7568222" y="7569"/>
                </a:lnTo>
                <a:lnTo>
                  <a:pt x="7568222" y="26225"/>
                </a:lnTo>
                <a:lnTo>
                  <a:pt x="7573848" y="33782"/>
                </a:lnTo>
                <a:lnTo>
                  <a:pt x="7625448" y="33782"/>
                </a:lnTo>
                <a:lnTo>
                  <a:pt x="7631074" y="26225"/>
                </a:lnTo>
                <a:lnTo>
                  <a:pt x="7631074" y="7569"/>
                </a:lnTo>
                <a:lnTo>
                  <a:pt x="7625448" y="0"/>
                </a:lnTo>
                <a:close/>
              </a:path>
              <a:path w="7631430" h="34289">
                <a:moveTo>
                  <a:pt x="7487158" y="0"/>
                </a:moveTo>
                <a:lnTo>
                  <a:pt x="7397851" y="0"/>
                </a:lnTo>
                <a:lnTo>
                  <a:pt x="7392212" y="7569"/>
                </a:lnTo>
                <a:lnTo>
                  <a:pt x="7392212" y="26225"/>
                </a:lnTo>
                <a:lnTo>
                  <a:pt x="7397851" y="33782"/>
                </a:lnTo>
                <a:lnTo>
                  <a:pt x="7487158" y="33782"/>
                </a:lnTo>
                <a:lnTo>
                  <a:pt x="7492784" y="26225"/>
                </a:lnTo>
                <a:lnTo>
                  <a:pt x="7492784" y="7569"/>
                </a:lnTo>
                <a:lnTo>
                  <a:pt x="7487158" y="0"/>
                </a:lnTo>
                <a:close/>
              </a:path>
              <a:path w="7631430" h="34289">
                <a:moveTo>
                  <a:pt x="7311161" y="0"/>
                </a:moveTo>
                <a:lnTo>
                  <a:pt x="7221829" y="0"/>
                </a:lnTo>
                <a:lnTo>
                  <a:pt x="7216203" y="7569"/>
                </a:lnTo>
                <a:lnTo>
                  <a:pt x="7216203" y="26225"/>
                </a:lnTo>
                <a:lnTo>
                  <a:pt x="7221829" y="33782"/>
                </a:lnTo>
                <a:lnTo>
                  <a:pt x="7311161" y="33782"/>
                </a:lnTo>
                <a:lnTo>
                  <a:pt x="7316787" y="26225"/>
                </a:lnTo>
                <a:lnTo>
                  <a:pt x="7316787" y="7569"/>
                </a:lnTo>
                <a:lnTo>
                  <a:pt x="7311161" y="0"/>
                </a:lnTo>
                <a:close/>
              </a:path>
              <a:path w="7631430" h="34289">
                <a:moveTo>
                  <a:pt x="7135152" y="0"/>
                </a:moveTo>
                <a:lnTo>
                  <a:pt x="7045833" y="0"/>
                </a:lnTo>
                <a:lnTo>
                  <a:pt x="7040206" y="7569"/>
                </a:lnTo>
                <a:lnTo>
                  <a:pt x="7040206" y="26225"/>
                </a:lnTo>
                <a:lnTo>
                  <a:pt x="7045833" y="33782"/>
                </a:lnTo>
                <a:lnTo>
                  <a:pt x="7135152" y="33782"/>
                </a:lnTo>
                <a:lnTo>
                  <a:pt x="7140778" y="26225"/>
                </a:lnTo>
                <a:lnTo>
                  <a:pt x="7140778" y="7569"/>
                </a:lnTo>
                <a:lnTo>
                  <a:pt x="7135152" y="0"/>
                </a:lnTo>
                <a:close/>
              </a:path>
              <a:path w="7631430" h="34289">
                <a:moveTo>
                  <a:pt x="6959142" y="0"/>
                </a:moveTo>
                <a:lnTo>
                  <a:pt x="6869836" y="0"/>
                </a:lnTo>
                <a:lnTo>
                  <a:pt x="6864197" y="7569"/>
                </a:lnTo>
                <a:lnTo>
                  <a:pt x="6864197" y="26225"/>
                </a:lnTo>
                <a:lnTo>
                  <a:pt x="6869836" y="33782"/>
                </a:lnTo>
                <a:lnTo>
                  <a:pt x="6959142" y="33782"/>
                </a:lnTo>
                <a:lnTo>
                  <a:pt x="6964768" y="26225"/>
                </a:lnTo>
                <a:lnTo>
                  <a:pt x="6964768" y="7569"/>
                </a:lnTo>
                <a:lnTo>
                  <a:pt x="6959142" y="0"/>
                </a:lnTo>
                <a:close/>
              </a:path>
              <a:path w="7631430" h="34289">
                <a:moveTo>
                  <a:pt x="6783133" y="0"/>
                </a:moveTo>
                <a:lnTo>
                  <a:pt x="6693814" y="0"/>
                </a:lnTo>
                <a:lnTo>
                  <a:pt x="6688201" y="7569"/>
                </a:lnTo>
                <a:lnTo>
                  <a:pt x="6688201" y="26225"/>
                </a:lnTo>
                <a:lnTo>
                  <a:pt x="6693814" y="33782"/>
                </a:lnTo>
                <a:lnTo>
                  <a:pt x="6783133" y="33782"/>
                </a:lnTo>
                <a:lnTo>
                  <a:pt x="6788772" y="26225"/>
                </a:lnTo>
                <a:lnTo>
                  <a:pt x="6788772" y="7569"/>
                </a:lnTo>
                <a:lnTo>
                  <a:pt x="6783133" y="0"/>
                </a:lnTo>
                <a:close/>
              </a:path>
              <a:path w="7631430" h="34289">
                <a:moveTo>
                  <a:pt x="6607136" y="0"/>
                </a:moveTo>
                <a:lnTo>
                  <a:pt x="6517817" y="0"/>
                </a:lnTo>
                <a:lnTo>
                  <a:pt x="6512179" y="7569"/>
                </a:lnTo>
                <a:lnTo>
                  <a:pt x="6512179" y="26225"/>
                </a:lnTo>
                <a:lnTo>
                  <a:pt x="6517817" y="33782"/>
                </a:lnTo>
                <a:lnTo>
                  <a:pt x="6607136" y="33782"/>
                </a:lnTo>
                <a:lnTo>
                  <a:pt x="6612763" y="26225"/>
                </a:lnTo>
                <a:lnTo>
                  <a:pt x="6612763" y="7569"/>
                </a:lnTo>
                <a:lnTo>
                  <a:pt x="6607136" y="0"/>
                </a:lnTo>
                <a:close/>
              </a:path>
              <a:path w="7631430" h="34289">
                <a:moveTo>
                  <a:pt x="6431140" y="0"/>
                </a:moveTo>
                <a:lnTo>
                  <a:pt x="6348755" y="0"/>
                </a:lnTo>
                <a:lnTo>
                  <a:pt x="6348755" y="33782"/>
                </a:lnTo>
                <a:lnTo>
                  <a:pt x="6431140" y="33782"/>
                </a:lnTo>
                <a:lnTo>
                  <a:pt x="6436753" y="26225"/>
                </a:lnTo>
                <a:lnTo>
                  <a:pt x="6436753" y="7569"/>
                </a:lnTo>
                <a:lnTo>
                  <a:pt x="6431140" y="0"/>
                </a:lnTo>
                <a:close/>
              </a:path>
              <a:path w="7631430" h="34289">
                <a:moveTo>
                  <a:pt x="6255118" y="0"/>
                </a:moveTo>
                <a:lnTo>
                  <a:pt x="6165811" y="0"/>
                </a:lnTo>
                <a:lnTo>
                  <a:pt x="6160185" y="7569"/>
                </a:lnTo>
                <a:lnTo>
                  <a:pt x="6160185" y="26225"/>
                </a:lnTo>
                <a:lnTo>
                  <a:pt x="6165811" y="33782"/>
                </a:lnTo>
                <a:lnTo>
                  <a:pt x="6255118" y="33782"/>
                </a:lnTo>
                <a:lnTo>
                  <a:pt x="6260757" y="26225"/>
                </a:lnTo>
                <a:lnTo>
                  <a:pt x="6260757" y="7569"/>
                </a:lnTo>
                <a:lnTo>
                  <a:pt x="6255118" y="0"/>
                </a:lnTo>
                <a:close/>
              </a:path>
              <a:path w="7631430" h="34289">
                <a:moveTo>
                  <a:pt x="6079121" y="0"/>
                </a:moveTo>
                <a:lnTo>
                  <a:pt x="5989802" y="0"/>
                </a:lnTo>
                <a:lnTo>
                  <a:pt x="5984176" y="7569"/>
                </a:lnTo>
                <a:lnTo>
                  <a:pt x="5984176" y="26225"/>
                </a:lnTo>
                <a:lnTo>
                  <a:pt x="5989802" y="33782"/>
                </a:lnTo>
                <a:lnTo>
                  <a:pt x="6079121" y="33782"/>
                </a:lnTo>
                <a:lnTo>
                  <a:pt x="6084747" y="26225"/>
                </a:lnTo>
                <a:lnTo>
                  <a:pt x="6084747" y="7569"/>
                </a:lnTo>
                <a:lnTo>
                  <a:pt x="6079121" y="0"/>
                </a:lnTo>
                <a:close/>
              </a:path>
              <a:path w="7631430" h="34289">
                <a:moveTo>
                  <a:pt x="5903112" y="0"/>
                </a:moveTo>
                <a:lnTo>
                  <a:pt x="5813793" y="0"/>
                </a:lnTo>
                <a:lnTo>
                  <a:pt x="5808167" y="7569"/>
                </a:lnTo>
                <a:lnTo>
                  <a:pt x="5808167" y="26225"/>
                </a:lnTo>
                <a:lnTo>
                  <a:pt x="5813793" y="33782"/>
                </a:lnTo>
                <a:lnTo>
                  <a:pt x="5903112" y="33782"/>
                </a:lnTo>
                <a:lnTo>
                  <a:pt x="5908751" y="26225"/>
                </a:lnTo>
                <a:lnTo>
                  <a:pt x="5908751" y="7569"/>
                </a:lnTo>
                <a:lnTo>
                  <a:pt x="5903112" y="0"/>
                </a:lnTo>
                <a:close/>
              </a:path>
              <a:path w="7631430" h="34289">
                <a:moveTo>
                  <a:pt x="5727115" y="0"/>
                </a:moveTo>
                <a:lnTo>
                  <a:pt x="5637796" y="0"/>
                </a:lnTo>
                <a:lnTo>
                  <a:pt x="5632157" y="7569"/>
                </a:lnTo>
                <a:lnTo>
                  <a:pt x="5632157" y="26225"/>
                </a:lnTo>
                <a:lnTo>
                  <a:pt x="5637796" y="33782"/>
                </a:lnTo>
                <a:lnTo>
                  <a:pt x="5727115" y="33782"/>
                </a:lnTo>
                <a:lnTo>
                  <a:pt x="5732729" y="26225"/>
                </a:lnTo>
                <a:lnTo>
                  <a:pt x="5732729" y="7569"/>
                </a:lnTo>
                <a:lnTo>
                  <a:pt x="5727115" y="0"/>
                </a:lnTo>
                <a:close/>
              </a:path>
              <a:path w="7631430" h="34289">
                <a:moveTo>
                  <a:pt x="5551106" y="0"/>
                </a:moveTo>
                <a:lnTo>
                  <a:pt x="5461787" y="0"/>
                </a:lnTo>
                <a:lnTo>
                  <a:pt x="5456161" y="7569"/>
                </a:lnTo>
                <a:lnTo>
                  <a:pt x="5456161" y="26225"/>
                </a:lnTo>
                <a:lnTo>
                  <a:pt x="5461787" y="33782"/>
                </a:lnTo>
                <a:lnTo>
                  <a:pt x="5551106" y="33782"/>
                </a:lnTo>
                <a:lnTo>
                  <a:pt x="5556732" y="26225"/>
                </a:lnTo>
                <a:lnTo>
                  <a:pt x="5556732" y="7569"/>
                </a:lnTo>
                <a:lnTo>
                  <a:pt x="5551106" y="0"/>
                </a:lnTo>
                <a:close/>
              </a:path>
              <a:path w="7631430" h="34289">
                <a:moveTo>
                  <a:pt x="5375097" y="0"/>
                </a:moveTo>
                <a:lnTo>
                  <a:pt x="5285778" y="0"/>
                </a:lnTo>
                <a:lnTo>
                  <a:pt x="5280164" y="7569"/>
                </a:lnTo>
                <a:lnTo>
                  <a:pt x="5280164" y="26225"/>
                </a:lnTo>
                <a:lnTo>
                  <a:pt x="5285778" y="33782"/>
                </a:lnTo>
                <a:lnTo>
                  <a:pt x="5375097" y="33782"/>
                </a:lnTo>
                <a:lnTo>
                  <a:pt x="5380736" y="26225"/>
                </a:lnTo>
                <a:lnTo>
                  <a:pt x="5380736" y="7569"/>
                </a:lnTo>
                <a:lnTo>
                  <a:pt x="5375097" y="0"/>
                </a:lnTo>
                <a:close/>
              </a:path>
              <a:path w="7631430" h="34289">
                <a:moveTo>
                  <a:pt x="5199100" y="0"/>
                </a:moveTo>
                <a:lnTo>
                  <a:pt x="5109781" y="0"/>
                </a:lnTo>
                <a:lnTo>
                  <a:pt x="5104142" y="7569"/>
                </a:lnTo>
                <a:lnTo>
                  <a:pt x="5104142" y="26225"/>
                </a:lnTo>
                <a:lnTo>
                  <a:pt x="5109781" y="33782"/>
                </a:lnTo>
                <a:lnTo>
                  <a:pt x="5199100" y="33782"/>
                </a:lnTo>
                <a:lnTo>
                  <a:pt x="5204726" y="26225"/>
                </a:lnTo>
                <a:lnTo>
                  <a:pt x="5204726" y="7569"/>
                </a:lnTo>
                <a:lnTo>
                  <a:pt x="5199100" y="0"/>
                </a:lnTo>
                <a:close/>
              </a:path>
              <a:path w="7631430" h="34289">
                <a:moveTo>
                  <a:pt x="5023091" y="0"/>
                </a:moveTo>
                <a:lnTo>
                  <a:pt x="4933772" y="0"/>
                </a:lnTo>
                <a:lnTo>
                  <a:pt x="4928146" y="7569"/>
                </a:lnTo>
                <a:lnTo>
                  <a:pt x="4928146" y="26225"/>
                </a:lnTo>
                <a:lnTo>
                  <a:pt x="4933772" y="33782"/>
                </a:lnTo>
                <a:lnTo>
                  <a:pt x="5023091" y="33782"/>
                </a:lnTo>
                <a:lnTo>
                  <a:pt x="5028717" y="26225"/>
                </a:lnTo>
                <a:lnTo>
                  <a:pt x="5028717" y="7569"/>
                </a:lnTo>
                <a:lnTo>
                  <a:pt x="5023091" y="0"/>
                </a:lnTo>
                <a:close/>
              </a:path>
              <a:path w="7631430" h="34289">
                <a:moveTo>
                  <a:pt x="4847082" y="0"/>
                </a:moveTo>
                <a:lnTo>
                  <a:pt x="4757775" y="0"/>
                </a:lnTo>
                <a:lnTo>
                  <a:pt x="4752136" y="7569"/>
                </a:lnTo>
                <a:lnTo>
                  <a:pt x="4752136" y="26225"/>
                </a:lnTo>
                <a:lnTo>
                  <a:pt x="4757775" y="33782"/>
                </a:lnTo>
                <a:lnTo>
                  <a:pt x="4847082" y="33782"/>
                </a:lnTo>
                <a:lnTo>
                  <a:pt x="4852708" y="26225"/>
                </a:lnTo>
                <a:lnTo>
                  <a:pt x="4852708" y="7569"/>
                </a:lnTo>
                <a:lnTo>
                  <a:pt x="4847082" y="0"/>
                </a:lnTo>
                <a:close/>
              </a:path>
              <a:path w="7631430" h="34289">
                <a:moveTo>
                  <a:pt x="4671085" y="0"/>
                </a:moveTo>
                <a:lnTo>
                  <a:pt x="4581753" y="0"/>
                </a:lnTo>
                <a:lnTo>
                  <a:pt x="4576140" y="7569"/>
                </a:lnTo>
                <a:lnTo>
                  <a:pt x="4576140" y="26225"/>
                </a:lnTo>
                <a:lnTo>
                  <a:pt x="4581753" y="33782"/>
                </a:lnTo>
                <a:lnTo>
                  <a:pt x="4671085" y="33782"/>
                </a:lnTo>
                <a:lnTo>
                  <a:pt x="4676711" y="26225"/>
                </a:lnTo>
                <a:lnTo>
                  <a:pt x="4676711" y="7569"/>
                </a:lnTo>
                <a:lnTo>
                  <a:pt x="4671085" y="0"/>
                </a:lnTo>
                <a:close/>
              </a:path>
              <a:path w="7631430" h="34289">
                <a:moveTo>
                  <a:pt x="4495076" y="0"/>
                </a:moveTo>
                <a:lnTo>
                  <a:pt x="4405757" y="0"/>
                </a:lnTo>
                <a:lnTo>
                  <a:pt x="4400130" y="7569"/>
                </a:lnTo>
                <a:lnTo>
                  <a:pt x="4400130" y="26225"/>
                </a:lnTo>
                <a:lnTo>
                  <a:pt x="4405757" y="33782"/>
                </a:lnTo>
                <a:lnTo>
                  <a:pt x="4495076" y="33782"/>
                </a:lnTo>
                <a:lnTo>
                  <a:pt x="4500714" y="26225"/>
                </a:lnTo>
                <a:lnTo>
                  <a:pt x="4500714" y="7569"/>
                </a:lnTo>
                <a:lnTo>
                  <a:pt x="4495076" y="0"/>
                </a:lnTo>
                <a:close/>
              </a:path>
              <a:path w="7631430" h="34289">
                <a:moveTo>
                  <a:pt x="4319066" y="0"/>
                </a:moveTo>
                <a:lnTo>
                  <a:pt x="4229760" y="0"/>
                </a:lnTo>
                <a:lnTo>
                  <a:pt x="4224121" y="7569"/>
                </a:lnTo>
                <a:lnTo>
                  <a:pt x="4224121" y="26225"/>
                </a:lnTo>
                <a:lnTo>
                  <a:pt x="4229760" y="33782"/>
                </a:lnTo>
                <a:lnTo>
                  <a:pt x="4319066" y="33782"/>
                </a:lnTo>
                <a:lnTo>
                  <a:pt x="4324692" y="26225"/>
                </a:lnTo>
                <a:lnTo>
                  <a:pt x="4324692" y="7569"/>
                </a:lnTo>
                <a:lnTo>
                  <a:pt x="4319066" y="0"/>
                </a:lnTo>
                <a:close/>
              </a:path>
              <a:path w="7631430" h="34289">
                <a:moveTo>
                  <a:pt x="4143070" y="0"/>
                </a:moveTo>
                <a:lnTo>
                  <a:pt x="4053751" y="0"/>
                </a:lnTo>
                <a:lnTo>
                  <a:pt x="4048125" y="7569"/>
                </a:lnTo>
                <a:lnTo>
                  <a:pt x="4048125" y="26225"/>
                </a:lnTo>
                <a:lnTo>
                  <a:pt x="4053751" y="33782"/>
                </a:lnTo>
                <a:lnTo>
                  <a:pt x="4143070" y="33782"/>
                </a:lnTo>
                <a:lnTo>
                  <a:pt x="4148696" y="26225"/>
                </a:lnTo>
                <a:lnTo>
                  <a:pt x="4148696" y="7569"/>
                </a:lnTo>
                <a:lnTo>
                  <a:pt x="4143070" y="0"/>
                </a:lnTo>
                <a:close/>
              </a:path>
              <a:path w="7631430" h="34289">
                <a:moveTo>
                  <a:pt x="3967060" y="0"/>
                </a:moveTo>
                <a:lnTo>
                  <a:pt x="3877741" y="0"/>
                </a:lnTo>
                <a:lnTo>
                  <a:pt x="3872115" y="7569"/>
                </a:lnTo>
                <a:lnTo>
                  <a:pt x="3872115" y="26225"/>
                </a:lnTo>
                <a:lnTo>
                  <a:pt x="3877741" y="33782"/>
                </a:lnTo>
                <a:lnTo>
                  <a:pt x="3967060" y="33782"/>
                </a:lnTo>
                <a:lnTo>
                  <a:pt x="3972687" y="26225"/>
                </a:lnTo>
                <a:lnTo>
                  <a:pt x="3972687" y="7569"/>
                </a:lnTo>
                <a:lnTo>
                  <a:pt x="3967060" y="0"/>
                </a:lnTo>
                <a:close/>
              </a:path>
              <a:path w="7631430" h="34289">
                <a:moveTo>
                  <a:pt x="3791064" y="0"/>
                </a:moveTo>
                <a:lnTo>
                  <a:pt x="3701745" y="0"/>
                </a:lnTo>
                <a:lnTo>
                  <a:pt x="3696106" y="7569"/>
                </a:lnTo>
                <a:lnTo>
                  <a:pt x="3696106" y="26225"/>
                </a:lnTo>
                <a:lnTo>
                  <a:pt x="3701745" y="33782"/>
                </a:lnTo>
                <a:lnTo>
                  <a:pt x="3791064" y="33782"/>
                </a:lnTo>
                <a:lnTo>
                  <a:pt x="3796690" y="26225"/>
                </a:lnTo>
                <a:lnTo>
                  <a:pt x="3796690" y="7569"/>
                </a:lnTo>
                <a:lnTo>
                  <a:pt x="3791064" y="0"/>
                </a:lnTo>
                <a:close/>
              </a:path>
              <a:path w="7631430" h="34289">
                <a:moveTo>
                  <a:pt x="3615055" y="0"/>
                </a:moveTo>
                <a:lnTo>
                  <a:pt x="3525735" y="0"/>
                </a:lnTo>
                <a:lnTo>
                  <a:pt x="3520109" y="7569"/>
                </a:lnTo>
                <a:lnTo>
                  <a:pt x="3520109" y="26225"/>
                </a:lnTo>
                <a:lnTo>
                  <a:pt x="3525735" y="33782"/>
                </a:lnTo>
                <a:lnTo>
                  <a:pt x="3615055" y="33782"/>
                </a:lnTo>
                <a:lnTo>
                  <a:pt x="3620681" y="26225"/>
                </a:lnTo>
                <a:lnTo>
                  <a:pt x="3620681" y="7569"/>
                </a:lnTo>
                <a:lnTo>
                  <a:pt x="3615055" y="0"/>
                </a:lnTo>
                <a:close/>
              </a:path>
              <a:path w="7631430" h="34289">
                <a:moveTo>
                  <a:pt x="3439045" y="0"/>
                </a:moveTo>
                <a:lnTo>
                  <a:pt x="3349726" y="0"/>
                </a:lnTo>
                <a:lnTo>
                  <a:pt x="3344100" y="7569"/>
                </a:lnTo>
                <a:lnTo>
                  <a:pt x="3344100" y="26225"/>
                </a:lnTo>
                <a:lnTo>
                  <a:pt x="3349726" y="33782"/>
                </a:lnTo>
                <a:lnTo>
                  <a:pt x="3439045" y="33782"/>
                </a:lnTo>
                <a:lnTo>
                  <a:pt x="3444671" y="26225"/>
                </a:lnTo>
                <a:lnTo>
                  <a:pt x="3444671" y="7569"/>
                </a:lnTo>
                <a:lnTo>
                  <a:pt x="3439045" y="0"/>
                </a:lnTo>
                <a:close/>
              </a:path>
              <a:path w="7631430" h="34289">
                <a:moveTo>
                  <a:pt x="3263049" y="0"/>
                </a:moveTo>
                <a:lnTo>
                  <a:pt x="3180664" y="0"/>
                </a:lnTo>
                <a:lnTo>
                  <a:pt x="3180664" y="33782"/>
                </a:lnTo>
                <a:lnTo>
                  <a:pt x="3263049" y="33782"/>
                </a:lnTo>
                <a:lnTo>
                  <a:pt x="3268662" y="26225"/>
                </a:lnTo>
                <a:lnTo>
                  <a:pt x="3268662" y="7569"/>
                </a:lnTo>
                <a:lnTo>
                  <a:pt x="3263049" y="0"/>
                </a:lnTo>
                <a:close/>
              </a:path>
              <a:path w="7631430" h="34289">
                <a:moveTo>
                  <a:pt x="3087039" y="0"/>
                </a:moveTo>
                <a:lnTo>
                  <a:pt x="2997720" y="0"/>
                </a:lnTo>
                <a:lnTo>
                  <a:pt x="2992094" y="7569"/>
                </a:lnTo>
                <a:lnTo>
                  <a:pt x="2992094" y="26225"/>
                </a:lnTo>
                <a:lnTo>
                  <a:pt x="2997720" y="33782"/>
                </a:lnTo>
                <a:lnTo>
                  <a:pt x="3087039" y="33782"/>
                </a:lnTo>
                <a:lnTo>
                  <a:pt x="3092665" y="26225"/>
                </a:lnTo>
                <a:lnTo>
                  <a:pt x="3092665" y="7569"/>
                </a:lnTo>
                <a:lnTo>
                  <a:pt x="3087039" y="0"/>
                </a:lnTo>
                <a:close/>
              </a:path>
              <a:path w="7631430" h="34289">
                <a:moveTo>
                  <a:pt x="2911030" y="0"/>
                </a:moveTo>
                <a:lnTo>
                  <a:pt x="2821711" y="0"/>
                </a:lnTo>
                <a:lnTo>
                  <a:pt x="2816085" y="7569"/>
                </a:lnTo>
                <a:lnTo>
                  <a:pt x="2816085" y="26225"/>
                </a:lnTo>
                <a:lnTo>
                  <a:pt x="2821711" y="33782"/>
                </a:lnTo>
                <a:lnTo>
                  <a:pt x="2911030" y="33782"/>
                </a:lnTo>
                <a:lnTo>
                  <a:pt x="2916656" y="26225"/>
                </a:lnTo>
                <a:lnTo>
                  <a:pt x="2916656" y="7569"/>
                </a:lnTo>
                <a:lnTo>
                  <a:pt x="2911030" y="0"/>
                </a:lnTo>
                <a:close/>
              </a:path>
              <a:path w="7631430" h="34289">
                <a:moveTo>
                  <a:pt x="2735021" y="0"/>
                </a:moveTo>
                <a:lnTo>
                  <a:pt x="2645714" y="0"/>
                </a:lnTo>
                <a:lnTo>
                  <a:pt x="2640076" y="7569"/>
                </a:lnTo>
                <a:lnTo>
                  <a:pt x="2640076" y="26225"/>
                </a:lnTo>
                <a:lnTo>
                  <a:pt x="2645714" y="33782"/>
                </a:lnTo>
                <a:lnTo>
                  <a:pt x="2735021" y="33782"/>
                </a:lnTo>
                <a:lnTo>
                  <a:pt x="2740660" y="26225"/>
                </a:lnTo>
                <a:lnTo>
                  <a:pt x="2740660" y="7569"/>
                </a:lnTo>
                <a:lnTo>
                  <a:pt x="2735021" y="0"/>
                </a:lnTo>
                <a:close/>
              </a:path>
              <a:path w="7631430" h="34289">
                <a:moveTo>
                  <a:pt x="2559024" y="0"/>
                </a:moveTo>
                <a:lnTo>
                  <a:pt x="2469705" y="0"/>
                </a:lnTo>
                <a:lnTo>
                  <a:pt x="2464079" y="7569"/>
                </a:lnTo>
                <a:lnTo>
                  <a:pt x="2464079" y="26225"/>
                </a:lnTo>
                <a:lnTo>
                  <a:pt x="2469705" y="33782"/>
                </a:lnTo>
                <a:lnTo>
                  <a:pt x="2559024" y="33782"/>
                </a:lnTo>
                <a:lnTo>
                  <a:pt x="2564650" y="26225"/>
                </a:lnTo>
                <a:lnTo>
                  <a:pt x="2564650" y="7569"/>
                </a:lnTo>
                <a:lnTo>
                  <a:pt x="2559024" y="0"/>
                </a:lnTo>
                <a:close/>
              </a:path>
              <a:path w="7631430" h="34289">
                <a:moveTo>
                  <a:pt x="2383015" y="0"/>
                </a:moveTo>
                <a:lnTo>
                  <a:pt x="2293696" y="0"/>
                </a:lnTo>
                <a:lnTo>
                  <a:pt x="2288070" y="7569"/>
                </a:lnTo>
                <a:lnTo>
                  <a:pt x="2288070" y="26225"/>
                </a:lnTo>
                <a:lnTo>
                  <a:pt x="2293696" y="33782"/>
                </a:lnTo>
                <a:lnTo>
                  <a:pt x="2383015" y="33782"/>
                </a:lnTo>
                <a:lnTo>
                  <a:pt x="2388641" y="26225"/>
                </a:lnTo>
                <a:lnTo>
                  <a:pt x="2388641" y="7569"/>
                </a:lnTo>
                <a:lnTo>
                  <a:pt x="2383015" y="0"/>
                </a:lnTo>
                <a:close/>
              </a:path>
              <a:path w="7631430" h="34289">
                <a:moveTo>
                  <a:pt x="2207018" y="0"/>
                </a:moveTo>
                <a:lnTo>
                  <a:pt x="2117686" y="0"/>
                </a:lnTo>
                <a:lnTo>
                  <a:pt x="2112073" y="7569"/>
                </a:lnTo>
                <a:lnTo>
                  <a:pt x="2112073" y="26225"/>
                </a:lnTo>
                <a:lnTo>
                  <a:pt x="2117686" y="33782"/>
                </a:lnTo>
                <a:lnTo>
                  <a:pt x="2207018" y="33782"/>
                </a:lnTo>
                <a:lnTo>
                  <a:pt x="2212644" y="26225"/>
                </a:lnTo>
                <a:lnTo>
                  <a:pt x="2212644" y="7569"/>
                </a:lnTo>
                <a:lnTo>
                  <a:pt x="2207018" y="0"/>
                </a:lnTo>
                <a:close/>
              </a:path>
              <a:path w="7631430" h="34289">
                <a:moveTo>
                  <a:pt x="2031009" y="0"/>
                </a:moveTo>
                <a:lnTo>
                  <a:pt x="1941690" y="0"/>
                </a:lnTo>
                <a:lnTo>
                  <a:pt x="1936064" y="7569"/>
                </a:lnTo>
                <a:lnTo>
                  <a:pt x="1936064" y="26225"/>
                </a:lnTo>
                <a:lnTo>
                  <a:pt x="1941690" y="33782"/>
                </a:lnTo>
                <a:lnTo>
                  <a:pt x="2031009" y="33782"/>
                </a:lnTo>
                <a:lnTo>
                  <a:pt x="2036635" y="26225"/>
                </a:lnTo>
                <a:lnTo>
                  <a:pt x="2036635" y="7569"/>
                </a:lnTo>
                <a:lnTo>
                  <a:pt x="2031009" y="0"/>
                </a:lnTo>
                <a:close/>
              </a:path>
              <a:path w="7631430" h="34289">
                <a:moveTo>
                  <a:pt x="1855000" y="0"/>
                </a:moveTo>
                <a:lnTo>
                  <a:pt x="1765681" y="0"/>
                </a:lnTo>
                <a:lnTo>
                  <a:pt x="1760054" y="7569"/>
                </a:lnTo>
                <a:lnTo>
                  <a:pt x="1760054" y="26225"/>
                </a:lnTo>
                <a:lnTo>
                  <a:pt x="1765681" y="33782"/>
                </a:lnTo>
                <a:lnTo>
                  <a:pt x="1855000" y="33782"/>
                </a:lnTo>
                <a:lnTo>
                  <a:pt x="1860626" y="26225"/>
                </a:lnTo>
                <a:lnTo>
                  <a:pt x="1860626" y="7569"/>
                </a:lnTo>
                <a:lnTo>
                  <a:pt x="1855000" y="0"/>
                </a:lnTo>
                <a:close/>
              </a:path>
              <a:path w="7631430" h="34289">
                <a:moveTo>
                  <a:pt x="1679003" y="0"/>
                </a:moveTo>
                <a:lnTo>
                  <a:pt x="1589684" y="0"/>
                </a:lnTo>
                <a:lnTo>
                  <a:pt x="1584045" y="7569"/>
                </a:lnTo>
                <a:lnTo>
                  <a:pt x="1584045" y="26225"/>
                </a:lnTo>
                <a:lnTo>
                  <a:pt x="1589684" y="33782"/>
                </a:lnTo>
                <a:lnTo>
                  <a:pt x="1679003" y="33782"/>
                </a:lnTo>
                <a:lnTo>
                  <a:pt x="1684629" y="26225"/>
                </a:lnTo>
                <a:lnTo>
                  <a:pt x="1684629" y="7569"/>
                </a:lnTo>
                <a:lnTo>
                  <a:pt x="1679003" y="0"/>
                </a:lnTo>
                <a:close/>
              </a:path>
              <a:path w="7631430" h="34289">
                <a:moveTo>
                  <a:pt x="1502994" y="0"/>
                </a:moveTo>
                <a:lnTo>
                  <a:pt x="1413675" y="0"/>
                </a:lnTo>
                <a:lnTo>
                  <a:pt x="1408049" y="7569"/>
                </a:lnTo>
                <a:lnTo>
                  <a:pt x="1408049" y="26225"/>
                </a:lnTo>
                <a:lnTo>
                  <a:pt x="1413675" y="33782"/>
                </a:lnTo>
                <a:lnTo>
                  <a:pt x="1502994" y="33782"/>
                </a:lnTo>
                <a:lnTo>
                  <a:pt x="1508620" y="26225"/>
                </a:lnTo>
                <a:lnTo>
                  <a:pt x="1508620" y="7569"/>
                </a:lnTo>
                <a:lnTo>
                  <a:pt x="1502994" y="0"/>
                </a:lnTo>
                <a:close/>
              </a:path>
              <a:path w="7631430" h="34289">
                <a:moveTo>
                  <a:pt x="1326984" y="0"/>
                </a:moveTo>
                <a:lnTo>
                  <a:pt x="1237678" y="0"/>
                </a:lnTo>
                <a:lnTo>
                  <a:pt x="1232039" y="7569"/>
                </a:lnTo>
                <a:lnTo>
                  <a:pt x="1232039" y="26225"/>
                </a:lnTo>
                <a:lnTo>
                  <a:pt x="1237678" y="33782"/>
                </a:lnTo>
                <a:lnTo>
                  <a:pt x="1326984" y="33782"/>
                </a:lnTo>
                <a:lnTo>
                  <a:pt x="1332623" y="26225"/>
                </a:lnTo>
                <a:lnTo>
                  <a:pt x="1332623" y="7569"/>
                </a:lnTo>
                <a:lnTo>
                  <a:pt x="1326984" y="0"/>
                </a:lnTo>
                <a:close/>
              </a:path>
              <a:path w="7631430" h="34289">
                <a:moveTo>
                  <a:pt x="1150988" y="0"/>
                </a:moveTo>
                <a:lnTo>
                  <a:pt x="1061669" y="0"/>
                </a:lnTo>
                <a:lnTo>
                  <a:pt x="1056043" y="7569"/>
                </a:lnTo>
                <a:lnTo>
                  <a:pt x="1056043" y="26225"/>
                </a:lnTo>
                <a:lnTo>
                  <a:pt x="1061669" y="33782"/>
                </a:lnTo>
                <a:lnTo>
                  <a:pt x="1150988" y="33782"/>
                </a:lnTo>
                <a:lnTo>
                  <a:pt x="1156614" y="26225"/>
                </a:lnTo>
                <a:lnTo>
                  <a:pt x="1156614" y="7569"/>
                </a:lnTo>
                <a:lnTo>
                  <a:pt x="1150988" y="0"/>
                </a:lnTo>
                <a:close/>
              </a:path>
              <a:path w="7631430" h="34289">
                <a:moveTo>
                  <a:pt x="974978" y="0"/>
                </a:moveTo>
                <a:lnTo>
                  <a:pt x="885659" y="0"/>
                </a:lnTo>
                <a:lnTo>
                  <a:pt x="880033" y="7569"/>
                </a:lnTo>
                <a:lnTo>
                  <a:pt x="880033" y="26225"/>
                </a:lnTo>
                <a:lnTo>
                  <a:pt x="885659" y="33782"/>
                </a:lnTo>
                <a:lnTo>
                  <a:pt x="974978" y="33782"/>
                </a:lnTo>
                <a:lnTo>
                  <a:pt x="980605" y="26225"/>
                </a:lnTo>
                <a:lnTo>
                  <a:pt x="980605" y="7569"/>
                </a:lnTo>
                <a:lnTo>
                  <a:pt x="974978" y="0"/>
                </a:lnTo>
                <a:close/>
              </a:path>
              <a:path w="7631430" h="34289">
                <a:moveTo>
                  <a:pt x="798969" y="0"/>
                </a:moveTo>
                <a:lnTo>
                  <a:pt x="709650" y="0"/>
                </a:lnTo>
                <a:lnTo>
                  <a:pt x="704024" y="7569"/>
                </a:lnTo>
                <a:lnTo>
                  <a:pt x="704024" y="26225"/>
                </a:lnTo>
                <a:lnTo>
                  <a:pt x="709650" y="33782"/>
                </a:lnTo>
                <a:lnTo>
                  <a:pt x="798969" y="33782"/>
                </a:lnTo>
                <a:lnTo>
                  <a:pt x="804595" y="26225"/>
                </a:lnTo>
                <a:lnTo>
                  <a:pt x="804595" y="7569"/>
                </a:lnTo>
                <a:lnTo>
                  <a:pt x="798969" y="0"/>
                </a:lnTo>
                <a:close/>
              </a:path>
              <a:path w="7631430" h="34289">
                <a:moveTo>
                  <a:pt x="622973" y="0"/>
                </a:moveTo>
                <a:lnTo>
                  <a:pt x="533653" y="0"/>
                </a:lnTo>
                <a:lnTo>
                  <a:pt x="528027" y="7569"/>
                </a:lnTo>
                <a:lnTo>
                  <a:pt x="528027" y="26225"/>
                </a:lnTo>
                <a:lnTo>
                  <a:pt x="533653" y="33782"/>
                </a:lnTo>
                <a:lnTo>
                  <a:pt x="622973" y="33782"/>
                </a:lnTo>
                <a:lnTo>
                  <a:pt x="628599" y="26225"/>
                </a:lnTo>
                <a:lnTo>
                  <a:pt x="628599" y="7569"/>
                </a:lnTo>
                <a:lnTo>
                  <a:pt x="622973" y="0"/>
                </a:lnTo>
                <a:close/>
              </a:path>
              <a:path w="7631430" h="34289">
                <a:moveTo>
                  <a:pt x="446963" y="0"/>
                </a:moveTo>
                <a:lnTo>
                  <a:pt x="357644" y="0"/>
                </a:lnTo>
                <a:lnTo>
                  <a:pt x="352018" y="7569"/>
                </a:lnTo>
                <a:lnTo>
                  <a:pt x="352018" y="26225"/>
                </a:lnTo>
                <a:lnTo>
                  <a:pt x="357644" y="33782"/>
                </a:lnTo>
                <a:lnTo>
                  <a:pt x="446963" y="33782"/>
                </a:lnTo>
                <a:lnTo>
                  <a:pt x="452589" y="26225"/>
                </a:lnTo>
                <a:lnTo>
                  <a:pt x="452589" y="7569"/>
                </a:lnTo>
                <a:lnTo>
                  <a:pt x="446963" y="0"/>
                </a:lnTo>
                <a:close/>
              </a:path>
              <a:path w="7631430" h="34289">
                <a:moveTo>
                  <a:pt x="270954" y="0"/>
                </a:moveTo>
                <a:lnTo>
                  <a:pt x="181648" y="0"/>
                </a:lnTo>
                <a:lnTo>
                  <a:pt x="176009" y="7569"/>
                </a:lnTo>
                <a:lnTo>
                  <a:pt x="176009" y="26225"/>
                </a:lnTo>
                <a:lnTo>
                  <a:pt x="181648" y="33782"/>
                </a:lnTo>
                <a:lnTo>
                  <a:pt x="270954" y="33782"/>
                </a:lnTo>
                <a:lnTo>
                  <a:pt x="276593" y="26225"/>
                </a:lnTo>
                <a:lnTo>
                  <a:pt x="276593" y="7569"/>
                </a:lnTo>
                <a:lnTo>
                  <a:pt x="270954" y="0"/>
                </a:lnTo>
                <a:close/>
              </a:path>
              <a:path w="7631430" h="34289">
                <a:moveTo>
                  <a:pt x="94945" y="0"/>
                </a:moveTo>
                <a:lnTo>
                  <a:pt x="5638" y="0"/>
                </a:lnTo>
                <a:lnTo>
                  <a:pt x="0" y="7569"/>
                </a:lnTo>
                <a:lnTo>
                  <a:pt x="0" y="26225"/>
                </a:lnTo>
                <a:lnTo>
                  <a:pt x="5638" y="33782"/>
                </a:lnTo>
                <a:lnTo>
                  <a:pt x="94945" y="33782"/>
                </a:lnTo>
                <a:lnTo>
                  <a:pt x="100583" y="26225"/>
                </a:lnTo>
                <a:lnTo>
                  <a:pt x="100583" y="7569"/>
                </a:lnTo>
                <a:lnTo>
                  <a:pt x="94945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61307" y="1630206"/>
            <a:ext cx="8234680" cy="3699510"/>
          </a:xfrm>
          <a:prstGeom prst="rect">
            <a:avLst/>
          </a:prstGeom>
          <a:ln w="12700">
            <a:solidFill>
              <a:srgbClr val="B2B2B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588645">
              <a:lnSpc>
                <a:spcPct val="100000"/>
              </a:lnSpc>
            </a:pPr>
            <a:r>
              <a:rPr sz="1200" b="1" spc="-5" dirty="0">
                <a:solidFill>
                  <a:srgbClr val="E79419"/>
                </a:solidFill>
                <a:latin typeface="Arial"/>
                <a:cs typeface="Arial"/>
              </a:rPr>
              <a:t>Self-Funding</a:t>
            </a:r>
            <a:r>
              <a:rPr sz="1200" b="1" spc="-85" dirty="0">
                <a:solidFill>
                  <a:srgbClr val="E79419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E79419"/>
                </a:solidFill>
                <a:latin typeface="Arial"/>
                <a:cs typeface="Arial"/>
              </a:rPr>
              <a:t>Level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9177" y="5185001"/>
            <a:ext cx="2660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4732" y="4668111"/>
            <a:ext cx="2705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2352" y="4151221"/>
            <a:ext cx="2597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4x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0320" y="3634330"/>
            <a:ext cx="26479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8542" y="3117441"/>
            <a:ext cx="26670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4003" y="2600550"/>
            <a:ext cx="26098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9558" y="2083661"/>
            <a:ext cx="26543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7178" y="1566771"/>
            <a:ext cx="2578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9798" y="1011854"/>
            <a:ext cx="392176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Asia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Focused Private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Markets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Liquidity</a:t>
            </a:r>
            <a:r>
              <a:rPr sz="1400" b="1" spc="2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Ratios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20"/>
              </a:lnSpc>
            </a:pP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Annual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Distributions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/ Annual</a:t>
            </a:r>
            <a:r>
              <a:rPr sz="1200" spc="-16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Contributions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9798" y="5354673"/>
            <a:ext cx="8408035" cy="369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6255">
              <a:lnSpc>
                <a:spcPct val="100000"/>
              </a:lnSpc>
              <a:tabLst>
                <a:tab pos="1149350" algn="l"/>
                <a:tab pos="1785620" algn="l"/>
                <a:tab pos="2417445" algn="l"/>
                <a:tab pos="3051175" algn="l"/>
                <a:tab pos="3690620" algn="l"/>
                <a:tab pos="4328160" algn="l"/>
                <a:tab pos="4959350" algn="l"/>
                <a:tab pos="5593080" algn="l"/>
                <a:tab pos="6226810" algn="l"/>
                <a:tab pos="6860540" algn="l"/>
                <a:tab pos="7493634" algn="l"/>
                <a:tab pos="812927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	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6	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7	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	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9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1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3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4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6	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60" dirty="0">
                <a:solidFill>
                  <a:srgbClr val="4C4C4C"/>
                </a:solidFill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Data via Cobalt (December</a:t>
            </a:r>
            <a:r>
              <a:rPr sz="8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2017)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8667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00227" y="569266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91381" y="561646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00227" y="491796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8015" y="569139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8015" y="491796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19811" y="527169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36872" y="527803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12072" y="499891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20169" y="530148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68886" y="491794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98646" y="502442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78326" y="527163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99658" y="527163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72288" y="631496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81344" y="491796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275046" y="527169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92103" y="527163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498098" y="527160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70898" y="573189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39810" y="379280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40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19521" y="478424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86696" y="590473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56417" y="544719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78690" y="596233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89410" y="631258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39050" y="667491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27796" y="556549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31599" y="590757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59470" y="516069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83119" y="443591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25698" y="417553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4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12762" y="507070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48204" y="474709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169585" y="455264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59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891571" y="444756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18411" y="15936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163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49071" y="15936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163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85145" y="1961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163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349066" y="19619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163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79236" y="23302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163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349064" y="23302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163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69797" y="26985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163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266469" y="269859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1163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44500" y="1037493"/>
            <a:ext cx="8007984" cy="169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Agenda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387350" indent="-228600">
              <a:lnSpc>
                <a:spcPct val="100000"/>
              </a:lnSpc>
              <a:buChar char="•"/>
              <a:tabLst>
                <a:tab pos="387350" algn="l"/>
                <a:tab pos="387985" algn="l"/>
                <a:tab pos="7893050" algn="l"/>
              </a:tabLst>
            </a:pPr>
            <a:r>
              <a:rPr sz="1200" spc="-10" dirty="0">
                <a:solidFill>
                  <a:srgbClr val="005187"/>
                </a:solidFill>
                <a:latin typeface="Arial"/>
                <a:cs typeface="Arial"/>
              </a:rPr>
              <a:t>Hamilton </a:t>
            </a:r>
            <a:r>
              <a:rPr sz="1200" spc="-5" dirty="0">
                <a:solidFill>
                  <a:srgbClr val="005187"/>
                </a:solidFill>
                <a:latin typeface="Arial"/>
                <a:cs typeface="Arial"/>
              </a:rPr>
              <a:t>Lane </a:t>
            </a:r>
            <a:r>
              <a:rPr sz="1200" dirty="0">
                <a:solidFill>
                  <a:srgbClr val="005187"/>
                </a:solidFill>
                <a:latin typeface="Arial"/>
                <a:cs typeface="Arial"/>
              </a:rPr>
              <a:t>/</a:t>
            </a:r>
            <a:r>
              <a:rPr sz="1200" spc="1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05187"/>
                </a:solidFill>
                <a:latin typeface="Arial"/>
                <a:cs typeface="Arial"/>
              </a:rPr>
              <a:t>PSERS</a:t>
            </a:r>
            <a:r>
              <a:rPr sz="1200" spc="-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5187"/>
                </a:solidFill>
                <a:latin typeface="Arial"/>
                <a:cs typeface="Arial"/>
              </a:rPr>
              <a:t>Relationship</a:t>
            </a:r>
            <a:r>
              <a:rPr sz="1200" u="dash" spc="-10" dirty="0">
                <a:solidFill>
                  <a:srgbClr val="005187"/>
                </a:solidFill>
                <a:latin typeface="Arial"/>
                <a:cs typeface="Arial"/>
              </a:rPr>
              <a:t>	</a:t>
            </a:r>
            <a:r>
              <a:rPr sz="1200" dirty="0">
                <a:solidFill>
                  <a:srgbClr val="00518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5187"/>
              </a:buClr>
              <a:buFont typeface="Arial"/>
              <a:buChar char="•"/>
            </a:pPr>
            <a:endParaRPr sz="1250">
              <a:latin typeface="Times New Roman"/>
              <a:cs typeface="Times New Roman"/>
            </a:endParaRPr>
          </a:p>
          <a:p>
            <a:pPr marL="387350" indent="-228600">
              <a:lnSpc>
                <a:spcPct val="100000"/>
              </a:lnSpc>
              <a:buChar char="•"/>
              <a:tabLst>
                <a:tab pos="387350" algn="l"/>
                <a:tab pos="387985" algn="l"/>
                <a:tab pos="7893050" algn="l"/>
              </a:tabLst>
            </a:pPr>
            <a:r>
              <a:rPr sz="1200" spc="-10" dirty="0">
                <a:solidFill>
                  <a:srgbClr val="005187"/>
                </a:solidFill>
                <a:latin typeface="Arial"/>
                <a:cs typeface="Arial"/>
              </a:rPr>
              <a:t>Operations</a:t>
            </a:r>
            <a:r>
              <a:rPr sz="120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5187"/>
                </a:solidFill>
                <a:latin typeface="Arial"/>
                <a:cs typeface="Arial"/>
              </a:rPr>
              <a:t>and</a:t>
            </a:r>
            <a:r>
              <a:rPr sz="120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005187"/>
                </a:solidFill>
                <a:latin typeface="Arial"/>
                <a:cs typeface="Arial"/>
              </a:rPr>
              <a:t>Technology</a:t>
            </a:r>
            <a:r>
              <a:rPr sz="1200" u="dash" spc="-20" dirty="0">
                <a:solidFill>
                  <a:srgbClr val="005187"/>
                </a:solidFill>
                <a:latin typeface="Arial"/>
                <a:cs typeface="Arial"/>
              </a:rPr>
              <a:t>	</a:t>
            </a:r>
            <a:r>
              <a:rPr sz="1200" dirty="0">
                <a:solidFill>
                  <a:srgbClr val="005187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5187"/>
              </a:buClr>
              <a:buFont typeface="Arial"/>
              <a:buChar char="•"/>
            </a:pPr>
            <a:endParaRPr sz="1250">
              <a:latin typeface="Times New Roman"/>
              <a:cs typeface="Times New Roman"/>
            </a:endParaRPr>
          </a:p>
          <a:p>
            <a:pPr marL="387350" indent="-228600">
              <a:lnSpc>
                <a:spcPct val="100000"/>
              </a:lnSpc>
              <a:buChar char="•"/>
              <a:tabLst>
                <a:tab pos="387350" algn="l"/>
                <a:tab pos="387985" algn="l"/>
                <a:tab pos="7893050" algn="l"/>
              </a:tabLst>
            </a:pPr>
            <a:r>
              <a:rPr sz="1200" spc="-5" dirty="0">
                <a:solidFill>
                  <a:srgbClr val="005187"/>
                </a:solidFill>
                <a:latin typeface="Arial"/>
                <a:cs typeface="Arial"/>
              </a:rPr>
              <a:t>Asia </a:t>
            </a:r>
            <a:r>
              <a:rPr sz="1200" spc="-15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1200" spc="-10" dirty="0">
                <a:solidFill>
                  <a:srgbClr val="005187"/>
                </a:solidFill>
                <a:latin typeface="Arial"/>
                <a:cs typeface="Arial"/>
              </a:rPr>
              <a:t>Equity</a:t>
            </a:r>
            <a:r>
              <a:rPr sz="1200" spc="1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5187"/>
                </a:solidFill>
                <a:latin typeface="Arial"/>
                <a:cs typeface="Arial"/>
              </a:rPr>
              <a:t>Market</a:t>
            </a:r>
            <a:r>
              <a:rPr sz="1200" spc="-5" dirty="0">
                <a:solidFill>
                  <a:srgbClr val="005187"/>
                </a:solidFill>
                <a:latin typeface="Arial"/>
                <a:cs typeface="Arial"/>
              </a:rPr>
              <a:t> Overview</a:t>
            </a:r>
            <a:r>
              <a:rPr sz="1200" u="dash" spc="-5" dirty="0">
                <a:solidFill>
                  <a:srgbClr val="005187"/>
                </a:solidFill>
                <a:latin typeface="Arial"/>
                <a:cs typeface="Arial"/>
              </a:rPr>
              <a:t>	</a:t>
            </a:r>
            <a:r>
              <a:rPr sz="1200" dirty="0">
                <a:solidFill>
                  <a:srgbClr val="005187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5187"/>
              </a:buClr>
              <a:buFont typeface="Arial"/>
              <a:buChar char="•"/>
            </a:pPr>
            <a:endParaRPr sz="1250">
              <a:latin typeface="Times New Roman"/>
              <a:cs typeface="Times New Roman"/>
            </a:endParaRPr>
          </a:p>
          <a:p>
            <a:pPr marL="387350" indent="-228600">
              <a:lnSpc>
                <a:spcPct val="100000"/>
              </a:lnSpc>
              <a:buChar char="•"/>
              <a:tabLst>
                <a:tab pos="387350" algn="l"/>
                <a:tab pos="387985" algn="l"/>
                <a:tab pos="7810500" algn="l"/>
              </a:tabLst>
            </a:pPr>
            <a:r>
              <a:rPr sz="1200" spc="-10" dirty="0">
                <a:solidFill>
                  <a:srgbClr val="005187"/>
                </a:solidFill>
                <a:latin typeface="Arial"/>
                <a:cs typeface="Arial"/>
              </a:rPr>
              <a:t>Appendix</a:t>
            </a:r>
            <a:r>
              <a:rPr sz="1200" u="dash" spc="-10" dirty="0">
                <a:solidFill>
                  <a:srgbClr val="005187"/>
                </a:solidFill>
                <a:latin typeface="Arial"/>
                <a:cs typeface="Arial"/>
              </a:rPr>
              <a:t>	</a:t>
            </a:r>
            <a:r>
              <a:rPr sz="1200" spc="-20" dirty="0">
                <a:solidFill>
                  <a:srgbClr val="005187"/>
                </a:solidFill>
                <a:latin typeface="Arial"/>
                <a:cs typeface="Arial"/>
              </a:rPr>
              <a:t>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63397" y="4119727"/>
            <a:ext cx="9126220" cy="2015489"/>
          </a:xfrm>
          <a:custGeom>
            <a:avLst/>
            <a:gdLst/>
            <a:ahLst/>
            <a:cxnLst/>
            <a:rect l="l" t="t" r="r" b="b"/>
            <a:pathLst>
              <a:path w="9126220" h="2015489">
                <a:moveTo>
                  <a:pt x="0" y="2015274"/>
                </a:moveTo>
                <a:lnTo>
                  <a:pt x="9125877" y="2015274"/>
                </a:lnTo>
                <a:lnTo>
                  <a:pt x="9125877" y="0"/>
                </a:lnTo>
                <a:lnTo>
                  <a:pt x="0" y="0"/>
                </a:lnTo>
                <a:lnTo>
                  <a:pt x="0" y="2015274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49808" y="5267058"/>
            <a:ext cx="821055" cy="325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900" b="1" spc="10" dirty="0">
                <a:solidFill>
                  <a:srgbClr val="4C4C4C"/>
                </a:solidFill>
                <a:latin typeface="Arial"/>
                <a:cs typeface="Arial"/>
              </a:rPr>
              <a:t>Mario</a:t>
            </a:r>
            <a:r>
              <a:rPr sz="900" b="1" spc="-1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b="1" spc="5" dirty="0">
                <a:solidFill>
                  <a:srgbClr val="4C4C4C"/>
                </a:solidFill>
                <a:latin typeface="Arial"/>
                <a:cs typeface="Arial"/>
              </a:rPr>
              <a:t>Giannini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r>
              <a:rPr sz="800" b="1" dirty="0">
                <a:solidFill>
                  <a:srgbClr val="4C4C4C"/>
                </a:solidFill>
                <a:latin typeface="Arial"/>
                <a:cs typeface="Arial"/>
              </a:rPr>
              <a:t>CEO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49808" y="4183377"/>
            <a:ext cx="739140" cy="16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b="1" spc="-15" dirty="0">
                <a:solidFill>
                  <a:srgbClr val="005187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005187"/>
                </a:solidFill>
                <a:latin typeface="Arial"/>
                <a:cs typeface="Arial"/>
              </a:rPr>
              <a:t>r</a:t>
            </a:r>
            <a:r>
              <a:rPr sz="1100" b="1" spc="5" dirty="0">
                <a:solidFill>
                  <a:srgbClr val="005187"/>
                </a:solidFill>
                <a:latin typeface="Arial"/>
                <a:cs typeface="Arial"/>
              </a:rPr>
              <a:t>e</a:t>
            </a:r>
            <a:r>
              <a:rPr sz="1100" b="1" spc="-5" dirty="0">
                <a:solidFill>
                  <a:srgbClr val="005187"/>
                </a:solidFill>
                <a:latin typeface="Arial"/>
                <a:cs typeface="Arial"/>
              </a:rPr>
              <a:t>s</a:t>
            </a:r>
            <a:r>
              <a:rPr sz="1100" b="1" dirty="0">
                <a:solidFill>
                  <a:srgbClr val="005187"/>
                </a:solidFill>
                <a:latin typeface="Arial"/>
                <a:cs typeface="Arial"/>
              </a:rPr>
              <a:t>en</a:t>
            </a:r>
            <a:r>
              <a:rPr sz="1100" b="1" spc="10" dirty="0">
                <a:solidFill>
                  <a:srgbClr val="005187"/>
                </a:solidFill>
                <a:latin typeface="Arial"/>
                <a:cs typeface="Arial"/>
              </a:rPr>
              <a:t>t</a:t>
            </a:r>
            <a:r>
              <a:rPr sz="1100" b="1" spc="5" dirty="0">
                <a:solidFill>
                  <a:srgbClr val="005187"/>
                </a:solidFill>
                <a:latin typeface="Arial"/>
                <a:cs typeface="Arial"/>
              </a:rPr>
              <a:t>e</a:t>
            </a:r>
            <a:r>
              <a:rPr sz="1100" b="1" spc="10" dirty="0">
                <a:solidFill>
                  <a:srgbClr val="005187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005187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35523" y="4493475"/>
            <a:ext cx="723350" cy="741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171700" y="5267058"/>
            <a:ext cx="1308100" cy="514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900" b="1" spc="5" dirty="0">
                <a:solidFill>
                  <a:srgbClr val="4C4C4C"/>
                </a:solidFill>
                <a:latin typeface="Arial"/>
                <a:cs typeface="Arial"/>
              </a:rPr>
              <a:t>Corina</a:t>
            </a:r>
            <a:r>
              <a:rPr sz="900" b="1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b="1" spc="5" dirty="0">
                <a:solidFill>
                  <a:srgbClr val="4C4C4C"/>
                </a:solidFill>
                <a:latin typeface="Arial"/>
                <a:cs typeface="Arial"/>
              </a:rPr>
              <a:t>English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r>
              <a:rPr sz="800" b="1" spc="5" dirty="0">
                <a:solidFill>
                  <a:srgbClr val="4C4C4C"/>
                </a:solidFill>
                <a:latin typeface="Arial"/>
                <a:cs typeface="Arial"/>
              </a:rPr>
              <a:t>Principal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sz="800" b="1" spc="5" dirty="0">
                <a:solidFill>
                  <a:srgbClr val="4C4C4C"/>
                </a:solidFill>
                <a:latin typeface="Arial"/>
                <a:cs typeface="Arial"/>
              </a:rPr>
              <a:t>Relationship</a:t>
            </a:r>
            <a:r>
              <a:rPr sz="800" b="1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b="1" spc="10" dirty="0">
                <a:solidFill>
                  <a:srgbClr val="4C4C4C"/>
                </a:solidFill>
                <a:latin typeface="Arial"/>
                <a:cs typeface="Arial"/>
              </a:rPr>
              <a:t>Management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153678" y="4493475"/>
            <a:ext cx="734441" cy="741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777850" y="5267058"/>
            <a:ext cx="1308100" cy="514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900" b="1" spc="5" dirty="0">
                <a:solidFill>
                  <a:srgbClr val="4C4C4C"/>
                </a:solidFill>
                <a:latin typeface="Arial"/>
                <a:cs typeface="Arial"/>
              </a:rPr>
              <a:t>Sean</a:t>
            </a:r>
            <a:r>
              <a:rPr sz="900" b="1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b="1" spc="10" dirty="0">
                <a:solidFill>
                  <a:srgbClr val="4C4C4C"/>
                </a:solidFill>
                <a:latin typeface="Arial"/>
                <a:cs typeface="Arial"/>
              </a:rPr>
              <a:t>Barber</a:t>
            </a:r>
            <a:endParaRPr sz="900" dirty="0">
              <a:latin typeface="Arial"/>
              <a:cs typeface="Arial"/>
            </a:endParaRPr>
          </a:p>
          <a:p>
            <a:pPr marR="5080">
              <a:lnSpc>
                <a:spcPts val="1490"/>
              </a:lnSpc>
              <a:spcBef>
                <a:spcPts val="114"/>
              </a:spcBef>
            </a:pPr>
            <a:r>
              <a:rPr sz="800" b="1" spc="10" dirty="0">
                <a:solidFill>
                  <a:srgbClr val="4C4C4C"/>
                </a:solidFill>
                <a:latin typeface="Arial"/>
                <a:cs typeface="Arial"/>
              </a:rPr>
              <a:t>Senior Associate  </a:t>
            </a:r>
            <a:r>
              <a:rPr sz="800" b="1" spc="5" dirty="0">
                <a:solidFill>
                  <a:srgbClr val="4C4C4C"/>
                </a:solidFill>
                <a:latin typeface="Arial"/>
                <a:cs typeface="Arial"/>
              </a:rPr>
              <a:t>Relationship</a:t>
            </a:r>
            <a:r>
              <a:rPr sz="800" b="1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b="1" spc="10" dirty="0">
                <a:solidFill>
                  <a:srgbClr val="4C4C4C"/>
                </a:solidFill>
                <a:latin typeface="Arial"/>
                <a:cs typeface="Arial"/>
              </a:rPr>
              <a:t>Management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777850" y="4495546"/>
            <a:ext cx="739751" cy="7397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454659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444500" y="221117"/>
            <a:ext cx="286956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Risk-Adjusted</a:t>
            </a:r>
            <a:r>
              <a:rPr spc="-35" dirty="0"/>
              <a:t> </a:t>
            </a:r>
            <a:r>
              <a:rPr spc="-30" dirty="0"/>
              <a:t>Returns</a:t>
            </a: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457200" y="971550"/>
          <a:ext cx="5309107" cy="43684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2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251">
                <a:tc gridSpan="4"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 Year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Asset Class Risk Adjusted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Performance as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b="1" spc="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6/30/2017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2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32">
                <a:tc>
                  <a:txBody>
                    <a:bodyPr/>
                    <a:lstStyle/>
                    <a:p>
                      <a:pPr marL="5619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Asset</a:t>
                      </a:r>
                      <a:r>
                        <a:rPr sz="12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Class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749F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93980" indent="3619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Annualized  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12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Return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749F"/>
                    </a:solidFill>
                  </a:tcPr>
                </a:tc>
                <a:tc>
                  <a:txBody>
                    <a:bodyPr/>
                    <a:lstStyle/>
                    <a:p>
                      <a:pPr marL="232410" marR="130810" indent="-946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Annualized 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Volatility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74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Sharpe</a:t>
                      </a:r>
                      <a:r>
                        <a:rPr sz="12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Ratio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7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55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005287"/>
                          </a:solidFill>
                          <a:latin typeface="Arial"/>
                          <a:cs typeface="Arial"/>
                        </a:rPr>
                        <a:t>Asia </a:t>
                      </a:r>
                      <a:r>
                        <a:rPr sz="1200" b="1" dirty="0">
                          <a:solidFill>
                            <a:srgbClr val="005287"/>
                          </a:solidFill>
                          <a:latin typeface="Arial"/>
                          <a:cs typeface="Arial"/>
                        </a:rPr>
                        <a:t>Private</a:t>
                      </a:r>
                      <a:r>
                        <a:rPr sz="1200" b="1" spc="-95" dirty="0">
                          <a:solidFill>
                            <a:srgbClr val="00528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005287"/>
                          </a:solidFill>
                          <a:latin typeface="Arial"/>
                          <a:cs typeface="Arial"/>
                        </a:rPr>
                        <a:t>Markets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005287"/>
                          </a:solidFill>
                          <a:latin typeface="Arial"/>
                          <a:cs typeface="Arial"/>
                        </a:rPr>
                        <a:t>8.2%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005287"/>
                          </a:solidFill>
                          <a:latin typeface="Arial"/>
                          <a:cs typeface="Arial"/>
                        </a:rPr>
                        <a:t>12.4%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0.45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94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55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All Private</a:t>
                      </a:r>
                      <a:r>
                        <a:rPr sz="1200" spc="-11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Markets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8.0%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13.9%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55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U.S.</a:t>
                      </a:r>
                      <a:r>
                        <a:rPr sz="1200" spc="-9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Equities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7.3%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16.9%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55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200" spc="-1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Yield</a:t>
                      </a:r>
                      <a:r>
                        <a:rPr sz="1200" spc="-1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Bonds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7.2%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2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11.7%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5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Grade</a:t>
                      </a:r>
                      <a:r>
                        <a:rPr sz="1200" spc="-9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Bonds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6.6%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6.7%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0.59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55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3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REITs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6.2%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25.2%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55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Public</a:t>
                      </a:r>
                      <a:r>
                        <a:rPr sz="1200" spc="-10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Infrastructure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4.0%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17.5%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55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Hedge</a:t>
                      </a:r>
                      <a:r>
                        <a:rPr sz="1200" spc="-9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Funds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3.0%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7.5%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55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Asia</a:t>
                      </a:r>
                      <a:r>
                        <a:rPr sz="1200" spc="-10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Equities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2.6%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18.9%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5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Emerging Market</a:t>
                      </a:r>
                      <a:r>
                        <a:rPr sz="1200" spc="-10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Equities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2.2%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24.0%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55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International</a:t>
                      </a:r>
                      <a:r>
                        <a:rPr sz="1200" spc="-11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Equities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1.0%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spc="-5" dirty="0">
                          <a:solidFill>
                            <a:srgbClr val="4B4B4B"/>
                          </a:solidFill>
                          <a:latin typeface="Arial"/>
                          <a:cs typeface="Arial"/>
                        </a:rPr>
                        <a:t>19.8%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&lt;0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B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3" name="object 43"/>
          <p:cNvSpPr txBox="1"/>
          <p:nvPr/>
        </p:nvSpPr>
        <p:spPr>
          <a:xfrm>
            <a:off x="444500" y="5358183"/>
            <a:ext cx="5339715" cy="62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Indices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used: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All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Private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Equity with volatility de-smoothed; Russell </a:t>
            </a:r>
            <a:r>
              <a:rPr sz="800" spc="15" dirty="0">
                <a:solidFill>
                  <a:srgbClr val="4C4C4C"/>
                </a:solidFill>
                <a:latin typeface="Arial"/>
                <a:cs typeface="Arial"/>
              </a:rPr>
              <a:t>3000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Index;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Credit Suisse High  Yield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Index; Barclays Aggregate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Bond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Index;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FTSE/NAREIT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Equity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REIT Index;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S&amp;P Global Infrastructure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Index; 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HFRI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Composite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Index;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MSCI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Emerging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Markets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Index;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MSCI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World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Ex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US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Index;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Lane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Private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Equity;  MSCI Asia Pacific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Geometric mean returns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USD.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Assumes risk free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rate 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2.6%, representing 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average 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yield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ten-year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treasury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over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last ten years.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(December</a:t>
            </a:r>
            <a:r>
              <a:rPr sz="800" spc="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2017).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68644" y="923193"/>
            <a:ext cx="3445510" cy="398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14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Private markets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Asia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have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performed 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on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par with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developed markets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over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past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10</a:t>
            </a:r>
            <a:r>
              <a:rPr sz="1400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years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C4C4C"/>
              </a:buClr>
              <a:buFont typeface="Arial"/>
              <a:buChar char="•"/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•	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Q3 2007 through </a:t>
            </a:r>
            <a:r>
              <a:rPr sz="1400" spc="5" dirty="0">
                <a:solidFill>
                  <a:srgbClr val="4C4C4C"/>
                </a:solidFill>
                <a:latin typeface="Arial"/>
                <a:cs typeface="Arial"/>
              </a:rPr>
              <a:t>Q2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2012: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1345"/>
              </a:spcBef>
              <a:buChar char="•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Asia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PM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=</a:t>
            </a:r>
            <a:r>
              <a:rPr sz="1400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5.7%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1345"/>
              </a:spcBef>
              <a:buChar char="•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All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PM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=</a:t>
            </a:r>
            <a:r>
              <a:rPr sz="1400" spc="-6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4.5%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  <a:tabLst>
                <a:tab pos="240665" algn="l"/>
              </a:tabLst>
            </a:pP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•	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Q3 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2012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through </a:t>
            </a:r>
            <a:r>
              <a:rPr sz="1400" spc="5" dirty="0">
                <a:solidFill>
                  <a:srgbClr val="4C4C4C"/>
                </a:solidFill>
                <a:latin typeface="Arial"/>
                <a:cs typeface="Arial"/>
              </a:rPr>
              <a:t>Q2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4C4C4C"/>
                </a:solidFill>
                <a:latin typeface="Arial"/>
                <a:cs typeface="Arial"/>
              </a:rPr>
              <a:t>2017: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1345"/>
              </a:spcBef>
              <a:buChar char="•"/>
              <a:tabLst>
                <a:tab pos="469265" algn="l"/>
                <a:tab pos="4699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 PM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=</a:t>
            </a:r>
            <a:r>
              <a:rPr sz="1400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10.8%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345"/>
              </a:spcBef>
              <a:tabLst>
                <a:tab pos="469265" algn="l"/>
              </a:tabLst>
            </a:pP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•	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All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PM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=</a:t>
            </a:r>
            <a:r>
              <a:rPr sz="1400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4C4C4C"/>
                </a:solidFill>
                <a:latin typeface="Arial"/>
                <a:cs typeface="Arial"/>
              </a:rPr>
              <a:t>11.7%</a:t>
            </a:r>
            <a:endParaRPr sz="14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345"/>
              </a:spcBef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Asian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private markets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performed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better  through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crisis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recovery, 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however,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global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private markets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have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outpaced 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Asian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markets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recent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years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3739" y="7385725"/>
            <a:ext cx="448309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4C4C4C"/>
                </a:solidFill>
                <a:latin typeface="Arial"/>
                <a:cs typeface="Arial"/>
              </a:rPr>
              <a:t>21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68290">
              <a:lnSpc>
                <a:spcPct val="100000"/>
              </a:lnSpc>
            </a:pPr>
            <a:r>
              <a:rPr spc="-15" dirty="0"/>
              <a:t>Asia </a:t>
            </a:r>
            <a:r>
              <a:rPr spc="-30" dirty="0"/>
              <a:t>Private </a:t>
            </a:r>
            <a:r>
              <a:rPr spc="-25" dirty="0"/>
              <a:t>Markets vs.</a:t>
            </a:r>
            <a:r>
              <a:rPr spc="35" dirty="0"/>
              <a:t> </a:t>
            </a:r>
            <a:r>
              <a:rPr spc="-15" dirty="0"/>
              <a:t>PME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4500" y="6270147"/>
            <a:ext cx="7033259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Private markets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Asia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have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historically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outperformed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both regional and global</a:t>
            </a:r>
            <a:r>
              <a:rPr sz="1400" spc="1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equities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33193" y="2173312"/>
            <a:ext cx="414655" cy="2882900"/>
          </a:xfrm>
          <a:custGeom>
            <a:avLst/>
            <a:gdLst/>
            <a:ahLst/>
            <a:cxnLst/>
            <a:rect l="l" t="t" r="r" b="b"/>
            <a:pathLst>
              <a:path w="414654" h="2882900">
                <a:moveTo>
                  <a:pt x="0" y="0"/>
                </a:moveTo>
                <a:lnTo>
                  <a:pt x="414464" y="0"/>
                </a:lnTo>
                <a:lnTo>
                  <a:pt x="414464" y="2882900"/>
                </a:lnTo>
                <a:lnTo>
                  <a:pt x="0" y="28829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04277" y="2503512"/>
            <a:ext cx="414655" cy="2552700"/>
          </a:xfrm>
          <a:custGeom>
            <a:avLst/>
            <a:gdLst/>
            <a:ahLst/>
            <a:cxnLst/>
            <a:rect l="l" t="t" r="r" b="b"/>
            <a:pathLst>
              <a:path w="414654" h="2552700">
                <a:moveTo>
                  <a:pt x="0" y="0"/>
                </a:moveTo>
                <a:lnTo>
                  <a:pt x="414464" y="0"/>
                </a:lnTo>
                <a:lnTo>
                  <a:pt x="414464" y="2552700"/>
                </a:lnTo>
                <a:lnTo>
                  <a:pt x="0" y="25527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75347" y="2211412"/>
            <a:ext cx="414655" cy="2844800"/>
          </a:xfrm>
          <a:custGeom>
            <a:avLst/>
            <a:gdLst/>
            <a:ahLst/>
            <a:cxnLst/>
            <a:rect l="l" t="t" r="r" b="b"/>
            <a:pathLst>
              <a:path w="414654" h="2844800">
                <a:moveTo>
                  <a:pt x="0" y="0"/>
                </a:moveTo>
                <a:lnTo>
                  <a:pt x="414464" y="0"/>
                </a:lnTo>
                <a:lnTo>
                  <a:pt x="414464" y="2844800"/>
                </a:lnTo>
                <a:lnTo>
                  <a:pt x="0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46431" y="2668612"/>
            <a:ext cx="414655" cy="2387600"/>
          </a:xfrm>
          <a:custGeom>
            <a:avLst/>
            <a:gdLst/>
            <a:ahLst/>
            <a:cxnLst/>
            <a:rect l="l" t="t" r="r" b="b"/>
            <a:pathLst>
              <a:path w="414654" h="2387600">
                <a:moveTo>
                  <a:pt x="0" y="0"/>
                </a:moveTo>
                <a:lnTo>
                  <a:pt x="414464" y="0"/>
                </a:lnTo>
                <a:lnTo>
                  <a:pt x="414464" y="2387600"/>
                </a:lnTo>
                <a:lnTo>
                  <a:pt x="0" y="23876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17502" y="3405213"/>
            <a:ext cx="414655" cy="1651000"/>
          </a:xfrm>
          <a:custGeom>
            <a:avLst/>
            <a:gdLst/>
            <a:ahLst/>
            <a:cxnLst/>
            <a:rect l="l" t="t" r="r" b="b"/>
            <a:pathLst>
              <a:path w="414654" h="1651000">
                <a:moveTo>
                  <a:pt x="0" y="0"/>
                </a:moveTo>
                <a:lnTo>
                  <a:pt x="414464" y="0"/>
                </a:lnTo>
                <a:lnTo>
                  <a:pt x="414464" y="1651000"/>
                </a:lnTo>
                <a:lnTo>
                  <a:pt x="0" y="16510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88586" y="3341713"/>
            <a:ext cx="414655" cy="1714500"/>
          </a:xfrm>
          <a:custGeom>
            <a:avLst/>
            <a:gdLst/>
            <a:ahLst/>
            <a:cxnLst/>
            <a:rect l="l" t="t" r="r" b="b"/>
            <a:pathLst>
              <a:path w="414654" h="1714500">
                <a:moveTo>
                  <a:pt x="0" y="0"/>
                </a:moveTo>
                <a:lnTo>
                  <a:pt x="414464" y="0"/>
                </a:lnTo>
                <a:lnTo>
                  <a:pt x="414464" y="1714500"/>
                </a:lnTo>
                <a:lnTo>
                  <a:pt x="0" y="17145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59657" y="3811613"/>
            <a:ext cx="414655" cy="1244600"/>
          </a:xfrm>
          <a:custGeom>
            <a:avLst/>
            <a:gdLst/>
            <a:ahLst/>
            <a:cxnLst/>
            <a:rect l="l" t="t" r="r" b="b"/>
            <a:pathLst>
              <a:path w="414654" h="1244600">
                <a:moveTo>
                  <a:pt x="0" y="0"/>
                </a:moveTo>
                <a:lnTo>
                  <a:pt x="414464" y="0"/>
                </a:lnTo>
                <a:lnTo>
                  <a:pt x="414464" y="1244600"/>
                </a:lnTo>
                <a:lnTo>
                  <a:pt x="0" y="12446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30741" y="4205313"/>
            <a:ext cx="414655" cy="850900"/>
          </a:xfrm>
          <a:custGeom>
            <a:avLst/>
            <a:gdLst/>
            <a:ahLst/>
            <a:cxnLst/>
            <a:rect l="l" t="t" r="r" b="b"/>
            <a:pathLst>
              <a:path w="414655" h="850900">
                <a:moveTo>
                  <a:pt x="0" y="0"/>
                </a:moveTo>
                <a:lnTo>
                  <a:pt x="414464" y="0"/>
                </a:lnTo>
                <a:lnTo>
                  <a:pt x="414464" y="850900"/>
                </a:lnTo>
                <a:lnTo>
                  <a:pt x="0" y="8509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01812" y="3608413"/>
            <a:ext cx="414655" cy="1447800"/>
          </a:xfrm>
          <a:custGeom>
            <a:avLst/>
            <a:gdLst/>
            <a:ahLst/>
            <a:cxnLst/>
            <a:rect l="l" t="t" r="r" b="b"/>
            <a:pathLst>
              <a:path w="414655" h="1447800">
                <a:moveTo>
                  <a:pt x="0" y="0"/>
                </a:moveTo>
                <a:lnTo>
                  <a:pt x="414464" y="0"/>
                </a:lnTo>
                <a:lnTo>
                  <a:pt x="414464" y="1447800"/>
                </a:lnTo>
                <a:lnTo>
                  <a:pt x="0" y="14478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72895" y="2033612"/>
            <a:ext cx="414655" cy="3022600"/>
          </a:xfrm>
          <a:custGeom>
            <a:avLst/>
            <a:gdLst/>
            <a:ahLst/>
            <a:cxnLst/>
            <a:rect l="l" t="t" r="r" b="b"/>
            <a:pathLst>
              <a:path w="414655" h="3022600">
                <a:moveTo>
                  <a:pt x="0" y="0"/>
                </a:moveTo>
                <a:lnTo>
                  <a:pt x="414464" y="0"/>
                </a:lnTo>
                <a:lnTo>
                  <a:pt x="414464" y="3022600"/>
                </a:lnTo>
                <a:lnTo>
                  <a:pt x="0" y="3022600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9887" y="1627209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3429000"/>
                </a:moveTo>
                <a:lnTo>
                  <a:pt x="0" y="0"/>
                </a:lnTo>
              </a:path>
            </a:pathLst>
          </a:custGeom>
          <a:ln w="1270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9887" y="5056209"/>
            <a:ext cx="8289290" cy="0"/>
          </a:xfrm>
          <a:custGeom>
            <a:avLst/>
            <a:gdLst/>
            <a:ahLst/>
            <a:cxnLst/>
            <a:rect l="l" t="t" r="r" b="b"/>
            <a:pathLst>
              <a:path w="8289290">
                <a:moveTo>
                  <a:pt x="0" y="0"/>
                </a:moveTo>
                <a:lnTo>
                  <a:pt x="8289226" y="0"/>
                </a:lnTo>
              </a:path>
            </a:pathLst>
          </a:custGeom>
          <a:ln w="12700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65194" y="42086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93"/>
                </a:lnTo>
                <a:lnTo>
                  <a:pt x="33480" y="195124"/>
                </a:lnTo>
                <a:lnTo>
                  <a:pt x="69812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65194" y="42086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158793"/>
                </a:lnTo>
                <a:lnTo>
                  <a:pt x="33480" y="195124"/>
                </a:lnTo>
                <a:lnTo>
                  <a:pt x="69812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94116" y="44880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93"/>
                </a:lnTo>
                <a:lnTo>
                  <a:pt x="33480" y="195124"/>
                </a:lnTo>
                <a:lnTo>
                  <a:pt x="69812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94116" y="44880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158793"/>
                </a:lnTo>
                <a:lnTo>
                  <a:pt x="33480" y="195124"/>
                </a:lnTo>
                <a:lnTo>
                  <a:pt x="69812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23045" y="40435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23045" y="40435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51969" y="36498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51969" y="36498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80892" y="33069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80892" y="33069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09815" y="3205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09815" y="3205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38738" y="32815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38738" y="32815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67661" y="34974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67661" y="34974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6584" y="36117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896584" y="36117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25508" y="33196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25508" y="33196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65194" y="40308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93"/>
                </a:lnTo>
                <a:lnTo>
                  <a:pt x="33480" y="195124"/>
                </a:lnTo>
                <a:lnTo>
                  <a:pt x="69812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65194" y="40308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158793"/>
                </a:lnTo>
                <a:lnTo>
                  <a:pt x="33480" y="195124"/>
                </a:lnTo>
                <a:lnTo>
                  <a:pt x="69812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65194" y="40308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1"/>
                </a:lnTo>
                <a:lnTo>
                  <a:pt x="33480" y="33475"/>
                </a:lnTo>
                <a:lnTo>
                  <a:pt x="8983" y="69806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65194" y="40308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12" y="8981"/>
                </a:lnTo>
                <a:lnTo>
                  <a:pt x="33480" y="33475"/>
                </a:lnTo>
                <a:lnTo>
                  <a:pt x="8983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94116" y="45642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8983" y="158793"/>
                </a:lnTo>
                <a:lnTo>
                  <a:pt x="33480" y="195124"/>
                </a:lnTo>
                <a:lnTo>
                  <a:pt x="69812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94116" y="45642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158793"/>
                </a:lnTo>
                <a:lnTo>
                  <a:pt x="33480" y="195124"/>
                </a:lnTo>
                <a:lnTo>
                  <a:pt x="69812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94116" y="45642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12" y="8981"/>
                </a:lnTo>
                <a:lnTo>
                  <a:pt x="33480" y="33475"/>
                </a:lnTo>
                <a:lnTo>
                  <a:pt x="8983" y="69806"/>
                </a:lnTo>
                <a:lnTo>
                  <a:pt x="0" y="114300"/>
                </a:ln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94116" y="45642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3" y="158787"/>
                </a:lnTo>
                <a:lnTo>
                  <a:pt x="33480" y="195119"/>
                </a:lnTo>
                <a:lnTo>
                  <a:pt x="69812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12" y="8981"/>
                </a:lnTo>
                <a:lnTo>
                  <a:pt x="33480" y="33475"/>
                </a:lnTo>
                <a:lnTo>
                  <a:pt x="8983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23045" y="43356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23045" y="43356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23045" y="43356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23045" y="43356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51969" y="41578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51969" y="41578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751969" y="41578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751969" y="41578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80892" y="39165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80892" y="39165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87" y="219618"/>
                </a:lnTo>
                <a:lnTo>
                  <a:pt x="195119" y="195124"/>
                </a:lnTo>
                <a:lnTo>
                  <a:pt x="219616" y="158793"/>
                </a:lnTo>
                <a:lnTo>
                  <a:pt x="228600" y="114300"/>
                </a:lnTo>
                <a:lnTo>
                  <a:pt x="219616" y="69812"/>
                </a:lnTo>
                <a:lnTo>
                  <a:pt x="195119" y="33480"/>
                </a:lnTo>
                <a:lnTo>
                  <a:pt x="158787" y="8983"/>
                </a:lnTo>
                <a:lnTo>
                  <a:pt x="114300" y="0"/>
                </a:ln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580892" y="39165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580892" y="39165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87" y="219616"/>
                </a:lnTo>
                <a:lnTo>
                  <a:pt x="195119" y="195119"/>
                </a:lnTo>
                <a:lnTo>
                  <a:pt x="219616" y="158787"/>
                </a:lnTo>
                <a:lnTo>
                  <a:pt x="228600" y="114300"/>
                </a:lnTo>
                <a:lnTo>
                  <a:pt x="219616" y="69806"/>
                </a:lnTo>
                <a:lnTo>
                  <a:pt x="195119" y="33475"/>
                </a:lnTo>
                <a:lnTo>
                  <a:pt x="158787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409815" y="3840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09815" y="3840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09815" y="3840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09815" y="3840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38738" y="3713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238738" y="3713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238738" y="3713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38738" y="3713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067661" y="39419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067661" y="394197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12"/>
                </a:lnTo>
                <a:lnTo>
                  <a:pt x="195124" y="33480"/>
                </a:lnTo>
                <a:lnTo>
                  <a:pt x="158793" y="8983"/>
                </a:lnTo>
                <a:lnTo>
                  <a:pt x="114300" y="0"/>
                </a:ln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67661" y="39419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067661" y="39419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87"/>
                </a:lnTo>
                <a:lnTo>
                  <a:pt x="33475" y="195119"/>
                </a:lnTo>
                <a:lnTo>
                  <a:pt x="69806" y="219616"/>
                </a:lnTo>
                <a:lnTo>
                  <a:pt x="114300" y="228600"/>
                </a:lnTo>
                <a:lnTo>
                  <a:pt x="158793" y="219616"/>
                </a:lnTo>
                <a:lnTo>
                  <a:pt x="195124" y="195119"/>
                </a:lnTo>
                <a:lnTo>
                  <a:pt x="219618" y="158787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896584" y="3713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896584" y="3713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896584" y="3713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896584" y="37133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25508" y="32561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725508" y="32561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725508" y="32561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300" y="0"/>
                </a:move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25508" y="3256177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300"/>
                </a:moveTo>
                <a:lnTo>
                  <a:pt x="8981" y="158793"/>
                </a:lnTo>
                <a:lnTo>
                  <a:pt x="33475" y="195124"/>
                </a:lnTo>
                <a:lnTo>
                  <a:pt x="69806" y="219618"/>
                </a:lnTo>
                <a:lnTo>
                  <a:pt x="114300" y="228600"/>
                </a:lnTo>
                <a:lnTo>
                  <a:pt x="158793" y="219618"/>
                </a:lnTo>
                <a:lnTo>
                  <a:pt x="195124" y="195124"/>
                </a:lnTo>
                <a:lnTo>
                  <a:pt x="219618" y="158793"/>
                </a:lnTo>
                <a:lnTo>
                  <a:pt x="228600" y="114300"/>
                </a:lnTo>
                <a:lnTo>
                  <a:pt x="219618" y="69806"/>
                </a:lnTo>
                <a:lnTo>
                  <a:pt x="195124" y="33475"/>
                </a:lnTo>
                <a:lnTo>
                  <a:pt x="158793" y="8981"/>
                </a:lnTo>
                <a:lnTo>
                  <a:pt x="114300" y="0"/>
                </a:lnTo>
                <a:lnTo>
                  <a:pt x="69806" y="8981"/>
                </a:lnTo>
                <a:lnTo>
                  <a:pt x="33475" y="33475"/>
                </a:lnTo>
                <a:lnTo>
                  <a:pt x="8981" y="69806"/>
                </a:lnTo>
                <a:lnTo>
                  <a:pt x="0" y="114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69886" y="1627215"/>
            <a:ext cx="8289290" cy="3429000"/>
          </a:xfrm>
          <a:custGeom>
            <a:avLst/>
            <a:gdLst/>
            <a:ahLst/>
            <a:cxnLst/>
            <a:rect l="l" t="t" r="r" b="b"/>
            <a:pathLst>
              <a:path w="8289290" h="3429000">
                <a:moveTo>
                  <a:pt x="8289226" y="3429000"/>
                </a:moveTo>
                <a:lnTo>
                  <a:pt x="0" y="3429000"/>
                </a:lnTo>
                <a:lnTo>
                  <a:pt x="0" y="0"/>
                </a:lnTo>
                <a:lnTo>
                  <a:pt x="8289226" y="0"/>
                </a:lnTo>
                <a:lnTo>
                  <a:pt x="8289226" y="3429000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1222194" y="5097484"/>
            <a:ext cx="114363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2644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4	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880433" y="5097484"/>
            <a:ext cx="31559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205930" y="5097484"/>
            <a:ext cx="6375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4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-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206309" y="5097484"/>
            <a:ext cx="28384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032444" y="5097484"/>
            <a:ext cx="2946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861500" y="5097484"/>
            <a:ext cx="2946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689540" y="5097484"/>
            <a:ext cx="2959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82317" y="4939750"/>
            <a:ext cx="2089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83841" y="4105741"/>
            <a:ext cx="2057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5%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15388" y="3271732"/>
            <a:ext cx="2762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18055" y="2437722"/>
            <a:ext cx="27305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03250" y="1011854"/>
            <a:ext cx="2846070" cy="758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Asia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Markets IRR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vs.</a:t>
            </a:r>
            <a:r>
              <a:rPr sz="1400" b="1" spc="-3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PME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20"/>
              </a:lnSpc>
            </a:pP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Vintage</a:t>
            </a:r>
            <a:r>
              <a:rPr sz="12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4C4C4C"/>
                </a:solidFill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15950" y="5574800"/>
            <a:ext cx="5962015" cy="13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Data via Cobalt, MSCI (December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2017).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Excludes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real estate,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fund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funds,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secondary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fund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800" spc="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funds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23887" y="5364035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4805" y="94805"/>
                </a:moveTo>
                <a:lnTo>
                  <a:pt x="0" y="94805"/>
                </a:lnTo>
                <a:lnTo>
                  <a:pt x="0" y="0"/>
                </a:lnTo>
                <a:lnTo>
                  <a:pt x="94805" y="0"/>
                </a:lnTo>
                <a:lnTo>
                  <a:pt x="94805" y="94805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756418" y="5332657"/>
            <a:ext cx="26530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8369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lang="en-US" sz="1000" dirty="0">
                <a:solidFill>
                  <a:srgbClr val="4C4C4C"/>
                </a:solidFill>
                <a:latin typeface="Arial"/>
                <a:cs typeface="Arial"/>
              </a:rPr>
              <a:t>sia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Private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Markets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IRR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639981" y="5097484"/>
            <a:ext cx="121221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455">
              <a:lnSpc>
                <a:spcPct val="100000"/>
              </a:lnSpc>
              <a:tabLst>
                <a:tab pos="91059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7	2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286000" y="5369271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19" h="96520">
                <a:moveTo>
                  <a:pt x="48120" y="0"/>
                </a:moveTo>
                <a:lnTo>
                  <a:pt x="29387" y="3780"/>
                </a:lnTo>
                <a:lnTo>
                  <a:pt x="14092" y="14092"/>
                </a:lnTo>
                <a:lnTo>
                  <a:pt x="3780" y="29387"/>
                </a:lnTo>
                <a:lnTo>
                  <a:pt x="0" y="48120"/>
                </a:lnTo>
                <a:lnTo>
                  <a:pt x="3780" y="66852"/>
                </a:lnTo>
                <a:lnTo>
                  <a:pt x="14092" y="82148"/>
                </a:lnTo>
                <a:lnTo>
                  <a:pt x="29387" y="92459"/>
                </a:lnTo>
                <a:lnTo>
                  <a:pt x="48120" y="96240"/>
                </a:lnTo>
                <a:lnTo>
                  <a:pt x="66847" y="92459"/>
                </a:lnTo>
                <a:lnTo>
                  <a:pt x="82143" y="82148"/>
                </a:lnTo>
                <a:lnTo>
                  <a:pt x="92457" y="66852"/>
                </a:lnTo>
                <a:lnTo>
                  <a:pt x="96240" y="48120"/>
                </a:lnTo>
                <a:lnTo>
                  <a:pt x="92457" y="29387"/>
                </a:lnTo>
                <a:lnTo>
                  <a:pt x="82143" y="14092"/>
                </a:lnTo>
                <a:lnTo>
                  <a:pt x="66847" y="3780"/>
                </a:lnTo>
                <a:lnTo>
                  <a:pt x="4812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53000" y="5363415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20" h="96520">
                <a:moveTo>
                  <a:pt x="48120" y="0"/>
                </a:moveTo>
                <a:lnTo>
                  <a:pt x="29387" y="3780"/>
                </a:lnTo>
                <a:lnTo>
                  <a:pt x="14092" y="14092"/>
                </a:lnTo>
                <a:lnTo>
                  <a:pt x="3780" y="29387"/>
                </a:lnTo>
                <a:lnTo>
                  <a:pt x="0" y="48120"/>
                </a:lnTo>
                <a:lnTo>
                  <a:pt x="3780" y="66852"/>
                </a:lnTo>
                <a:lnTo>
                  <a:pt x="14092" y="82148"/>
                </a:lnTo>
                <a:lnTo>
                  <a:pt x="29387" y="92459"/>
                </a:lnTo>
                <a:lnTo>
                  <a:pt x="48120" y="96240"/>
                </a:lnTo>
                <a:lnTo>
                  <a:pt x="66847" y="92459"/>
                </a:lnTo>
                <a:lnTo>
                  <a:pt x="82143" y="82148"/>
                </a:lnTo>
                <a:lnTo>
                  <a:pt x="92457" y="66852"/>
                </a:lnTo>
                <a:lnTo>
                  <a:pt x="96240" y="48120"/>
                </a:lnTo>
                <a:lnTo>
                  <a:pt x="92457" y="29387"/>
                </a:lnTo>
                <a:lnTo>
                  <a:pt x="82143" y="14092"/>
                </a:lnTo>
                <a:lnTo>
                  <a:pt x="66847" y="3780"/>
                </a:lnTo>
                <a:lnTo>
                  <a:pt x="4812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95"/>
          <p:cNvSpPr txBox="1"/>
          <p:nvPr/>
        </p:nvSpPr>
        <p:spPr>
          <a:xfrm>
            <a:off x="2458018" y="5334000"/>
            <a:ext cx="266173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83690" algn="l"/>
              </a:tabLst>
            </a:pPr>
            <a:r>
              <a:rPr lang="en-US" sz="1000" dirty="0">
                <a:solidFill>
                  <a:srgbClr val="4C4C4C"/>
                </a:solidFill>
                <a:latin typeface="Arial"/>
                <a:cs typeface="Arial"/>
              </a:rPr>
              <a:t>MSCI World Investable Market Index PME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1" name="object 95"/>
          <p:cNvSpPr txBox="1"/>
          <p:nvPr/>
        </p:nvSpPr>
        <p:spPr>
          <a:xfrm>
            <a:off x="5123215" y="5337485"/>
            <a:ext cx="339691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83690" algn="l"/>
              </a:tabLst>
            </a:pPr>
            <a:r>
              <a:rPr lang="en-US" sz="1000" dirty="0">
                <a:solidFill>
                  <a:srgbClr val="4C4C4C"/>
                </a:solidFill>
                <a:latin typeface="Arial"/>
                <a:cs typeface="Arial"/>
              </a:rPr>
              <a:t>MSCI AC Asia Pacific Investable Market Index PME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bject 67"/>
          <p:cNvSpPr txBox="1"/>
          <p:nvPr/>
        </p:nvSpPr>
        <p:spPr>
          <a:xfrm>
            <a:off x="1849254" y="4992423"/>
            <a:ext cx="10788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dirty="0">
                <a:solidFill>
                  <a:srgbClr val="4C4C4C"/>
                </a:solidFill>
                <a:latin typeface="Arial"/>
                <a:cs typeface="Arial"/>
              </a:rPr>
              <a:t>3 </a:t>
            </a:r>
            <a:r>
              <a:rPr lang="en-US" sz="1000" spc="-20" dirty="0">
                <a:solidFill>
                  <a:srgbClr val="4C4C4C"/>
                </a:solidFill>
                <a:latin typeface="Arial"/>
                <a:cs typeface="Arial"/>
              </a:rPr>
              <a:t>Year </a:t>
            </a:r>
            <a:r>
              <a:rPr lang="en-US" sz="1000" dirty="0">
                <a:solidFill>
                  <a:srgbClr val="4C4C4C"/>
                </a:solidFill>
                <a:latin typeface="Arial"/>
                <a:cs typeface="Arial"/>
              </a:rPr>
              <a:t>Pooled </a:t>
            </a:r>
            <a:r>
              <a:rPr lang="en-US" sz="1000" spc="5" dirty="0">
                <a:solidFill>
                  <a:srgbClr val="4C4C4C"/>
                </a:solidFill>
                <a:latin typeface="Arial"/>
                <a:cs typeface="Arial"/>
              </a:rPr>
              <a:t>IRR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454659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22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444500" y="221117"/>
            <a:ext cx="588581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IRR Performance </a:t>
            </a:r>
            <a:r>
              <a:rPr spc="-35" dirty="0"/>
              <a:t>over </a:t>
            </a:r>
            <a:r>
              <a:rPr spc="-15" dirty="0"/>
              <a:t>3, </a:t>
            </a:r>
            <a:r>
              <a:rPr dirty="0"/>
              <a:t>5 &amp; </a:t>
            </a:r>
            <a:r>
              <a:rPr spc="-55" dirty="0"/>
              <a:t>10</a:t>
            </a:r>
            <a:r>
              <a:rPr spc="25" dirty="0"/>
              <a:t> </a:t>
            </a:r>
            <a:r>
              <a:rPr spc="-40" dirty="0"/>
              <a:t>Year-Horizon</a:t>
            </a:r>
          </a:p>
        </p:txBody>
      </p:sp>
      <p:sp>
        <p:nvSpPr>
          <p:cNvPr id="42" name="object 42"/>
          <p:cNvSpPr/>
          <p:nvPr/>
        </p:nvSpPr>
        <p:spPr>
          <a:xfrm>
            <a:off x="6834225" y="2815247"/>
            <a:ext cx="380365" cy="2134235"/>
          </a:xfrm>
          <a:custGeom>
            <a:avLst/>
            <a:gdLst/>
            <a:ahLst/>
            <a:cxnLst/>
            <a:rect l="l" t="t" r="r" b="b"/>
            <a:pathLst>
              <a:path w="380365" h="2134235">
                <a:moveTo>
                  <a:pt x="0" y="0"/>
                </a:moveTo>
                <a:lnTo>
                  <a:pt x="380072" y="0"/>
                </a:lnTo>
                <a:lnTo>
                  <a:pt x="380072" y="2133765"/>
                </a:lnTo>
                <a:lnTo>
                  <a:pt x="0" y="2133765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56874" y="2051634"/>
            <a:ext cx="380365" cy="2897505"/>
          </a:xfrm>
          <a:custGeom>
            <a:avLst/>
            <a:gdLst/>
            <a:ahLst/>
            <a:cxnLst/>
            <a:rect l="l" t="t" r="r" b="b"/>
            <a:pathLst>
              <a:path w="380364" h="2897504">
                <a:moveTo>
                  <a:pt x="0" y="0"/>
                </a:moveTo>
                <a:lnTo>
                  <a:pt x="380060" y="0"/>
                </a:lnTo>
                <a:lnTo>
                  <a:pt x="380060" y="2897365"/>
                </a:lnTo>
                <a:lnTo>
                  <a:pt x="0" y="2897365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79524" y="2562936"/>
            <a:ext cx="380365" cy="2386330"/>
          </a:xfrm>
          <a:custGeom>
            <a:avLst/>
            <a:gdLst/>
            <a:ahLst/>
            <a:cxnLst/>
            <a:rect l="l" t="t" r="r" b="b"/>
            <a:pathLst>
              <a:path w="380364" h="2386329">
                <a:moveTo>
                  <a:pt x="0" y="0"/>
                </a:moveTo>
                <a:lnTo>
                  <a:pt x="380072" y="0"/>
                </a:lnTo>
                <a:lnTo>
                  <a:pt x="380072" y="2386063"/>
                </a:lnTo>
                <a:lnTo>
                  <a:pt x="0" y="2386063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15644" y="2859697"/>
            <a:ext cx="388620" cy="2089785"/>
          </a:xfrm>
          <a:custGeom>
            <a:avLst/>
            <a:gdLst/>
            <a:ahLst/>
            <a:cxnLst/>
            <a:rect l="l" t="t" r="r" b="b"/>
            <a:pathLst>
              <a:path w="388620" h="2089785">
                <a:moveTo>
                  <a:pt x="0" y="0"/>
                </a:moveTo>
                <a:lnTo>
                  <a:pt x="388505" y="0"/>
                </a:lnTo>
                <a:lnTo>
                  <a:pt x="388505" y="2089315"/>
                </a:lnTo>
                <a:lnTo>
                  <a:pt x="0" y="2089315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38294" y="1867319"/>
            <a:ext cx="388620" cy="3082290"/>
          </a:xfrm>
          <a:custGeom>
            <a:avLst/>
            <a:gdLst/>
            <a:ahLst/>
            <a:cxnLst/>
            <a:rect l="l" t="t" r="r" b="b"/>
            <a:pathLst>
              <a:path w="388620" h="3082290">
                <a:moveTo>
                  <a:pt x="0" y="0"/>
                </a:moveTo>
                <a:lnTo>
                  <a:pt x="388505" y="0"/>
                </a:lnTo>
                <a:lnTo>
                  <a:pt x="388505" y="3081693"/>
                </a:lnTo>
                <a:lnTo>
                  <a:pt x="0" y="3081693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60943" y="2108454"/>
            <a:ext cx="388620" cy="2840990"/>
          </a:xfrm>
          <a:custGeom>
            <a:avLst/>
            <a:gdLst/>
            <a:ahLst/>
            <a:cxnLst/>
            <a:rect l="l" t="t" r="r" b="b"/>
            <a:pathLst>
              <a:path w="388619" h="2840990">
                <a:moveTo>
                  <a:pt x="0" y="0"/>
                </a:moveTo>
                <a:lnTo>
                  <a:pt x="388518" y="0"/>
                </a:lnTo>
                <a:lnTo>
                  <a:pt x="388518" y="2840558"/>
                </a:lnTo>
                <a:lnTo>
                  <a:pt x="0" y="2840558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805496" y="3187865"/>
            <a:ext cx="380365" cy="1761489"/>
          </a:xfrm>
          <a:custGeom>
            <a:avLst/>
            <a:gdLst/>
            <a:ahLst/>
            <a:cxnLst/>
            <a:rect l="l" t="t" r="r" b="b"/>
            <a:pathLst>
              <a:path w="380365" h="1761489">
                <a:moveTo>
                  <a:pt x="0" y="0"/>
                </a:moveTo>
                <a:lnTo>
                  <a:pt x="380072" y="0"/>
                </a:lnTo>
                <a:lnTo>
                  <a:pt x="380072" y="1761147"/>
                </a:lnTo>
                <a:lnTo>
                  <a:pt x="0" y="1761147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8158" y="2070582"/>
            <a:ext cx="380365" cy="2878455"/>
          </a:xfrm>
          <a:custGeom>
            <a:avLst/>
            <a:gdLst/>
            <a:ahLst/>
            <a:cxnLst/>
            <a:rect l="l" t="t" r="r" b="b"/>
            <a:pathLst>
              <a:path w="380364" h="2878454">
                <a:moveTo>
                  <a:pt x="0" y="0"/>
                </a:moveTo>
                <a:lnTo>
                  <a:pt x="380060" y="0"/>
                </a:lnTo>
                <a:lnTo>
                  <a:pt x="380060" y="2878429"/>
                </a:lnTo>
                <a:lnTo>
                  <a:pt x="0" y="2878429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50807" y="1971103"/>
            <a:ext cx="380365" cy="2978150"/>
          </a:xfrm>
          <a:custGeom>
            <a:avLst/>
            <a:gdLst/>
            <a:ahLst/>
            <a:cxnLst/>
            <a:rect l="l" t="t" r="r" b="b"/>
            <a:pathLst>
              <a:path w="380364" h="2978150">
                <a:moveTo>
                  <a:pt x="0" y="0"/>
                </a:moveTo>
                <a:lnTo>
                  <a:pt x="380072" y="0"/>
                </a:lnTo>
                <a:lnTo>
                  <a:pt x="380072" y="2977908"/>
                </a:lnTo>
                <a:lnTo>
                  <a:pt x="0" y="2977908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286927" y="2669197"/>
            <a:ext cx="388620" cy="2280285"/>
          </a:xfrm>
          <a:custGeom>
            <a:avLst/>
            <a:gdLst/>
            <a:ahLst/>
            <a:cxnLst/>
            <a:rect l="l" t="t" r="r" b="b"/>
            <a:pathLst>
              <a:path w="388620" h="2280285">
                <a:moveTo>
                  <a:pt x="0" y="0"/>
                </a:moveTo>
                <a:lnTo>
                  <a:pt x="388505" y="0"/>
                </a:lnTo>
                <a:lnTo>
                  <a:pt x="388505" y="2279815"/>
                </a:lnTo>
                <a:lnTo>
                  <a:pt x="0" y="2279815"/>
                </a:lnTo>
                <a:lnTo>
                  <a:pt x="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09564" y="1830997"/>
            <a:ext cx="388620" cy="3118485"/>
          </a:xfrm>
          <a:custGeom>
            <a:avLst/>
            <a:gdLst/>
            <a:ahLst/>
            <a:cxnLst/>
            <a:rect l="l" t="t" r="r" b="b"/>
            <a:pathLst>
              <a:path w="388620" h="3118485">
                <a:moveTo>
                  <a:pt x="0" y="0"/>
                </a:moveTo>
                <a:lnTo>
                  <a:pt x="388518" y="0"/>
                </a:lnTo>
                <a:lnTo>
                  <a:pt x="388518" y="3118015"/>
                </a:lnTo>
                <a:lnTo>
                  <a:pt x="0" y="3118015"/>
                </a:lnTo>
                <a:lnTo>
                  <a:pt x="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32226" y="2544000"/>
            <a:ext cx="388620" cy="2405380"/>
          </a:xfrm>
          <a:custGeom>
            <a:avLst/>
            <a:gdLst/>
            <a:ahLst/>
            <a:cxnLst/>
            <a:rect l="l" t="t" r="r" b="b"/>
            <a:pathLst>
              <a:path w="388620" h="2405379">
                <a:moveTo>
                  <a:pt x="0" y="0"/>
                </a:moveTo>
                <a:lnTo>
                  <a:pt x="388505" y="0"/>
                </a:lnTo>
                <a:lnTo>
                  <a:pt x="388505" y="2405011"/>
                </a:lnTo>
                <a:lnTo>
                  <a:pt x="0" y="2405011"/>
                </a:lnTo>
                <a:lnTo>
                  <a:pt x="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61454" y="4944272"/>
            <a:ext cx="8032115" cy="0"/>
          </a:xfrm>
          <a:custGeom>
            <a:avLst/>
            <a:gdLst/>
            <a:ahLst/>
            <a:cxnLst/>
            <a:rect l="l" t="t" r="r" b="b"/>
            <a:pathLst>
              <a:path w="8032115">
                <a:moveTo>
                  <a:pt x="0" y="0"/>
                </a:moveTo>
                <a:lnTo>
                  <a:pt x="803210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553852" y="2350724"/>
            <a:ext cx="29972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99897" y="1844121"/>
            <a:ext cx="36131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7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05972" y="1903557"/>
            <a:ext cx="35814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7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660780" y="1676100"/>
            <a:ext cx="37211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2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492382" y="1761190"/>
            <a:ext cx="3549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2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-8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5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72209" y="1863679"/>
            <a:ext cx="36131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7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012447" y="2338278"/>
            <a:ext cx="30226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6%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58492" y="1638635"/>
            <a:ext cx="37084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2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372482" y="2458928"/>
            <a:ext cx="30543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b="1" spc="2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2%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93300" y="2631521"/>
            <a:ext cx="7484745" cy="185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15620" algn="r">
              <a:lnSpc>
                <a:spcPct val="100000"/>
              </a:lnSpc>
              <a:tabLst>
                <a:tab pos="502920" algn="l"/>
              </a:tabLst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	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90"/>
              </a:lnSpc>
              <a:spcBef>
                <a:spcPts val="409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8.0%</a:t>
            </a:r>
            <a:endParaRPr sz="1000">
              <a:latin typeface="Arial"/>
              <a:cs typeface="Arial"/>
            </a:endParaRPr>
          </a:p>
          <a:p>
            <a:pPr marR="5080" algn="r">
              <a:lnSpc>
                <a:spcPts val="1190"/>
              </a:lnSpc>
            </a:pPr>
            <a:r>
              <a:rPr sz="1000" b="1" spc="-90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1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6.0%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4.0%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2.0%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7895" y="2341326"/>
            <a:ext cx="38100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8530" y="1847042"/>
            <a:ext cx="3803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537209" y="4986736"/>
            <a:ext cx="107886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5 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Year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Pooled</a:t>
            </a:r>
            <a:r>
              <a:rPr sz="1000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IRR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193541" y="4986736"/>
            <a:ext cx="114617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10 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Year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Pooled</a:t>
            </a:r>
            <a:r>
              <a:rPr sz="10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IRR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94824" y="4813000"/>
            <a:ext cx="1154430" cy="57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0.0%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720"/>
              </a:spcBef>
              <a:tabLst>
                <a:tab pos="713740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All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PE	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All</a:t>
            </a:r>
            <a:r>
              <a:rPr sz="10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33600" y="5174567"/>
            <a:ext cx="1198880" cy="203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5904" marR="5080" indent="-243840">
              <a:lnSpc>
                <a:spcPct val="151300"/>
              </a:lnSpc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urop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-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W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st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04547" y="5217368"/>
            <a:ext cx="8534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North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America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061453" y="1452107"/>
            <a:ext cx="8032115" cy="3492500"/>
          </a:xfrm>
          <a:custGeom>
            <a:avLst/>
            <a:gdLst/>
            <a:ahLst/>
            <a:cxnLst/>
            <a:rect l="l" t="t" r="r" b="b"/>
            <a:pathLst>
              <a:path w="8032115" h="3492500">
                <a:moveTo>
                  <a:pt x="8032102" y="0"/>
                </a:moveTo>
                <a:lnTo>
                  <a:pt x="0" y="0"/>
                </a:lnTo>
                <a:lnTo>
                  <a:pt x="0" y="3492157"/>
                </a:lnTo>
                <a:lnTo>
                  <a:pt x="8032102" y="3492157"/>
                </a:lnTo>
                <a:lnTo>
                  <a:pt x="8032102" y="0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03250" y="1011854"/>
            <a:ext cx="5021580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Asia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Focused Private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Equity </a:t>
            </a:r>
            <a:r>
              <a:rPr sz="1400" b="1" spc="-20" dirty="0">
                <a:solidFill>
                  <a:srgbClr val="005187"/>
                </a:solidFill>
                <a:latin typeface="Arial"/>
                <a:cs typeface="Arial"/>
              </a:rPr>
              <a:t>Fund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Pooled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IRR</a:t>
            </a:r>
            <a:r>
              <a:rPr sz="1400" b="1" spc="4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Performance</a:t>
            </a:r>
            <a:endParaRPr sz="1400">
              <a:latin typeface="Arial"/>
              <a:cs typeface="Arial"/>
            </a:endParaRPr>
          </a:p>
          <a:p>
            <a:pPr marL="38735">
              <a:lnSpc>
                <a:spcPct val="100000"/>
              </a:lnSpc>
              <a:spcBef>
                <a:spcPts val="1005"/>
              </a:spcBef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14.0%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12775" y="5250472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101600" y="101600"/>
                </a:moveTo>
                <a:lnTo>
                  <a:pt x="0" y="101600"/>
                </a:lnTo>
                <a:lnTo>
                  <a:pt x="0" y="0"/>
                </a:lnTo>
                <a:lnTo>
                  <a:pt x="101600" y="0"/>
                </a:lnTo>
                <a:lnTo>
                  <a:pt x="101600" y="10160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71675" y="5250472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101600" y="101600"/>
                </a:moveTo>
                <a:lnTo>
                  <a:pt x="0" y="101600"/>
                </a:lnTo>
                <a:lnTo>
                  <a:pt x="0" y="0"/>
                </a:lnTo>
                <a:lnTo>
                  <a:pt x="101600" y="0"/>
                </a:lnTo>
                <a:lnTo>
                  <a:pt x="101600" y="10160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65475" y="5250472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101600" y="101600"/>
                </a:moveTo>
                <a:lnTo>
                  <a:pt x="0" y="101600"/>
                </a:lnTo>
                <a:lnTo>
                  <a:pt x="0" y="0"/>
                </a:lnTo>
                <a:lnTo>
                  <a:pt x="101600" y="0"/>
                </a:lnTo>
                <a:lnTo>
                  <a:pt x="101600" y="10160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47775" y="5250472"/>
            <a:ext cx="101600" cy="101600"/>
          </a:xfrm>
          <a:custGeom>
            <a:avLst/>
            <a:gdLst/>
            <a:ahLst/>
            <a:cxnLst/>
            <a:rect l="l" t="t" r="r" b="b"/>
            <a:pathLst>
              <a:path w="101600" h="101600">
                <a:moveTo>
                  <a:pt x="101600" y="101600"/>
                </a:moveTo>
                <a:lnTo>
                  <a:pt x="0" y="101600"/>
                </a:lnTo>
                <a:lnTo>
                  <a:pt x="0" y="0"/>
                </a:lnTo>
                <a:lnTo>
                  <a:pt x="101600" y="0"/>
                </a:lnTo>
                <a:lnTo>
                  <a:pt x="101600" y="10160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44500" y="5984397"/>
            <a:ext cx="64198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has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performed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line with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or outperformed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its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developed market</a:t>
            </a:r>
            <a:r>
              <a:rPr sz="1400" spc="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peers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90804" y="5434121"/>
            <a:ext cx="2638425" cy="13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Data via Cobalt (December</a:t>
            </a:r>
            <a:r>
              <a:rPr sz="8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2017)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0574" y="7385725"/>
            <a:ext cx="454659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23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8945">
              <a:lnSpc>
                <a:spcPct val="100000"/>
              </a:lnSpc>
            </a:pPr>
            <a:r>
              <a:rPr spc="-25" dirty="0"/>
              <a:t>DPI </a:t>
            </a:r>
            <a:r>
              <a:rPr spc="-10" dirty="0"/>
              <a:t>Performance </a:t>
            </a:r>
            <a:r>
              <a:rPr spc="-15" dirty="0"/>
              <a:t>Across </a:t>
            </a:r>
            <a:r>
              <a:rPr spc="-40" dirty="0"/>
              <a:t>Fund</a:t>
            </a:r>
            <a:r>
              <a:rPr spc="-5" dirty="0"/>
              <a:t> </a:t>
            </a:r>
            <a:r>
              <a:rPr spc="-15" dirty="0"/>
              <a:t>Stages</a:t>
            </a:r>
          </a:p>
        </p:txBody>
      </p:sp>
      <p:sp>
        <p:nvSpPr>
          <p:cNvPr id="7" name="object 7"/>
          <p:cNvSpPr/>
          <p:nvPr/>
        </p:nvSpPr>
        <p:spPr>
          <a:xfrm>
            <a:off x="6831800" y="2388298"/>
            <a:ext cx="381000" cy="2739390"/>
          </a:xfrm>
          <a:custGeom>
            <a:avLst/>
            <a:gdLst/>
            <a:ahLst/>
            <a:cxnLst/>
            <a:rect l="l" t="t" r="r" b="b"/>
            <a:pathLst>
              <a:path w="381000" h="2739390">
                <a:moveTo>
                  <a:pt x="0" y="0"/>
                </a:moveTo>
                <a:lnTo>
                  <a:pt x="380466" y="0"/>
                </a:lnTo>
                <a:lnTo>
                  <a:pt x="380466" y="2738894"/>
                </a:lnTo>
                <a:lnTo>
                  <a:pt x="0" y="2738894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51579" y="3199091"/>
            <a:ext cx="381000" cy="1928495"/>
          </a:xfrm>
          <a:custGeom>
            <a:avLst/>
            <a:gdLst/>
            <a:ahLst/>
            <a:cxnLst/>
            <a:rect l="l" t="t" r="r" b="b"/>
            <a:pathLst>
              <a:path w="381000" h="1928495">
                <a:moveTo>
                  <a:pt x="0" y="0"/>
                </a:moveTo>
                <a:lnTo>
                  <a:pt x="380466" y="0"/>
                </a:lnTo>
                <a:lnTo>
                  <a:pt x="380466" y="1928101"/>
                </a:lnTo>
                <a:lnTo>
                  <a:pt x="0" y="1928101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1358" y="4237304"/>
            <a:ext cx="381000" cy="890269"/>
          </a:xfrm>
          <a:custGeom>
            <a:avLst/>
            <a:gdLst/>
            <a:ahLst/>
            <a:cxnLst/>
            <a:rect l="l" t="t" r="r" b="b"/>
            <a:pathLst>
              <a:path w="381000" h="890270">
                <a:moveTo>
                  <a:pt x="0" y="0"/>
                </a:moveTo>
                <a:lnTo>
                  <a:pt x="380466" y="0"/>
                </a:lnTo>
                <a:lnTo>
                  <a:pt x="380466" y="889888"/>
                </a:lnTo>
                <a:lnTo>
                  <a:pt x="0" y="889888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22184" y="2612047"/>
            <a:ext cx="381000" cy="2515235"/>
          </a:xfrm>
          <a:custGeom>
            <a:avLst/>
            <a:gdLst/>
            <a:ahLst/>
            <a:cxnLst/>
            <a:rect l="l" t="t" r="r" b="b"/>
            <a:pathLst>
              <a:path w="381000" h="2515235">
                <a:moveTo>
                  <a:pt x="0" y="0"/>
                </a:moveTo>
                <a:lnTo>
                  <a:pt x="380479" y="0"/>
                </a:lnTo>
                <a:lnTo>
                  <a:pt x="380479" y="2515146"/>
                </a:lnTo>
                <a:lnTo>
                  <a:pt x="0" y="2515146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33505" y="3822014"/>
            <a:ext cx="389255" cy="1305560"/>
          </a:xfrm>
          <a:custGeom>
            <a:avLst/>
            <a:gdLst/>
            <a:ahLst/>
            <a:cxnLst/>
            <a:rect l="l" t="t" r="r" b="b"/>
            <a:pathLst>
              <a:path w="389254" h="1305560">
                <a:moveTo>
                  <a:pt x="0" y="0"/>
                </a:moveTo>
                <a:lnTo>
                  <a:pt x="388937" y="0"/>
                </a:lnTo>
                <a:lnTo>
                  <a:pt x="388937" y="1305178"/>
                </a:lnTo>
                <a:lnTo>
                  <a:pt x="0" y="1305178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53285" y="4336173"/>
            <a:ext cx="389255" cy="791210"/>
          </a:xfrm>
          <a:custGeom>
            <a:avLst/>
            <a:gdLst/>
            <a:ahLst/>
            <a:cxnLst/>
            <a:rect l="l" t="t" r="r" b="b"/>
            <a:pathLst>
              <a:path w="389255" h="791210">
                <a:moveTo>
                  <a:pt x="0" y="0"/>
                </a:moveTo>
                <a:lnTo>
                  <a:pt x="388937" y="0"/>
                </a:lnTo>
                <a:lnTo>
                  <a:pt x="388937" y="791019"/>
                </a:lnTo>
                <a:lnTo>
                  <a:pt x="0" y="791019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04124" y="2548039"/>
            <a:ext cx="389255" cy="2579370"/>
          </a:xfrm>
          <a:custGeom>
            <a:avLst/>
            <a:gdLst/>
            <a:ahLst/>
            <a:cxnLst/>
            <a:rect l="l" t="t" r="r" b="b"/>
            <a:pathLst>
              <a:path w="389254" h="2579370">
                <a:moveTo>
                  <a:pt x="0" y="0"/>
                </a:moveTo>
                <a:lnTo>
                  <a:pt x="388924" y="0"/>
                </a:lnTo>
                <a:lnTo>
                  <a:pt x="388924" y="2579154"/>
                </a:lnTo>
                <a:lnTo>
                  <a:pt x="0" y="2579154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23903" y="3228746"/>
            <a:ext cx="381000" cy="1898650"/>
          </a:xfrm>
          <a:custGeom>
            <a:avLst/>
            <a:gdLst/>
            <a:ahLst/>
            <a:cxnLst/>
            <a:rect l="l" t="t" r="r" b="b"/>
            <a:pathLst>
              <a:path w="381000" h="1898650">
                <a:moveTo>
                  <a:pt x="0" y="0"/>
                </a:moveTo>
                <a:lnTo>
                  <a:pt x="380466" y="0"/>
                </a:lnTo>
                <a:lnTo>
                  <a:pt x="380466" y="1898434"/>
                </a:lnTo>
                <a:lnTo>
                  <a:pt x="0" y="1898434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3683" y="4168076"/>
            <a:ext cx="381000" cy="959485"/>
          </a:xfrm>
          <a:custGeom>
            <a:avLst/>
            <a:gdLst/>
            <a:ahLst/>
            <a:cxnLst/>
            <a:rect l="l" t="t" r="r" b="b"/>
            <a:pathLst>
              <a:path w="381000" h="959485">
                <a:moveTo>
                  <a:pt x="0" y="0"/>
                </a:moveTo>
                <a:lnTo>
                  <a:pt x="380466" y="0"/>
                </a:lnTo>
                <a:lnTo>
                  <a:pt x="380466" y="959116"/>
                </a:lnTo>
                <a:lnTo>
                  <a:pt x="0" y="959116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94509" y="2239987"/>
            <a:ext cx="381000" cy="2887345"/>
          </a:xfrm>
          <a:custGeom>
            <a:avLst/>
            <a:gdLst/>
            <a:ahLst/>
            <a:cxnLst/>
            <a:rect l="l" t="t" r="r" b="b"/>
            <a:pathLst>
              <a:path w="381000" h="2887345">
                <a:moveTo>
                  <a:pt x="0" y="0"/>
                </a:moveTo>
                <a:lnTo>
                  <a:pt x="380466" y="0"/>
                </a:lnTo>
                <a:lnTo>
                  <a:pt x="380466" y="2887205"/>
                </a:lnTo>
                <a:lnTo>
                  <a:pt x="0" y="2887205"/>
                </a:lnTo>
                <a:lnTo>
                  <a:pt x="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14276" y="2932125"/>
            <a:ext cx="381000" cy="2195195"/>
          </a:xfrm>
          <a:custGeom>
            <a:avLst/>
            <a:gdLst/>
            <a:ahLst/>
            <a:cxnLst/>
            <a:rect l="l" t="t" r="r" b="b"/>
            <a:pathLst>
              <a:path w="381000" h="2195195">
                <a:moveTo>
                  <a:pt x="0" y="0"/>
                </a:moveTo>
                <a:lnTo>
                  <a:pt x="380479" y="0"/>
                </a:lnTo>
                <a:lnTo>
                  <a:pt x="380479" y="2195068"/>
                </a:lnTo>
                <a:lnTo>
                  <a:pt x="0" y="2195068"/>
                </a:lnTo>
                <a:lnTo>
                  <a:pt x="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25610" y="4217517"/>
            <a:ext cx="389255" cy="909955"/>
          </a:xfrm>
          <a:custGeom>
            <a:avLst/>
            <a:gdLst/>
            <a:ahLst/>
            <a:cxnLst/>
            <a:rect l="l" t="t" r="r" b="b"/>
            <a:pathLst>
              <a:path w="389254" h="909954">
                <a:moveTo>
                  <a:pt x="0" y="0"/>
                </a:moveTo>
                <a:lnTo>
                  <a:pt x="388937" y="0"/>
                </a:lnTo>
                <a:lnTo>
                  <a:pt x="388937" y="909675"/>
                </a:lnTo>
                <a:lnTo>
                  <a:pt x="0" y="909675"/>
                </a:lnTo>
                <a:lnTo>
                  <a:pt x="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2835" y="5122245"/>
            <a:ext cx="8041005" cy="0"/>
          </a:xfrm>
          <a:custGeom>
            <a:avLst/>
            <a:gdLst/>
            <a:ahLst/>
            <a:cxnLst/>
            <a:rect l="l" t="t" r="r" b="b"/>
            <a:pathLst>
              <a:path w="8041005">
                <a:moveTo>
                  <a:pt x="0" y="0"/>
                </a:moveTo>
                <a:lnTo>
                  <a:pt x="804072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06804" y="4030144"/>
            <a:ext cx="33210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5x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95394" y="2992808"/>
            <a:ext cx="32385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5x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86016" y="2177214"/>
            <a:ext cx="31178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-8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4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92960" y="4129204"/>
            <a:ext cx="33401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spc="2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77232" y="3610282"/>
            <a:ext cx="33464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2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63790" y="2421054"/>
            <a:ext cx="33020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79878" y="3956103"/>
            <a:ext cx="33464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68341" y="3017446"/>
            <a:ext cx="32639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-2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51088" y="2350315"/>
            <a:ext cx="3295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67177" y="4005506"/>
            <a:ext cx="33401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36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51195" y="2720774"/>
            <a:ext cx="33464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b="1" spc="2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45246" y="2029259"/>
            <a:ext cx="31559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-8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9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3072" y="4500806"/>
            <a:ext cx="34036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4596" y="4006776"/>
            <a:ext cx="33845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.40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3834" y="3512746"/>
            <a:ext cx="3390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2945" y="3018589"/>
            <a:ext cx="34036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8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8279" y="2524559"/>
            <a:ext cx="33464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7898" y="2030402"/>
            <a:ext cx="33528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3250" y="1011854"/>
            <a:ext cx="3226435" cy="691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Asia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Focused Private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Equity </a:t>
            </a:r>
            <a:r>
              <a:rPr sz="1400" b="1" spc="-20" dirty="0">
                <a:solidFill>
                  <a:srgbClr val="005187"/>
                </a:solidFill>
                <a:latin typeface="Arial"/>
                <a:cs typeface="Arial"/>
              </a:rPr>
              <a:t>Fund</a:t>
            </a:r>
            <a:r>
              <a:rPr sz="1400" b="1" spc="-2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DPI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20"/>
              </a:lnSpc>
            </a:pP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By Fund</a:t>
            </a:r>
            <a:r>
              <a:rPr sz="12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Stage</a:t>
            </a:r>
            <a:endParaRPr sz="12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1050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1.40x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82744" y="5153738"/>
            <a:ext cx="987425" cy="35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61925">
              <a:lnSpc>
                <a:spcPct val="1114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Harvesting  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(VY 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2009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-</a:t>
            </a:r>
            <a:r>
              <a:rPr sz="1000" spc="-1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2011)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238695" y="5171112"/>
            <a:ext cx="1011555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6675" algn="ctr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Mature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(VY 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2006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-</a:t>
            </a:r>
            <a:r>
              <a:rPr sz="1000" spc="-1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2008)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72871" y="5575861"/>
            <a:ext cx="10883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7065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All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PE	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All</a:t>
            </a:r>
            <a:r>
              <a:rPr sz="10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01520" y="5153738"/>
            <a:ext cx="1158240" cy="58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1610" indent="57150">
              <a:lnSpc>
                <a:spcPct val="111400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Value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Creating  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(VY 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2012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-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2014)</a:t>
            </a:r>
            <a:endParaRPr sz="100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650"/>
              </a:spcBef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urop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-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W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st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e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14014" y="5575861"/>
            <a:ext cx="8534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North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America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52830" y="1629336"/>
            <a:ext cx="8041005" cy="3493135"/>
          </a:xfrm>
          <a:custGeom>
            <a:avLst/>
            <a:gdLst/>
            <a:ahLst/>
            <a:cxnLst/>
            <a:rect l="l" t="t" r="r" b="b"/>
            <a:pathLst>
              <a:path w="8041005" h="3493135">
                <a:moveTo>
                  <a:pt x="8040725" y="0"/>
                </a:moveTo>
                <a:lnTo>
                  <a:pt x="0" y="0"/>
                </a:lnTo>
                <a:lnTo>
                  <a:pt x="0" y="3492906"/>
                </a:lnTo>
                <a:lnTo>
                  <a:pt x="8040725" y="3492906"/>
                </a:lnTo>
                <a:lnTo>
                  <a:pt x="8040725" y="0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5950" y="5607888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29" y="105829"/>
                </a:moveTo>
                <a:lnTo>
                  <a:pt x="0" y="105829"/>
                </a:lnTo>
                <a:lnTo>
                  <a:pt x="0" y="0"/>
                </a:lnTo>
                <a:lnTo>
                  <a:pt x="105829" y="0"/>
                </a:lnTo>
                <a:lnTo>
                  <a:pt x="105829" y="10582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50950" y="5607888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4" h="106045">
                <a:moveTo>
                  <a:pt x="105829" y="105829"/>
                </a:moveTo>
                <a:lnTo>
                  <a:pt x="0" y="105829"/>
                </a:lnTo>
                <a:lnTo>
                  <a:pt x="0" y="0"/>
                </a:lnTo>
                <a:lnTo>
                  <a:pt x="105829" y="0"/>
                </a:lnTo>
                <a:lnTo>
                  <a:pt x="105829" y="105829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74850" y="5607888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4" h="106045">
                <a:moveTo>
                  <a:pt x="105829" y="105829"/>
                </a:moveTo>
                <a:lnTo>
                  <a:pt x="0" y="105829"/>
                </a:lnTo>
                <a:lnTo>
                  <a:pt x="0" y="0"/>
                </a:lnTo>
                <a:lnTo>
                  <a:pt x="105829" y="0"/>
                </a:lnTo>
                <a:lnTo>
                  <a:pt x="105829" y="105829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68650" y="5607888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29" y="105829"/>
                </a:moveTo>
                <a:lnTo>
                  <a:pt x="0" y="105829"/>
                </a:lnTo>
                <a:lnTo>
                  <a:pt x="0" y="0"/>
                </a:lnTo>
                <a:lnTo>
                  <a:pt x="105829" y="0"/>
                </a:lnTo>
                <a:lnTo>
                  <a:pt x="105829" y="105829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44500" y="6142131"/>
            <a:ext cx="676338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region’s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distributions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have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been catching up to its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developed market</a:t>
            </a:r>
            <a:r>
              <a:rPr sz="1400" spc="1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peers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9091" y="5767213"/>
            <a:ext cx="2638425" cy="13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Data via Cobalt (December</a:t>
            </a:r>
            <a:r>
              <a:rPr sz="8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2017)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450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4C4C4C"/>
                </a:solidFill>
                <a:latin typeface="Arial"/>
                <a:cs typeface="Arial"/>
              </a:rPr>
              <a:t>24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444500" y="221117"/>
            <a:ext cx="5095240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TVPI </a:t>
            </a:r>
            <a:r>
              <a:rPr spc="-10" dirty="0"/>
              <a:t>Performance </a:t>
            </a:r>
            <a:r>
              <a:rPr spc="-15" dirty="0"/>
              <a:t>Across </a:t>
            </a:r>
            <a:r>
              <a:rPr spc="-40" dirty="0"/>
              <a:t>Fund</a:t>
            </a:r>
            <a:r>
              <a:rPr spc="-30" dirty="0"/>
              <a:t> </a:t>
            </a:r>
            <a:r>
              <a:rPr spc="-15" dirty="0"/>
              <a:t>Stages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603250" y="1011854"/>
            <a:ext cx="3331845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Asia </a:t>
            </a:r>
            <a:r>
              <a:rPr sz="1400" b="1" spc="-10" dirty="0">
                <a:solidFill>
                  <a:srgbClr val="005187"/>
                </a:solidFill>
                <a:latin typeface="Arial"/>
                <a:cs typeface="Arial"/>
              </a:rPr>
              <a:t>Focused Private </a:t>
            </a:r>
            <a:r>
              <a:rPr sz="1400" b="1" dirty="0">
                <a:solidFill>
                  <a:srgbClr val="005187"/>
                </a:solidFill>
                <a:latin typeface="Arial"/>
                <a:cs typeface="Arial"/>
              </a:rPr>
              <a:t>Equity </a:t>
            </a:r>
            <a:r>
              <a:rPr sz="1400" b="1" spc="-20" dirty="0">
                <a:solidFill>
                  <a:srgbClr val="005187"/>
                </a:solidFill>
                <a:latin typeface="Arial"/>
                <a:cs typeface="Arial"/>
              </a:rPr>
              <a:t>Fund</a:t>
            </a:r>
            <a:r>
              <a:rPr sz="1400" b="1" spc="-2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005187"/>
                </a:solidFill>
                <a:latin typeface="Arial"/>
                <a:cs typeface="Arial"/>
              </a:rPr>
              <a:t>TVPI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20"/>
              </a:lnSpc>
            </a:pP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By Fund</a:t>
            </a:r>
            <a:r>
              <a:rPr sz="12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Stage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14180" y="5652358"/>
            <a:ext cx="85344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North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America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15950" y="5684088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29" y="105829"/>
                </a:moveTo>
                <a:lnTo>
                  <a:pt x="0" y="105829"/>
                </a:lnTo>
                <a:lnTo>
                  <a:pt x="0" y="0"/>
                </a:lnTo>
                <a:lnTo>
                  <a:pt x="105829" y="0"/>
                </a:lnTo>
                <a:lnTo>
                  <a:pt x="105829" y="10582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50950" y="5684088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4" h="106045">
                <a:moveTo>
                  <a:pt x="105829" y="105829"/>
                </a:moveTo>
                <a:lnTo>
                  <a:pt x="0" y="105829"/>
                </a:lnTo>
                <a:lnTo>
                  <a:pt x="0" y="0"/>
                </a:lnTo>
                <a:lnTo>
                  <a:pt x="105829" y="0"/>
                </a:lnTo>
                <a:lnTo>
                  <a:pt x="105829" y="105829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74850" y="5684088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4" h="106045">
                <a:moveTo>
                  <a:pt x="105829" y="105829"/>
                </a:moveTo>
                <a:lnTo>
                  <a:pt x="0" y="105829"/>
                </a:lnTo>
                <a:lnTo>
                  <a:pt x="0" y="0"/>
                </a:lnTo>
                <a:lnTo>
                  <a:pt x="105829" y="0"/>
                </a:lnTo>
                <a:lnTo>
                  <a:pt x="105829" y="105829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68650" y="5684088"/>
            <a:ext cx="106045" cy="106045"/>
          </a:xfrm>
          <a:custGeom>
            <a:avLst/>
            <a:gdLst/>
            <a:ahLst/>
            <a:cxnLst/>
            <a:rect l="l" t="t" r="r" b="b"/>
            <a:pathLst>
              <a:path w="106045" h="106045">
                <a:moveTo>
                  <a:pt x="105829" y="105829"/>
                </a:moveTo>
                <a:lnTo>
                  <a:pt x="0" y="105829"/>
                </a:lnTo>
                <a:lnTo>
                  <a:pt x="0" y="0"/>
                </a:lnTo>
                <a:lnTo>
                  <a:pt x="105829" y="0"/>
                </a:lnTo>
                <a:lnTo>
                  <a:pt x="105829" y="105829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831672" y="2379205"/>
            <a:ext cx="389255" cy="2752725"/>
          </a:xfrm>
          <a:custGeom>
            <a:avLst/>
            <a:gdLst/>
            <a:ahLst/>
            <a:cxnLst/>
            <a:rect l="l" t="t" r="r" b="b"/>
            <a:pathLst>
              <a:path w="389254" h="2752725">
                <a:moveTo>
                  <a:pt x="0" y="0"/>
                </a:moveTo>
                <a:lnTo>
                  <a:pt x="388950" y="0"/>
                </a:lnTo>
                <a:lnTo>
                  <a:pt x="388950" y="2752191"/>
                </a:lnTo>
                <a:lnTo>
                  <a:pt x="0" y="2752191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59770" y="2592997"/>
            <a:ext cx="381000" cy="2538730"/>
          </a:xfrm>
          <a:custGeom>
            <a:avLst/>
            <a:gdLst/>
            <a:ahLst/>
            <a:cxnLst/>
            <a:rect l="l" t="t" r="r" b="b"/>
            <a:pathLst>
              <a:path w="381000" h="2538729">
                <a:moveTo>
                  <a:pt x="0" y="0"/>
                </a:moveTo>
                <a:lnTo>
                  <a:pt x="380491" y="0"/>
                </a:lnTo>
                <a:lnTo>
                  <a:pt x="380491" y="2538412"/>
                </a:lnTo>
                <a:lnTo>
                  <a:pt x="0" y="2538412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79397" y="3924947"/>
            <a:ext cx="381000" cy="1206500"/>
          </a:xfrm>
          <a:custGeom>
            <a:avLst/>
            <a:gdLst/>
            <a:ahLst/>
            <a:cxnLst/>
            <a:rect l="l" t="t" r="r" b="b"/>
            <a:pathLst>
              <a:path w="381000" h="1206500">
                <a:moveTo>
                  <a:pt x="0" y="0"/>
                </a:moveTo>
                <a:lnTo>
                  <a:pt x="380492" y="0"/>
                </a:lnTo>
                <a:lnTo>
                  <a:pt x="380492" y="1206461"/>
                </a:lnTo>
                <a:lnTo>
                  <a:pt x="0" y="1206461"/>
                </a:lnTo>
                <a:lnTo>
                  <a:pt x="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322096" y="3386747"/>
            <a:ext cx="381000" cy="1744980"/>
          </a:xfrm>
          <a:custGeom>
            <a:avLst/>
            <a:gdLst/>
            <a:ahLst/>
            <a:cxnLst/>
            <a:rect l="l" t="t" r="r" b="b"/>
            <a:pathLst>
              <a:path w="381000" h="1744979">
                <a:moveTo>
                  <a:pt x="0" y="0"/>
                </a:moveTo>
                <a:lnTo>
                  <a:pt x="380492" y="0"/>
                </a:lnTo>
                <a:lnTo>
                  <a:pt x="380492" y="1744662"/>
                </a:lnTo>
                <a:lnTo>
                  <a:pt x="0" y="1744662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41722" y="2523147"/>
            <a:ext cx="381000" cy="2608580"/>
          </a:xfrm>
          <a:custGeom>
            <a:avLst/>
            <a:gdLst/>
            <a:ahLst/>
            <a:cxnLst/>
            <a:rect l="l" t="t" r="r" b="b"/>
            <a:pathLst>
              <a:path w="381000" h="2608579">
                <a:moveTo>
                  <a:pt x="0" y="0"/>
                </a:moveTo>
                <a:lnTo>
                  <a:pt x="380491" y="0"/>
                </a:lnTo>
                <a:lnTo>
                  <a:pt x="380491" y="2608262"/>
                </a:lnTo>
                <a:lnTo>
                  <a:pt x="0" y="2608262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61349" y="3578834"/>
            <a:ext cx="381000" cy="1552575"/>
          </a:xfrm>
          <a:custGeom>
            <a:avLst/>
            <a:gdLst/>
            <a:ahLst/>
            <a:cxnLst/>
            <a:rect l="l" t="t" r="r" b="b"/>
            <a:pathLst>
              <a:path w="381000" h="1552575">
                <a:moveTo>
                  <a:pt x="0" y="0"/>
                </a:moveTo>
                <a:lnTo>
                  <a:pt x="380492" y="0"/>
                </a:lnTo>
                <a:lnTo>
                  <a:pt x="380492" y="1552575"/>
                </a:lnTo>
                <a:lnTo>
                  <a:pt x="0" y="1552575"/>
                </a:lnTo>
                <a:lnTo>
                  <a:pt x="0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804048" y="3393478"/>
            <a:ext cx="389255" cy="1737995"/>
          </a:xfrm>
          <a:custGeom>
            <a:avLst/>
            <a:gdLst/>
            <a:ahLst/>
            <a:cxnLst/>
            <a:rect l="l" t="t" r="r" b="b"/>
            <a:pathLst>
              <a:path w="389254" h="1737995">
                <a:moveTo>
                  <a:pt x="0" y="0"/>
                </a:moveTo>
                <a:lnTo>
                  <a:pt x="388950" y="0"/>
                </a:lnTo>
                <a:lnTo>
                  <a:pt x="388950" y="1737931"/>
                </a:lnTo>
                <a:lnTo>
                  <a:pt x="0" y="1737931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23675" y="2718498"/>
            <a:ext cx="389255" cy="2413000"/>
          </a:xfrm>
          <a:custGeom>
            <a:avLst/>
            <a:gdLst/>
            <a:ahLst/>
            <a:cxnLst/>
            <a:rect l="l" t="t" r="r" b="b"/>
            <a:pathLst>
              <a:path w="389254" h="2413000">
                <a:moveTo>
                  <a:pt x="0" y="0"/>
                </a:moveTo>
                <a:lnTo>
                  <a:pt x="388950" y="0"/>
                </a:lnTo>
                <a:lnTo>
                  <a:pt x="388950" y="2412911"/>
                </a:lnTo>
                <a:lnTo>
                  <a:pt x="0" y="2412911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51773" y="3746957"/>
            <a:ext cx="381000" cy="1384935"/>
          </a:xfrm>
          <a:custGeom>
            <a:avLst/>
            <a:gdLst/>
            <a:ahLst/>
            <a:cxnLst/>
            <a:rect l="l" t="t" r="r" b="b"/>
            <a:pathLst>
              <a:path w="381000" h="1384935">
                <a:moveTo>
                  <a:pt x="0" y="0"/>
                </a:moveTo>
                <a:lnTo>
                  <a:pt x="380492" y="0"/>
                </a:lnTo>
                <a:lnTo>
                  <a:pt x="380492" y="1384452"/>
                </a:lnTo>
                <a:lnTo>
                  <a:pt x="0" y="1384452"/>
                </a:lnTo>
                <a:lnTo>
                  <a:pt x="0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94458" y="1828876"/>
            <a:ext cx="381000" cy="3302635"/>
          </a:xfrm>
          <a:custGeom>
            <a:avLst/>
            <a:gdLst/>
            <a:ahLst/>
            <a:cxnLst/>
            <a:rect l="l" t="t" r="r" b="b"/>
            <a:pathLst>
              <a:path w="381000" h="3302635">
                <a:moveTo>
                  <a:pt x="0" y="0"/>
                </a:moveTo>
                <a:lnTo>
                  <a:pt x="380492" y="0"/>
                </a:lnTo>
                <a:lnTo>
                  <a:pt x="380492" y="3302533"/>
                </a:lnTo>
                <a:lnTo>
                  <a:pt x="0" y="3302533"/>
                </a:lnTo>
                <a:lnTo>
                  <a:pt x="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14098" y="2204275"/>
            <a:ext cx="381000" cy="2927350"/>
          </a:xfrm>
          <a:custGeom>
            <a:avLst/>
            <a:gdLst/>
            <a:ahLst/>
            <a:cxnLst/>
            <a:rect l="l" t="t" r="r" b="b"/>
            <a:pathLst>
              <a:path w="381000" h="2927350">
                <a:moveTo>
                  <a:pt x="0" y="0"/>
                </a:moveTo>
                <a:lnTo>
                  <a:pt x="380491" y="0"/>
                </a:lnTo>
                <a:lnTo>
                  <a:pt x="380491" y="2927134"/>
                </a:lnTo>
                <a:lnTo>
                  <a:pt x="0" y="2927134"/>
                </a:lnTo>
                <a:lnTo>
                  <a:pt x="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33725" y="3924947"/>
            <a:ext cx="381000" cy="1206500"/>
          </a:xfrm>
          <a:custGeom>
            <a:avLst/>
            <a:gdLst/>
            <a:ahLst/>
            <a:cxnLst/>
            <a:rect l="l" t="t" r="r" b="b"/>
            <a:pathLst>
              <a:path w="381000" h="1206500">
                <a:moveTo>
                  <a:pt x="0" y="0"/>
                </a:moveTo>
                <a:lnTo>
                  <a:pt x="380491" y="0"/>
                </a:lnTo>
                <a:lnTo>
                  <a:pt x="380491" y="1206461"/>
                </a:lnTo>
                <a:lnTo>
                  <a:pt x="0" y="1206461"/>
                </a:lnTo>
                <a:lnTo>
                  <a:pt x="0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060847" y="5126463"/>
            <a:ext cx="8032750" cy="0"/>
          </a:xfrm>
          <a:custGeom>
            <a:avLst/>
            <a:gdLst/>
            <a:ahLst/>
            <a:cxnLst/>
            <a:rect l="l" t="t" r="r" b="b"/>
            <a:pathLst>
              <a:path w="8032750">
                <a:moveTo>
                  <a:pt x="0" y="0"/>
                </a:moveTo>
                <a:lnTo>
                  <a:pt x="80327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507473" y="3714479"/>
            <a:ext cx="31623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83744" y="2378566"/>
            <a:ext cx="33210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2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865857" y="2188066"/>
            <a:ext cx="33210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.4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6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990327" y="3369166"/>
            <a:ext cx="32893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71043" y="2299699"/>
            <a:ext cx="33083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.4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75975" y="3541759"/>
            <a:ext cx="33020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b="1" spc="2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156945" y="2513059"/>
            <a:ext cx="33210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spc="2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353410" y="3206479"/>
            <a:ext cx="81661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485775" algn="l"/>
              </a:tabLst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36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	</a:t>
            </a: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36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962004" y="3714479"/>
            <a:ext cx="33083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.30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647292" y="1987152"/>
            <a:ext cx="32448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-20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325976" y="1646792"/>
            <a:ext cx="33083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spc="-3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b="1" spc="2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02598" y="4160884"/>
            <a:ext cx="335280" cy="1030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20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34925">
              <a:lnSpc>
                <a:spcPct val="100000"/>
              </a:lnSpc>
              <a:spcBef>
                <a:spcPts val="935"/>
              </a:spcBef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02598" y="3729084"/>
            <a:ext cx="33528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5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05773" y="3297284"/>
            <a:ext cx="33210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04122" y="2865484"/>
            <a:ext cx="33337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.40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06408" y="2433684"/>
            <a:ext cx="33147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02979" y="2001884"/>
            <a:ext cx="33464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05519" y="1570084"/>
            <a:ext cx="33210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1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.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908158" y="5151585"/>
            <a:ext cx="981710" cy="328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7150">
              <a:lnSpc>
                <a:spcPct val="103099"/>
              </a:lnSpc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Value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Creating  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(VY 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2012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-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2014)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574015" y="5151585"/>
            <a:ext cx="987425" cy="328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61925">
              <a:lnSpc>
                <a:spcPct val="103099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Harvesting  </a:t>
            </a: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(VY 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2009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-</a:t>
            </a:r>
            <a:r>
              <a:rPr sz="1000" spc="-1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2011)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239364" y="5156310"/>
            <a:ext cx="101155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6040" algn="ctr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Mature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000" spc="25" dirty="0">
                <a:solidFill>
                  <a:srgbClr val="4C4C4C"/>
                </a:solidFill>
                <a:latin typeface="Arial"/>
                <a:cs typeface="Arial"/>
              </a:rPr>
              <a:t>(VY </a:t>
            </a:r>
            <a:r>
              <a:rPr sz="1000" spc="10" dirty="0">
                <a:solidFill>
                  <a:srgbClr val="4C4C4C"/>
                </a:solidFill>
                <a:latin typeface="Arial"/>
                <a:cs typeface="Arial"/>
              </a:rPr>
              <a:t>2006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-</a:t>
            </a:r>
            <a:r>
              <a:rPr sz="1000" spc="-1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2008)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1060843" y="1642874"/>
            <a:ext cx="8032750" cy="3483610"/>
          </a:xfrm>
          <a:custGeom>
            <a:avLst/>
            <a:gdLst/>
            <a:ahLst/>
            <a:cxnLst/>
            <a:rect l="l" t="t" r="r" b="b"/>
            <a:pathLst>
              <a:path w="8032750" h="3483610">
                <a:moveTo>
                  <a:pt x="8032711" y="0"/>
                </a:moveTo>
                <a:lnTo>
                  <a:pt x="0" y="0"/>
                </a:lnTo>
                <a:lnTo>
                  <a:pt x="0" y="3483584"/>
                </a:lnTo>
                <a:lnTo>
                  <a:pt x="8032711" y="3483584"/>
                </a:lnTo>
                <a:lnTo>
                  <a:pt x="8032711" y="0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44500" y="6306723"/>
            <a:ext cx="84899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Net multiples of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Asia region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have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outperformed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developed market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peers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2012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1400" spc="-35" dirty="0">
                <a:solidFill>
                  <a:srgbClr val="4C4C4C"/>
                </a:solidFill>
                <a:latin typeface="Arial"/>
                <a:cs typeface="Arial"/>
              </a:rPr>
              <a:t>2014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vintage</a:t>
            </a:r>
            <a:r>
              <a:rPr sz="1400" spc="1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years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99948" y="5652358"/>
            <a:ext cx="2638425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634365" algn="l"/>
                <a:tab pos="1331595" algn="l"/>
              </a:tabLst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All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PE	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All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Asia	Europe-Western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Source: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Data via Cobalt (December</a:t>
            </a:r>
            <a:r>
              <a:rPr sz="8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2017)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1396" y="7385725"/>
            <a:ext cx="45275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25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24805">
              <a:lnSpc>
                <a:spcPct val="100000"/>
              </a:lnSpc>
            </a:pPr>
            <a:r>
              <a:rPr spc="-25" dirty="0"/>
              <a:t>Regional </a:t>
            </a:r>
            <a:r>
              <a:rPr spc="-35" dirty="0"/>
              <a:t>Investment</a:t>
            </a:r>
            <a:r>
              <a:rPr spc="5" dirty="0"/>
              <a:t> </a:t>
            </a:r>
            <a:r>
              <a:rPr spc="-20" dirty="0"/>
              <a:t>Themes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7200" y="971550"/>
            <a:ext cx="4444365" cy="464184"/>
          </a:xfrm>
          <a:prstGeom prst="rect">
            <a:avLst/>
          </a:prstGeom>
          <a:solidFill>
            <a:srgbClr val="005187"/>
          </a:solidFill>
        </p:spPr>
        <p:txBody>
          <a:bodyPr vert="horz" wrap="square" lIns="0" tIns="1187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35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China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4150042"/>
            <a:ext cx="4444365" cy="464184"/>
          </a:xfrm>
          <a:prstGeom prst="rect">
            <a:avLst/>
          </a:prstGeom>
          <a:solidFill>
            <a:srgbClr val="6697B7"/>
          </a:solidFill>
        </p:spPr>
        <p:txBody>
          <a:bodyPr vert="horz" wrap="square" lIns="0" tIns="1187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3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Japan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Korea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7330" y="971550"/>
            <a:ext cx="4444365" cy="464184"/>
          </a:xfrm>
          <a:prstGeom prst="rect">
            <a:avLst/>
          </a:prstGeom>
          <a:solidFill>
            <a:srgbClr val="33749F"/>
          </a:solidFill>
        </p:spPr>
        <p:txBody>
          <a:bodyPr vert="horz" wrap="square" lIns="0" tIns="118745" rIns="0" bIns="0" rtlCol="0">
            <a:spAutoFit/>
          </a:bodyPr>
          <a:lstStyle/>
          <a:p>
            <a:pPr marL="1436370">
              <a:lnSpc>
                <a:spcPct val="100000"/>
              </a:lnSpc>
              <a:spcBef>
                <a:spcPts val="93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India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South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Asia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57330" y="4150042"/>
            <a:ext cx="4444365" cy="464184"/>
          </a:xfrm>
          <a:prstGeom prst="rect">
            <a:avLst/>
          </a:prstGeom>
          <a:solidFill>
            <a:srgbClr val="99B9CF"/>
          </a:solidFill>
        </p:spPr>
        <p:txBody>
          <a:bodyPr vert="horz" wrap="square" lIns="0" tIns="118745" rIns="0" bIns="0" rtlCol="0">
            <a:spAutoFit/>
          </a:bodyPr>
          <a:lstStyle/>
          <a:p>
            <a:pPr marL="1185545">
              <a:lnSpc>
                <a:spcPct val="100000"/>
              </a:lnSpc>
              <a:spcBef>
                <a:spcPts val="93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Australia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Zealand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5950" y="1565609"/>
            <a:ext cx="4126865" cy="2197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Driven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transition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from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investment/export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led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economy to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consumption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led</a:t>
            </a:r>
            <a:r>
              <a:rPr sz="1200" spc="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economy</a:t>
            </a:r>
            <a:endParaRPr sz="1200" dirty="0">
              <a:latin typeface="Arial"/>
              <a:cs typeface="Arial"/>
            </a:endParaRPr>
          </a:p>
          <a:p>
            <a:pPr marL="469900" marR="5080" lvl="1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469900" algn="l"/>
              </a:tabLst>
            </a:pP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Investment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opportunities in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“new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economy”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sectors,  such as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technology, </a:t>
            </a: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consumer,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healthcare,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services,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continue to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be</a:t>
            </a: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attractive</a:t>
            </a:r>
            <a:endParaRPr sz="1200" dirty="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Buyout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opportunities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are increasing and General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Partners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getting more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sophisticated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operational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value-add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capabilities</a:t>
            </a:r>
            <a:endParaRPr sz="1200" dirty="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As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China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becomes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increasingly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integrated into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global  economy and emerges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major consumer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market,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cross-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border deals are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becoming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another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big</a:t>
            </a:r>
            <a:r>
              <a:rPr sz="1200" spc="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theme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5950" y="4744108"/>
            <a:ext cx="4126865" cy="140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Traditional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leveraged buyout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continues to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be the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dominant 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investment</a:t>
            </a:r>
            <a:r>
              <a:rPr sz="12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opportunity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50"/>
              </a:spcBef>
              <a:buChar char="•"/>
              <a:tabLst>
                <a:tab pos="240665" algn="l"/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Structural  changes 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in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these 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countries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drive   </a:t>
            </a:r>
            <a:r>
              <a:rPr sz="1200" spc="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carve-out</a:t>
            </a:r>
            <a:endParaRPr sz="1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transaction deal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flow from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large</a:t>
            </a:r>
            <a:r>
              <a:rPr sz="1200" spc="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conglomerates/chaebols</a:t>
            </a:r>
            <a:endParaRPr sz="12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Business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succession is one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focuses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for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mid-market 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buyout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General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Partners,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driven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aging population  and increasing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market</a:t>
            </a:r>
            <a:r>
              <a:rPr sz="1200" spc="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competition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16079" y="1565609"/>
            <a:ext cx="4126865" cy="140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Large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population and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rising middle-class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consumer drive 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the opportunities in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consumption related</a:t>
            </a:r>
            <a:r>
              <a:rPr sz="12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sectors</a:t>
            </a:r>
            <a:endParaRPr sz="12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Although still lagging behind China,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improved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infrastructure (increased internet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capabilities)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provides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a 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good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foundation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for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technology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investment</a:t>
            </a:r>
            <a:endParaRPr sz="1200">
              <a:latin typeface="Arial"/>
              <a:cs typeface="Arial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Less established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local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players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and global/regional funds  are</a:t>
            </a:r>
            <a:r>
              <a:rPr sz="12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active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6079" y="4744108"/>
            <a:ext cx="4126865" cy="1591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Traditional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leverage buyout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continues to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be the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dominant 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investment</a:t>
            </a:r>
            <a:r>
              <a:rPr sz="12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opportunity</a:t>
            </a:r>
            <a:endParaRPr sz="12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Domestic consumption driven businesses are major 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investment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targets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but regional expansion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in Asia is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a 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common growth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strategy</a:t>
            </a:r>
            <a:r>
              <a:rPr sz="1200" spc="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post-investment</a:t>
            </a:r>
            <a:endParaRPr sz="12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General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Partners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shying </a:t>
            </a: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away</a:t>
            </a:r>
            <a:r>
              <a:rPr sz="1200" spc="2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from commodities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and natural resources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investments,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but education and  agriculture are growing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export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sectors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4927267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3826210"/>
            <a:ext cx="927100" cy="1010285"/>
          </a:xfrm>
          <a:custGeom>
            <a:avLst/>
            <a:gdLst/>
            <a:ahLst/>
            <a:cxnLst/>
            <a:rect l="l" t="t" r="r" b="b"/>
            <a:pathLst>
              <a:path w="927100" h="1010285">
                <a:moveTo>
                  <a:pt x="444106" y="0"/>
                </a:moveTo>
                <a:lnTo>
                  <a:pt x="0" y="232448"/>
                </a:lnTo>
                <a:lnTo>
                  <a:pt x="0" y="691108"/>
                </a:lnTo>
                <a:lnTo>
                  <a:pt x="259969" y="1009789"/>
                </a:lnTo>
                <a:lnTo>
                  <a:pt x="926515" y="645553"/>
                </a:lnTo>
                <a:lnTo>
                  <a:pt x="44410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19209" y="1469692"/>
            <a:ext cx="869950" cy="956944"/>
          </a:xfrm>
          <a:custGeom>
            <a:avLst/>
            <a:gdLst/>
            <a:ahLst/>
            <a:cxnLst/>
            <a:rect l="l" t="t" r="r" b="b"/>
            <a:pathLst>
              <a:path w="869950" h="956944">
                <a:moveTo>
                  <a:pt x="493826" y="0"/>
                </a:moveTo>
                <a:lnTo>
                  <a:pt x="0" y="243979"/>
                </a:lnTo>
                <a:lnTo>
                  <a:pt x="444398" y="956779"/>
                </a:lnTo>
                <a:lnTo>
                  <a:pt x="869962" y="634517"/>
                </a:lnTo>
                <a:lnTo>
                  <a:pt x="49382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72669" y="2674645"/>
            <a:ext cx="967740" cy="1131570"/>
          </a:xfrm>
          <a:custGeom>
            <a:avLst/>
            <a:gdLst/>
            <a:ahLst/>
            <a:cxnLst/>
            <a:rect l="l" t="t" r="r" b="b"/>
            <a:pathLst>
              <a:path w="967739" h="1131570">
                <a:moveTo>
                  <a:pt x="640638" y="0"/>
                </a:moveTo>
                <a:lnTo>
                  <a:pt x="0" y="449554"/>
                </a:lnTo>
                <a:lnTo>
                  <a:pt x="371030" y="1131430"/>
                </a:lnTo>
                <a:lnTo>
                  <a:pt x="967384" y="667956"/>
                </a:lnTo>
                <a:lnTo>
                  <a:pt x="64063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73657" y="4036319"/>
            <a:ext cx="941705" cy="872490"/>
          </a:xfrm>
          <a:custGeom>
            <a:avLst/>
            <a:gdLst/>
            <a:ahLst/>
            <a:cxnLst/>
            <a:rect l="l" t="t" r="r" b="b"/>
            <a:pathLst>
              <a:path w="941705" h="872489">
                <a:moveTo>
                  <a:pt x="731304" y="0"/>
                </a:moveTo>
                <a:lnTo>
                  <a:pt x="0" y="461797"/>
                </a:lnTo>
                <a:lnTo>
                  <a:pt x="289115" y="871893"/>
                </a:lnTo>
                <a:lnTo>
                  <a:pt x="396430" y="871893"/>
                </a:lnTo>
                <a:lnTo>
                  <a:pt x="941463" y="479336"/>
                </a:lnTo>
                <a:lnTo>
                  <a:pt x="731304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1073" y="3480243"/>
            <a:ext cx="732155" cy="960755"/>
          </a:xfrm>
          <a:custGeom>
            <a:avLst/>
            <a:gdLst/>
            <a:ahLst/>
            <a:cxnLst/>
            <a:rect l="l" t="t" r="r" b="b"/>
            <a:pathLst>
              <a:path w="732155" h="960754">
                <a:moveTo>
                  <a:pt x="587248" y="0"/>
                </a:moveTo>
                <a:lnTo>
                  <a:pt x="0" y="471716"/>
                </a:lnTo>
                <a:lnTo>
                  <a:pt x="208178" y="960208"/>
                </a:lnTo>
                <a:lnTo>
                  <a:pt x="731647" y="506603"/>
                </a:lnTo>
                <a:lnTo>
                  <a:pt x="58724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91793" y="4106326"/>
            <a:ext cx="542290" cy="722630"/>
          </a:xfrm>
          <a:custGeom>
            <a:avLst/>
            <a:gdLst/>
            <a:ahLst/>
            <a:cxnLst/>
            <a:rect l="l" t="t" r="r" b="b"/>
            <a:pathLst>
              <a:path w="542289" h="722629">
                <a:moveTo>
                  <a:pt x="495185" y="0"/>
                </a:moveTo>
                <a:lnTo>
                  <a:pt x="0" y="440499"/>
                </a:lnTo>
                <a:lnTo>
                  <a:pt x="91782" y="722490"/>
                </a:lnTo>
                <a:lnTo>
                  <a:pt x="541680" y="332295"/>
                </a:lnTo>
                <a:lnTo>
                  <a:pt x="495185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7656" y="4531944"/>
            <a:ext cx="436880" cy="376555"/>
          </a:xfrm>
          <a:custGeom>
            <a:avLst/>
            <a:gdLst/>
            <a:ahLst/>
            <a:cxnLst/>
            <a:rect l="l" t="t" r="r" b="b"/>
            <a:pathLst>
              <a:path w="436880" h="376554">
                <a:moveTo>
                  <a:pt x="423639" y="0"/>
                </a:moveTo>
                <a:lnTo>
                  <a:pt x="0" y="376275"/>
                </a:lnTo>
                <a:lnTo>
                  <a:pt x="238327" y="376275"/>
                </a:lnTo>
                <a:lnTo>
                  <a:pt x="310772" y="304093"/>
                </a:lnTo>
                <a:lnTo>
                  <a:pt x="401637" y="206587"/>
                </a:lnTo>
                <a:lnTo>
                  <a:pt x="436453" y="167462"/>
                </a:lnTo>
                <a:lnTo>
                  <a:pt x="423639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88589" y="3624052"/>
            <a:ext cx="377190" cy="725170"/>
          </a:xfrm>
          <a:custGeom>
            <a:avLst/>
            <a:gdLst/>
            <a:ahLst/>
            <a:cxnLst/>
            <a:rect l="l" t="t" r="r" b="b"/>
            <a:pathLst>
              <a:path w="377189" h="725170">
                <a:moveTo>
                  <a:pt x="322402" y="0"/>
                </a:moveTo>
                <a:lnTo>
                  <a:pt x="0" y="396709"/>
                </a:lnTo>
                <a:lnTo>
                  <a:pt x="36702" y="724954"/>
                </a:lnTo>
                <a:lnTo>
                  <a:pt x="376758" y="311670"/>
                </a:lnTo>
                <a:lnTo>
                  <a:pt x="322402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4734" y="4039735"/>
            <a:ext cx="344170" cy="566420"/>
          </a:xfrm>
          <a:custGeom>
            <a:avLst/>
            <a:gdLst/>
            <a:ahLst/>
            <a:cxnLst/>
            <a:rect l="l" t="t" r="r" b="b"/>
            <a:pathLst>
              <a:path w="344170" h="566420">
                <a:moveTo>
                  <a:pt x="344093" y="0"/>
                </a:moveTo>
                <a:lnTo>
                  <a:pt x="0" y="423545"/>
                </a:lnTo>
                <a:lnTo>
                  <a:pt x="6070" y="566254"/>
                </a:lnTo>
                <a:lnTo>
                  <a:pt x="85951" y="453255"/>
                </a:lnTo>
                <a:lnTo>
                  <a:pt x="135242" y="380965"/>
                </a:lnTo>
                <a:lnTo>
                  <a:pt x="174341" y="318223"/>
                </a:lnTo>
                <a:lnTo>
                  <a:pt x="223647" y="233870"/>
                </a:lnTo>
                <a:lnTo>
                  <a:pt x="257634" y="171187"/>
                </a:lnTo>
                <a:lnTo>
                  <a:pt x="297353" y="93699"/>
                </a:lnTo>
                <a:lnTo>
                  <a:pt x="330329" y="27828"/>
                </a:lnTo>
                <a:lnTo>
                  <a:pt x="344093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73532" y="3132056"/>
            <a:ext cx="245745" cy="762000"/>
          </a:xfrm>
          <a:custGeom>
            <a:avLst/>
            <a:gdLst/>
            <a:ahLst/>
            <a:cxnLst/>
            <a:rect l="l" t="t" r="r" b="b"/>
            <a:pathLst>
              <a:path w="245745" h="762000">
                <a:moveTo>
                  <a:pt x="245668" y="0"/>
                </a:moveTo>
                <a:lnTo>
                  <a:pt x="0" y="398246"/>
                </a:lnTo>
                <a:lnTo>
                  <a:pt x="62636" y="761415"/>
                </a:lnTo>
                <a:lnTo>
                  <a:pt x="108520" y="674864"/>
                </a:lnTo>
                <a:lnTo>
                  <a:pt x="141009" y="583210"/>
                </a:lnTo>
                <a:lnTo>
                  <a:pt x="175577" y="429933"/>
                </a:lnTo>
                <a:lnTo>
                  <a:pt x="227698" y="158508"/>
                </a:lnTo>
                <a:lnTo>
                  <a:pt x="237331" y="75930"/>
                </a:lnTo>
                <a:lnTo>
                  <a:pt x="243103" y="23520"/>
                </a:lnTo>
                <a:lnTo>
                  <a:pt x="24566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45605" y="2251195"/>
            <a:ext cx="657860" cy="979169"/>
          </a:xfrm>
          <a:custGeom>
            <a:avLst/>
            <a:gdLst/>
            <a:ahLst/>
            <a:cxnLst/>
            <a:rect l="l" t="t" r="r" b="b"/>
            <a:pathLst>
              <a:path w="657860" h="979169">
                <a:moveTo>
                  <a:pt x="418769" y="0"/>
                </a:moveTo>
                <a:lnTo>
                  <a:pt x="0" y="341782"/>
                </a:lnTo>
                <a:lnTo>
                  <a:pt x="313842" y="978661"/>
                </a:lnTo>
                <a:lnTo>
                  <a:pt x="657352" y="646036"/>
                </a:lnTo>
                <a:lnTo>
                  <a:pt x="418769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3046" y="1934912"/>
            <a:ext cx="444500" cy="856615"/>
          </a:xfrm>
          <a:custGeom>
            <a:avLst/>
            <a:gdLst/>
            <a:ahLst/>
            <a:cxnLst/>
            <a:rect l="l" t="t" r="r" b="b"/>
            <a:pathLst>
              <a:path w="444500" h="856614">
                <a:moveTo>
                  <a:pt x="227406" y="0"/>
                </a:moveTo>
                <a:lnTo>
                  <a:pt x="0" y="241465"/>
                </a:lnTo>
                <a:lnTo>
                  <a:pt x="235458" y="856513"/>
                </a:lnTo>
                <a:lnTo>
                  <a:pt x="444207" y="579678"/>
                </a:lnTo>
                <a:lnTo>
                  <a:pt x="22740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05841" y="3022734"/>
            <a:ext cx="474980" cy="860425"/>
          </a:xfrm>
          <a:custGeom>
            <a:avLst/>
            <a:gdLst/>
            <a:ahLst/>
            <a:cxnLst/>
            <a:rect l="l" t="t" r="r" b="b"/>
            <a:pathLst>
              <a:path w="474979" h="860425">
                <a:moveTo>
                  <a:pt x="346646" y="0"/>
                </a:moveTo>
                <a:lnTo>
                  <a:pt x="0" y="352526"/>
                </a:lnTo>
                <a:lnTo>
                  <a:pt x="148247" y="859891"/>
                </a:lnTo>
                <a:lnTo>
                  <a:pt x="474370" y="476923"/>
                </a:lnTo>
                <a:lnTo>
                  <a:pt x="34664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6561" y="2629456"/>
            <a:ext cx="340995" cy="768985"/>
          </a:xfrm>
          <a:custGeom>
            <a:avLst/>
            <a:gdLst/>
            <a:ahLst/>
            <a:cxnLst/>
            <a:rect l="l" t="t" r="r" b="b"/>
            <a:pathLst>
              <a:path w="340995" h="768985">
                <a:moveTo>
                  <a:pt x="214007" y="0"/>
                </a:moveTo>
                <a:lnTo>
                  <a:pt x="0" y="302653"/>
                </a:lnTo>
                <a:lnTo>
                  <a:pt x="111772" y="768832"/>
                </a:lnTo>
                <a:lnTo>
                  <a:pt x="340715" y="419252"/>
                </a:lnTo>
                <a:lnTo>
                  <a:pt x="214007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6390" y="2393179"/>
            <a:ext cx="131445" cy="581660"/>
          </a:xfrm>
          <a:custGeom>
            <a:avLst/>
            <a:gdLst/>
            <a:ahLst/>
            <a:cxnLst/>
            <a:rect l="l" t="t" r="r" b="b"/>
            <a:pathLst>
              <a:path w="131445" h="581660">
                <a:moveTo>
                  <a:pt x="92925" y="0"/>
                </a:moveTo>
                <a:lnTo>
                  <a:pt x="0" y="148005"/>
                </a:lnTo>
                <a:lnTo>
                  <a:pt x="127380" y="581520"/>
                </a:lnTo>
                <a:lnTo>
                  <a:pt x="130848" y="564375"/>
                </a:lnTo>
                <a:lnTo>
                  <a:pt x="129600" y="318237"/>
                </a:lnTo>
                <a:lnTo>
                  <a:pt x="116044" y="141784"/>
                </a:lnTo>
                <a:lnTo>
                  <a:pt x="100410" y="35532"/>
                </a:lnTo>
                <a:lnTo>
                  <a:pt x="92925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8600" y="2265417"/>
            <a:ext cx="1320800" cy="1318895"/>
          </a:xfrm>
          <a:custGeom>
            <a:avLst/>
            <a:gdLst/>
            <a:ahLst/>
            <a:cxnLst/>
            <a:rect l="l" t="t" r="r" b="b"/>
            <a:pathLst>
              <a:path w="1320800" h="1318895">
                <a:moveTo>
                  <a:pt x="806221" y="0"/>
                </a:moveTo>
                <a:lnTo>
                  <a:pt x="0" y="517855"/>
                </a:lnTo>
                <a:lnTo>
                  <a:pt x="0" y="542137"/>
                </a:lnTo>
                <a:lnTo>
                  <a:pt x="489102" y="1318412"/>
                </a:lnTo>
                <a:lnTo>
                  <a:pt x="1320761" y="817105"/>
                </a:lnTo>
                <a:lnTo>
                  <a:pt x="806221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149021" y="5029922"/>
            <a:ext cx="1693545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5" dirty="0">
                <a:solidFill>
                  <a:srgbClr val="005187"/>
                </a:solidFill>
                <a:latin typeface="Arial"/>
                <a:cs typeface="Arial"/>
              </a:rPr>
              <a:t>A</a:t>
            </a:r>
            <a:r>
              <a:rPr sz="3200" spc="-40" dirty="0">
                <a:solidFill>
                  <a:srgbClr val="005187"/>
                </a:solidFill>
                <a:latin typeface="Arial"/>
                <a:cs typeface="Arial"/>
              </a:rPr>
              <a:t>p</a:t>
            </a:r>
            <a:r>
              <a:rPr sz="3200" spc="-30" dirty="0">
                <a:solidFill>
                  <a:srgbClr val="005187"/>
                </a:solidFill>
                <a:latin typeface="Arial"/>
                <a:cs typeface="Arial"/>
              </a:rPr>
              <a:t>p</a:t>
            </a:r>
            <a:r>
              <a:rPr sz="3200" spc="-40" dirty="0">
                <a:solidFill>
                  <a:srgbClr val="005187"/>
                </a:solidFill>
                <a:latin typeface="Arial"/>
                <a:cs typeface="Arial"/>
              </a:rPr>
              <a:t>en</a:t>
            </a:r>
            <a:r>
              <a:rPr sz="3200" spc="-55" dirty="0">
                <a:solidFill>
                  <a:srgbClr val="005187"/>
                </a:solidFill>
                <a:latin typeface="Arial"/>
                <a:cs typeface="Arial"/>
              </a:rPr>
              <a:t>d</a:t>
            </a:r>
            <a:r>
              <a:rPr sz="3200" spc="-30" dirty="0">
                <a:solidFill>
                  <a:srgbClr val="005187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005187"/>
                </a:solidFill>
                <a:latin typeface="Arial"/>
                <a:cs typeface="Arial"/>
              </a:rPr>
              <a:t>x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45275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28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444500" y="222991"/>
            <a:ext cx="1233170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5" dirty="0"/>
              <a:t>E</a:t>
            </a:r>
            <a:r>
              <a:rPr spc="-20" dirty="0"/>
              <a:t>n</a:t>
            </a:r>
            <a:r>
              <a:rPr spc="-35" dirty="0"/>
              <a:t>d</a:t>
            </a:r>
            <a:r>
              <a:rPr spc="-20" dirty="0"/>
              <a:t>n</a:t>
            </a:r>
            <a:r>
              <a:rPr spc="-40" dirty="0"/>
              <a:t>ot</a:t>
            </a:r>
            <a:r>
              <a:rPr spc="-15" dirty="0"/>
              <a:t>e</a:t>
            </a:r>
            <a:r>
              <a:rPr dirty="0"/>
              <a:t>s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44500" y="937567"/>
            <a:ext cx="8997950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800" b="1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 marL="127000" marR="5080" indent="-114300">
              <a:lnSpc>
                <a:spcPct val="114300"/>
              </a:lnSpc>
              <a:spcBef>
                <a:spcPts val="210"/>
              </a:spcBef>
            </a:pPr>
            <a:r>
              <a:rPr sz="675" spc="7" baseline="30864" dirty="0">
                <a:solidFill>
                  <a:srgbClr val="4C4C4C"/>
                </a:solidFill>
                <a:latin typeface="Arial"/>
                <a:cs typeface="Arial"/>
              </a:rPr>
              <a:t>2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Annualized based on commitments through August </a:t>
            </a:r>
            <a:r>
              <a:rPr sz="700" spc="-15" dirty="0">
                <a:solidFill>
                  <a:srgbClr val="4C4C4C"/>
                </a:solidFill>
                <a:latin typeface="Arial"/>
                <a:cs typeface="Arial"/>
              </a:rPr>
              <a:t>31, </a:t>
            </a:r>
            <a:r>
              <a:rPr sz="700" spc="-20" dirty="0">
                <a:solidFill>
                  <a:srgbClr val="4C4C4C"/>
                </a:solidFill>
                <a:latin typeface="Arial"/>
                <a:cs typeface="Arial"/>
              </a:rPr>
              <a:t>2017.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Capital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invested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includes all </a:t>
            </a:r>
            <a:r>
              <a:rPr sz="700" spc="10" dirty="0">
                <a:solidFill>
                  <a:srgbClr val="4C4C4C"/>
                </a:solidFill>
                <a:latin typeface="Arial"/>
                <a:cs typeface="Arial"/>
              </a:rPr>
              <a:t>primary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commitments for which Hamilton Lane retains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a level of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discretion and all </a:t>
            </a:r>
            <a:r>
              <a:rPr sz="700" spc="10" dirty="0">
                <a:solidFill>
                  <a:srgbClr val="4C4C4C"/>
                </a:solidFill>
                <a:latin typeface="Arial"/>
                <a:cs typeface="Arial"/>
              </a:rPr>
              <a:t>advisory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clients commitments for which Hamilton  Lane </a:t>
            </a:r>
            <a:r>
              <a:rPr sz="700" spc="10" dirty="0">
                <a:solidFill>
                  <a:srgbClr val="4C4C4C"/>
                </a:solidFill>
                <a:latin typeface="Arial"/>
                <a:cs typeface="Arial"/>
              </a:rPr>
              <a:t>performed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due diligence and made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an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investment recommendation. This amount excludes </a:t>
            </a:r>
            <a:r>
              <a:rPr sz="700" spc="10" dirty="0">
                <a:solidFill>
                  <a:srgbClr val="4C4C4C"/>
                </a:solidFill>
                <a:latin typeface="Arial"/>
                <a:cs typeface="Arial"/>
              </a:rPr>
              <a:t>secondary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investments and</a:t>
            </a:r>
            <a:r>
              <a:rPr sz="700" spc="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co-investments.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0093" y="7385725"/>
            <a:ext cx="45402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29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380816" y="222991"/>
            <a:ext cx="1233170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5" dirty="0"/>
              <a:t>E</a:t>
            </a:r>
            <a:r>
              <a:rPr spc="-20" dirty="0"/>
              <a:t>n</a:t>
            </a:r>
            <a:r>
              <a:rPr spc="-35" dirty="0"/>
              <a:t>d</a:t>
            </a:r>
            <a:r>
              <a:rPr spc="-20" dirty="0"/>
              <a:t>n</a:t>
            </a:r>
            <a:r>
              <a:rPr spc="-40" dirty="0"/>
              <a:t>ot</a:t>
            </a:r>
            <a:r>
              <a:rPr spc="-15" dirty="0"/>
              <a:t>e</a:t>
            </a:r>
            <a:r>
              <a:rPr dirty="0"/>
              <a:t>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02150" y="944578"/>
            <a:ext cx="5116830" cy="2188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600" baseline="34722" dirty="0">
                <a:solidFill>
                  <a:srgbClr val="4C4C4C"/>
                </a:solidFill>
                <a:latin typeface="Arial"/>
                <a:cs typeface="Arial"/>
              </a:rPr>
              <a:t>1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 Discretionary </a:t>
            </a:r>
            <a:r>
              <a:rPr sz="700" spc="-15" dirty="0">
                <a:solidFill>
                  <a:srgbClr val="4C4C4C"/>
                </a:solidFill>
                <a:latin typeface="Arial"/>
                <a:cs typeface="Arial"/>
              </a:rPr>
              <a:t>Track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Record includes all commingled funds-of-funds and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separate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accounts managed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Hamilton Lane for  which Hamilton Lane retains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level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of discretion for the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decisions, as of June 30, </a:t>
            </a:r>
            <a:r>
              <a:rPr sz="700" spc="-30" dirty="0">
                <a:solidFill>
                  <a:srgbClr val="4C4C4C"/>
                </a:solidFill>
                <a:latin typeface="Arial"/>
                <a:cs typeface="Arial"/>
              </a:rPr>
              <a:t>2017.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 results herein include all  secondary fund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investments </a:t>
            </a:r>
            <a:r>
              <a:rPr sz="700" spc="-15" dirty="0">
                <a:solidFill>
                  <a:srgbClr val="4C4C4C"/>
                </a:solidFill>
                <a:latin typeface="Arial"/>
                <a:cs typeface="Arial"/>
              </a:rPr>
              <a:t>(except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as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noted below),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as well as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primary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fund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investments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where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commingled fund-of-funds or  multiple accounts participated in an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investment.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This presentation does not include co-investments or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investments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made on behalf  of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two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accounts which Hamilton Lane no longer manages.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As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of June 30, </a:t>
            </a:r>
            <a:r>
              <a:rPr sz="700" spc="-20" dirty="0">
                <a:solidFill>
                  <a:srgbClr val="4C4C4C"/>
                </a:solidFill>
                <a:latin typeface="Arial"/>
                <a:cs typeface="Arial"/>
              </a:rPr>
              <a:t>2017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this presentation represents commitments of $42.5 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billion;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in total Hamilton Lane had $52.3 billion in commitments for all discretionary accounts, of which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$5.7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billion represents </a:t>
            </a:r>
            <a:r>
              <a:rPr sz="700" spc="5" dirty="0">
                <a:solidFill>
                  <a:srgbClr val="4C4C4C"/>
                </a:solidFill>
                <a:latin typeface="Arial"/>
                <a:cs typeface="Arial"/>
              </a:rPr>
              <a:t>co- 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investments.</a:t>
            </a:r>
            <a:endParaRPr sz="7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60"/>
              </a:spcBef>
            </a:pPr>
            <a:r>
              <a:rPr sz="600" baseline="34722" dirty="0">
                <a:solidFill>
                  <a:srgbClr val="4C4C4C"/>
                </a:solidFill>
                <a:latin typeface="Arial"/>
                <a:cs typeface="Arial"/>
              </a:rPr>
              <a:t>2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Hamilton Lane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IRR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represents the pooled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IRR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for all Discretionary </a:t>
            </a:r>
            <a:r>
              <a:rPr sz="700" spc="-15" dirty="0">
                <a:solidFill>
                  <a:srgbClr val="4C4C4C"/>
                </a:solidFill>
                <a:latin typeface="Arial"/>
                <a:cs typeface="Arial"/>
              </a:rPr>
              <a:t>Track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Record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investments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within the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relevant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vintage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year 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for the period from inception to June 30, </a:t>
            </a:r>
            <a:r>
              <a:rPr sz="700" spc="-30" dirty="0">
                <a:solidFill>
                  <a:srgbClr val="4C4C4C"/>
                </a:solidFill>
                <a:latin typeface="Arial"/>
                <a:cs typeface="Arial"/>
              </a:rPr>
              <a:t>2017.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 returns are net of management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fees,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carried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interest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expenses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charged 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 underlying fund managers, but do not include Hamilton Lane management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fees,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carried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interest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or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expenses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since it is not  possible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allocate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such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items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accurately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composite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measured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at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different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points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time.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Hamilton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Lane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IRR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would</a:t>
            </a:r>
            <a:r>
              <a:rPr sz="7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decrease  with the inclusion of these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fees,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carried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interest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expenses.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See the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hypothetical example below.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Hamilton Lane has calculated  and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presented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these returns on a pooled basis using daily cash flows. Performance results for the most recent vintage years are  considered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less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meaningful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due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short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measurement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period,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incurrence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fees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expenses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absence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7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significant 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distributions.</a:t>
            </a:r>
            <a:endParaRPr sz="7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60"/>
              </a:spcBef>
            </a:pPr>
            <a:r>
              <a:rPr sz="600" baseline="34722" dirty="0">
                <a:solidFill>
                  <a:srgbClr val="4C4C4C"/>
                </a:solidFill>
                <a:latin typeface="Arial"/>
                <a:cs typeface="Arial"/>
              </a:rPr>
              <a:t>3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 Hamilton Lane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Realized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IRR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represents the pooled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IRR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for those Discretionary </a:t>
            </a:r>
            <a:r>
              <a:rPr sz="700" spc="-15" dirty="0">
                <a:solidFill>
                  <a:srgbClr val="4C4C4C"/>
                </a:solidFill>
                <a:latin typeface="Arial"/>
                <a:cs typeface="Arial"/>
              </a:rPr>
              <a:t>Track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Record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investments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that Hamilton Lane  considers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realized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for purposes of its Discretionary </a:t>
            </a:r>
            <a:r>
              <a:rPr sz="700" spc="-15" dirty="0">
                <a:solidFill>
                  <a:srgbClr val="4C4C4C"/>
                </a:solidFill>
                <a:latin typeface="Arial"/>
                <a:cs typeface="Arial"/>
              </a:rPr>
              <a:t>Track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Record, which are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investments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where the underlying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investment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fund has  been fully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liquidated,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has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generated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DPI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greater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than or equal to </a:t>
            </a:r>
            <a:r>
              <a:rPr sz="700" spc="-15" dirty="0">
                <a:solidFill>
                  <a:srgbClr val="4C4C4C"/>
                </a:solidFill>
                <a:latin typeface="Arial"/>
                <a:cs typeface="Arial"/>
              </a:rPr>
              <a:t>1.0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or has an RVPI less than or equal to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0.2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and is older than </a:t>
            </a:r>
            <a:r>
              <a:rPr sz="700" dirty="0">
                <a:solidFill>
                  <a:srgbClr val="4C4C4C"/>
                </a:solidFill>
                <a:latin typeface="Arial"/>
                <a:cs typeface="Arial"/>
              </a:rPr>
              <a:t>6 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years.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DPI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represents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total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distributions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divided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by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total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invested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capital.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RVPI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represents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remaining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market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value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divided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by</a:t>
            </a:r>
            <a:r>
              <a:rPr sz="7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total 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invested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capital.  These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realized investments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represent </a:t>
            </a:r>
            <a:r>
              <a:rPr sz="700" spc="-25" dirty="0">
                <a:solidFill>
                  <a:srgbClr val="4C4C4C"/>
                </a:solidFill>
                <a:latin typeface="Arial"/>
                <a:cs typeface="Arial"/>
              </a:rPr>
              <a:t>$11.2 </a:t>
            </a:r>
            <a:r>
              <a:rPr sz="700" spc="-5" dirty="0">
                <a:solidFill>
                  <a:srgbClr val="4C4C4C"/>
                </a:solidFill>
                <a:latin typeface="Arial"/>
                <a:cs typeface="Arial"/>
              </a:rPr>
              <a:t>billion of the $42.5 billion of total commitments included in the </a:t>
            </a:r>
            <a:r>
              <a:rPr sz="700" spc="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4C4C4C"/>
                </a:solidFill>
                <a:latin typeface="Arial"/>
                <a:cs typeface="Arial"/>
              </a:rPr>
              <a:t>overall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algn="just">
              <a:lnSpc>
                <a:spcPct val="100000"/>
              </a:lnSpc>
            </a:pPr>
            <a:r>
              <a:rPr spc="-5" dirty="0"/>
              <a:t>Discretionary </a:t>
            </a:r>
            <a:r>
              <a:rPr spc="-15" dirty="0"/>
              <a:t>Track </a:t>
            </a:r>
            <a:r>
              <a:rPr spc="-5" dirty="0"/>
              <a:t>Record. The Hamilton Lane </a:t>
            </a:r>
            <a:r>
              <a:rPr spc="-10" dirty="0"/>
              <a:t>Realized </a:t>
            </a:r>
            <a:r>
              <a:rPr dirty="0"/>
              <a:t>IRR </a:t>
            </a:r>
            <a:r>
              <a:rPr spc="-5" dirty="0"/>
              <a:t>is measured for the </a:t>
            </a:r>
            <a:r>
              <a:rPr spc="5" dirty="0"/>
              <a:t>5-, </a:t>
            </a:r>
            <a:r>
              <a:rPr spc="-25" dirty="0"/>
              <a:t>7- </a:t>
            </a:r>
            <a:r>
              <a:rPr spc="-5" dirty="0"/>
              <a:t>and 10-year periods </a:t>
            </a:r>
            <a:r>
              <a:rPr spc="-10" dirty="0"/>
              <a:t>ending </a:t>
            </a:r>
            <a:r>
              <a:rPr spc="-5" dirty="0"/>
              <a:t>June 30, </a:t>
            </a:r>
            <a:r>
              <a:rPr spc="-30" dirty="0"/>
              <a:t>2017. </a:t>
            </a:r>
            <a:r>
              <a:rPr spc="-5" dirty="0"/>
              <a:t>These horizon returns are calculated on a point-to-point basis </a:t>
            </a:r>
            <a:r>
              <a:rPr spc="-10" dirty="0"/>
              <a:t>over </a:t>
            </a:r>
            <a:r>
              <a:rPr spc="-5" dirty="0"/>
              <a:t>the specified time periods. The  contributions, distributions and remaining asset </a:t>
            </a:r>
            <a:r>
              <a:rPr spc="-10" dirty="0"/>
              <a:t>values </a:t>
            </a:r>
            <a:r>
              <a:rPr spc="-5" dirty="0"/>
              <a:t>at the beginning and ending </a:t>
            </a:r>
            <a:r>
              <a:rPr spc="-10" dirty="0"/>
              <a:t>dates </a:t>
            </a:r>
            <a:r>
              <a:rPr spc="-5" dirty="0"/>
              <a:t>of the horizon periods are used in calculating these returns. The returns are net of management </a:t>
            </a:r>
            <a:r>
              <a:rPr spc="-10" dirty="0"/>
              <a:t>fees, </a:t>
            </a:r>
            <a:r>
              <a:rPr dirty="0"/>
              <a:t>carried </a:t>
            </a:r>
            <a:r>
              <a:rPr spc="-10" dirty="0"/>
              <a:t>interest </a:t>
            </a:r>
            <a:r>
              <a:rPr spc="-5" dirty="0"/>
              <a:t>and </a:t>
            </a:r>
            <a:r>
              <a:rPr spc="-10" dirty="0"/>
              <a:t>expenses </a:t>
            </a:r>
            <a:r>
              <a:rPr spc="-5" dirty="0"/>
              <a:t>charged </a:t>
            </a:r>
            <a:r>
              <a:rPr spc="-10" dirty="0"/>
              <a:t>by  </a:t>
            </a:r>
            <a:r>
              <a:rPr spc="-5" dirty="0"/>
              <a:t>the</a:t>
            </a:r>
            <a:r>
              <a:rPr spc="-25" dirty="0"/>
              <a:t> </a:t>
            </a:r>
            <a:r>
              <a:rPr spc="-5" dirty="0"/>
              <a:t>underlying</a:t>
            </a:r>
            <a:r>
              <a:rPr spc="-25" dirty="0"/>
              <a:t> </a:t>
            </a:r>
            <a:r>
              <a:rPr spc="-5" dirty="0"/>
              <a:t>fund</a:t>
            </a:r>
            <a:r>
              <a:rPr spc="-25" dirty="0"/>
              <a:t> </a:t>
            </a:r>
            <a:r>
              <a:rPr spc="-5" dirty="0"/>
              <a:t>managers,</a:t>
            </a:r>
            <a:r>
              <a:rPr spc="-25" dirty="0"/>
              <a:t> </a:t>
            </a:r>
            <a:r>
              <a:rPr spc="-5" dirty="0"/>
              <a:t>but</a:t>
            </a:r>
            <a:r>
              <a:rPr spc="-25" dirty="0"/>
              <a:t> </a:t>
            </a:r>
            <a:r>
              <a:rPr spc="-5" dirty="0"/>
              <a:t>do</a:t>
            </a:r>
            <a:r>
              <a:rPr spc="-25" dirty="0"/>
              <a:t> </a:t>
            </a:r>
            <a:r>
              <a:rPr spc="-5" dirty="0"/>
              <a:t>not</a:t>
            </a:r>
            <a:r>
              <a:rPr spc="-25" dirty="0"/>
              <a:t> </a:t>
            </a:r>
            <a:r>
              <a:rPr spc="-5" dirty="0"/>
              <a:t>include</a:t>
            </a:r>
            <a:r>
              <a:rPr spc="-25" dirty="0"/>
              <a:t> </a:t>
            </a:r>
            <a:r>
              <a:rPr spc="-5" dirty="0"/>
              <a:t>Hamilton</a:t>
            </a:r>
            <a:r>
              <a:rPr spc="-25" dirty="0"/>
              <a:t> </a:t>
            </a:r>
            <a:r>
              <a:rPr spc="-5" dirty="0"/>
              <a:t>Lane</a:t>
            </a:r>
            <a:r>
              <a:rPr spc="-25" dirty="0"/>
              <a:t> </a:t>
            </a:r>
            <a:r>
              <a:rPr spc="-5" dirty="0"/>
              <a:t>management</a:t>
            </a:r>
            <a:r>
              <a:rPr spc="-25" dirty="0"/>
              <a:t> </a:t>
            </a:r>
            <a:r>
              <a:rPr spc="-10" dirty="0"/>
              <a:t>fees,</a:t>
            </a:r>
            <a:r>
              <a:rPr spc="-25" dirty="0"/>
              <a:t> </a:t>
            </a:r>
            <a:r>
              <a:rPr dirty="0"/>
              <a:t>carried</a:t>
            </a:r>
            <a:r>
              <a:rPr spc="-25" dirty="0"/>
              <a:t> </a:t>
            </a:r>
            <a:r>
              <a:rPr spc="-10" dirty="0"/>
              <a:t>interest</a:t>
            </a:r>
            <a:r>
              <a:rPr spc="-25" dirty="0"/>
              <a:t> </a:t>
            </a:r>
            <a:r>
              <a:rPr spc="-5" dirty="0"/>
              <a:t>or</a:t>
            </a:r>
            <a:r>
              <a:rPr spc="-25" dirty="0"/>
              <a:t> </a:t>
            </a:r>
            <a:r>
              <a:rPr spc="-10" dirty="0"/>
              <a:t>expenses</a:t>
            </a:r>
            <a:r>
              <a:rPr spc="-25" dirty="0"/>
              <a:t> </a:t>
            </a:r>
            <a:r>
              <a:rPr spc="-5" dirty="0"/>
              <a:t>since</a:t>
            </a:r>
            <a:r>
              <a:rPr spc="-25" dirty="0"/>
              <a:t> </a:t>
            </a:r>
            <a:r>
              <a:rPr spc="-5" dirty="0"/>
              <a:t>it</a:t>
            </a:r>
            <a:r>
              <a:rPr spc="-25" dirty="0"/>
              <a:t> </a:t>
            </a:r>
            <a:r>
              <a:rPr spc="-5" dirty="0"/>
              <a:t>is</a:t>
            </a:r>
            <a:r>
              <a:rPr spc="-25" dirty="0"/>
              <a:t> </a:t>
            </a:r>
            <a:r>
              <a:rPr spc="-5" dirty="0"/>
              <a:t>not</a:t>
            </a:r>
            <a:r>
              <a:rPr spc="-25" dirty="0"/>
              <a:t> </a:t>
            </a:r>
            <a:r>
              <a:rPr spc="-5" dirty="0"/>
              <a:t>possible</a:t>
            </a:r>
            <a:r>
              <a:rPr spc="-25" dirty="0"/>
              <a:t> </a:t>
            </a:r>
            <a:r>
              <a:rPr spc="-5" dirty="0"/>
              <a:t>to</a:t>
            </a:r>
            <a:r>
              <a:rPr spc="-25" dirty="0"/>
              <a:t> </a:t>
            </a:r>
            <a:r>
              <a:rPr spc="-5" dirty="0"/>
              <a:t>allocate</a:t>
            </a:r>
            <a:r>
              <a:rPr spc="-25" dirty="0"/>
              <a:t> </a:t>
            </a:r>
            <a:r>
              <a:rPr spc="-5" dirty="0"/>
              <a:t>such</a:t>
            </a:r>
            <a:r>
              <a:rPr spc="-25" dirty="0"/>
              <a:t> </a:t>
            </a:r>
            <a:r>
              <a:rPr spc="-5" dirty="0"/>
              <a:t>items</a:t>
            </a:r>
            <a:r>
              <a:rPr spc="-25" dirty="0"/>
              <a:t> </a:t>
            </a:r>
            <a:r>
              <a:rPr spc="-5" dirty="0"/>
              <a:t>accurately</a:t>
            </a:r>
            <a:r>
              <a:rPr spc="-25" dirty="0"/>
              <a:t> </a:t>
            </a:r>
            <a:r>
              <a:rPr spc="-5" dirty="0"/>
              <a:t>in</a:t>
            </a:r>
            <a:r>
              <a:rPr spc="-25" dirty="0"/>
              <a:t> </a:t>
            </a:r>
            <a:r>
              <a:rPr spc="-5" dirty="0"/>
              <a:t>a</a:t>
            </a:r>
            <a:r>
              <a:rPr spc="-25" dirty="0"/>
              <a:t> </a:t>
            </a:r>
            <a:r>
              <a:rPr spc="-5" dirty="0"/>
              <a:t>composite</a:t>
            </a:r>
            <a:r>
              <a:rPr spc="-25" dirty="0"/>
              <a:t> </a:t>
            </a:r>
            <a:r>
              <a:rPr spc="-5" dirty="0"/>
              <a:t>measured</a:t>
            </a:r>
            <a:r>
              <a:rPr spc="-25" dirty="0"/>
              <a:t> </a:t>
            </a:r>
            <a:r>
              <a:rPr spc="-5" dirty="0"/>
              <a:t>at</a:t>
            </a:r>
            <a:r>
              <a:rPr spc="-25" dirty="0"/>
              <a:t> </a:t>
            </a:r>
            <a:r>
              <a:rPr spc="-10" dirty="0"/>
              <a:t>different</a:t>
            </a:r>
            <a:r>
              <a:rPr spc="-25" dirty="0"/>
              <a:t> </a:t>
            </a:r>
            <a:r>
              <a:rPr spc="-5" dirty="0"/>
              <a:t>points</a:t>
            </a:r>
            <a:r>
              <a:rPr spc="-25" dirty="0"/>
              <a:t> </a:t>
            </a:r>
            <a:r>
              <a:rPr spc="-5" dirty="0"/>
              <a:t>in</a:t>
            </a:r>
            <a:r>
              <a:rPr spc="-25" dirty="0"/>
              <a:t> </a:t>
            </a:r>
            <a:r>
              <a:rPr spc="-10" dirty="0"/>
              <a:t>time.</a:t>
            </a:r>
            <a:r>
              <a:rPr spc="-25" dirty="0"/>
              <a:t> </a:t>
            </a:r>
            <a:r>
              <a:rPr spc="-5" dirty="0"/>
              <a:t>The</a:t>
            </a:r>
            <a:r>
              <a:rPr spc="-25" dirty="0"/>
              <a:t> </a:t>
            </a:r>
            <a:r>
              <a:rPr spc="-5" dirty="0"/>
              <a:t>Hamilton  Lane</a:t>
            </a:r>
            <a:r>
              <a:rPr spc="-45" dirty="0"/>
              <a:t> </a:t>
            </a:r>
            <a:r>
              <a:rPr spc="-10" dirty="0"/>
              <a:t>Realized</a:t>
            </a:r>
            <a:r>
              <a:rPr spc="-45" dirty="0"/>
              <a:t> </a:t>
            </a:r>
            <a:r>
              <a:rPr dirty="0"/>
              <a:t>IRR</a:t>
            </a:r>
            <a:r>
              <a:rPr spc="-45" dirty="0"/>
              <a:t> </a:t>
            </a:r>
            <a:r>
              <a:rPr spc="-10" dirty="0"/>
              <a:t>would</a:t>
            </a:r>
            <a:r>
              <a:rPr spc="-45" dirty="0"/>
              <a:t> </a:t>
            </a:r>
            <a:r>
              <a:rPr spc="-5" dirty="0"/>
              <a:t>decrease</a:t>
            </a:r>
            <a:r>
              <a:rPr spc="-45" dirty="0"/>
              <a:t> </a:t>
            </a:r>
            <a:r>
              <a:rPr spc="-5" dirty="0"/>
              <a:t>with</a:t>
            </a:r>
            <a:r>
              <a:rPr spc="-45" dirty="0"/>
              <a:t> </a:t>
            </a:r>
            <a:r>
              <a:rPr spc="-5" dirty="0"/>
              <a:t>the</a:t>
            </a:r>
            <a:r>
              <a:rPr spc="-45" dirty="0"/>
              <a:t> </a:t>
            </a:r>
            <a:r>
              <a:rPr spc="-5" dirty="0"/>
              <a:t>inclusion</a:t>
            </a:r>
            <a:r>
              <a:rPr spc="-45" dirty="0"/>
              <a:t> </a:t>
            </a:r>
            <a:r>
              <a:rPr spc="-5" dirty="0"/>
              <a:t>of</a:t>
            </a:r>
            <a:r>
              <a:rPr spc="-45" dirty="0"/>
              <a:t> </a:t>
            </a:r>
            <a:r>
              <a:rPr spc="-5" dirty="0"/>
              <a:t>these</a:t>
            </a:r>
            <a:r>
              <a:rPr spc="-45" dirty="0"/>
              <a:t> </a:t>
            </a:r>
            <a:r>
              <a:rPr spc="-10" dirty="0"/>
              <a:t>fees,</a:t>
            </a:r>
            <a:r>
              <a:rPr spc="-45" dirty="0"/>
              <a:t> </a:t>
            </a:r>
            <a:r>
              <a:rPr dirty="0"/>
              <a:t>carried</a:t>
            </a:r>
            <a:r>
              <a:rPr spc="-45" dirty="0"/>
              <a:t> </a:t>
            </a:r>
            <a:r>
              <a:rPr spc="-10" dirty="0"/>
              <a:t>interest</a:t>
            </a:r>
            <a:r>
              <a:rPr spc="-45" dirty="0"/>
              <a:t> </a:t>
            </a:r>
            <a:r>
              <a:rPr spc="-5" dirty="0"/>
              <a:t>and</a:t>
            </a:r>
            <a:r>
              <a:rPr spc="-45" dirty="0"/>
              <a:t> </a:t>
            </a:r>
            <a:r>
              <a:rPr spc="-10" dirty="0"/>
              <a:t>expenses.</a:t>
            </a:r>
            <a:r>
              <a:rPr spc="-45" dirty="0"/>
              <a:t> </a:t>
            </a:r>
            <a:r>
              <a:rPr spc="-5" dirty="0"/>
              <a:t>See</a:t>
            </a:r>
            <a:r>
              <a:rPr spc="-45" dirty="0"/>
              <a:t> </a:t>
            </a:r>
            <a:r>
              <a:rPr spc="-5" dirty="0"/>
              <a:t>the</a:t>
            </a:r>
            <a:r>
              <a:rPr spc="-45" dirty="0"/>
              <a:t> </a:t>
            </a:r>
            <a:r>
              <a:rPr spc="-10" dirty="0"/>
              <a:t>hypothetical</a:t>
            </a:r>
            <a:r>
              <a:rPr spc="-45" dirty="0"/>
              <a:t> </a:t>
            </a:r>
            <a:r>
              <a:rPr spc="-10" dirty="0"/>
              <a:t>example</a:t>
            </a:r>
            <a:r>
              <a:rPr spc="-45" dirty="0"/>
              <a:t> </a:t>
            </a:r>
            <a:r>
              <a:rPr spc="-10" dirty="0"/>
              <a:t>below.</a:t>
            </a:r>
            <a:r>
              <a:rPr spc="-45" dirty="0"/>
              <a:t> </a:t>
            </a:r>
            <a:r>
              <a:rPr spc="-5" dirty="0"/>
              <a:t>Hamilton</a:t>
            </a:r>
            <a:r>
              <a:rPr spc="-45" dirty="0"/>
              <a:t> </a:t>
            </a:r>
            <a:r>
              <a:rPr spc="-5" dirty="0"/>
              <a:t>Lane</a:t>
            </a:r>
            <a:r>
              <a:rPr spc="-45" dirty="0"/>
              <a:t> </a:t>
            </a:r>
            <a:r>
              <a:rPr spc="-5" dirty="0"/>
              <a:t>has</a:t>
            </a:r>
            <a:r>
              <a:rPr spc="-45" dirty="0"/>
              <a:t> </a:t>
            </a:r>
            <a:r>
              <a:rPr spc="-5" dirty="0"/>
              <a:t>calculated</a:t>
            </a:r>
            <a:r>
              <a:rPr spc="-45" dirty="0"/>
              <a:t> </a:t>
            </a:r>
            <a:r>
              <a:rPr spc="-5" dirty="0"/>
              <a:t>and</a:t>
            </a:r>
            <a:r>
              <a:rPr spc="-45" dirty="0"/>
              <a:t> </a:t>
            </a:r>
            <a:r>
              <a:rPr spc="-10" dirty="0"/>
              <a:t>presented</a:t>
            </a:r>
            <a:r>
              <a:rPr spc="-45" dirty="0"/>
              <a:t> </a:t>
            </a:r>
            <a:r>
              <a:rPr spc="-5" dirty="0"/>
              <a:t>these</a:t>
            </a:r>
            <a:r>
              <a:rPr spc="-45" dirty="0"/>
              <a:t> </a:t>
            </a:r>
            <a:r>
              <a:rPr spc="-5" dirty="0"/>
              <a:t>returns</a:t>
            </a:r>
            <a:r>
              <a:rPr spc="-45" dirty="0"/>
              <a:t> </a:t>
            </a:r>
            <a:r>
              <a:rPr spc="-5" dirty="0"/>
              <a:t>on</a:t>
            </a:r>
            <a:r>
              <a:rPr spc="-45" dirty="0"/>
              <a:t> </a:t>
            </a:r>
            <a:r>
              <a:rPr spc="-5" dirty="0"/>
              <a:t>a</a:t>
            </a:r>
            <a:r>
              <a:rPr spc="-45" dirty="0"/>
              <a:t> </a:t>
            </a:r>
            <a:r>
              <a:rPr spc="-5" dirty="0"/>
              <a:t>pooled</a:t>
            </a:r>
            <a:r>
              <a:rPr spc="-45" dirty="0"/>
              <a:t> </a:t>
            </a:r>
            <a:r>
              <a:rPr spc="-5" dirty="0"/>
              <a:t>basis</a:t>
            </a:r>
            <a:r>
              <a:rPr spc="-45" dirty="0"/>
              <a:t> </a:t>
            </a:r>
            <a:r>
              <a:rPr spc="-5" dirty="0"/>
              <a:t>using</a:t>
            </a:r>
            <a:r>
              <a:rPr spc="-45" dirty="0"/>
              <a:t> </a:t>
            </a:r>
            <a:r>
              <a:rPr spc="-5" dirty="0"/>
              <a:t>daily</a:t>
            </a:r>
            <a:r>
              <a:rPr spc="-45" dirty="0"/>
              <a:t> </a:t>
            </a:r>
            <a:r>
              <a:rPr spc="-5" dirty="0"/>
              <a:t>cash</a:t>
            </a:r>
            <a:r>
              <a:rPr spc="-45" dirty="0"/>
              <a:t> </a:t>
            </a:r>
            <a:r>
              <a:rPr spc="-5" dirty="0"/>
              <a:t>flows,  where</a:t>
            </a:r>
            <a:r>
              <a:rPr spc="-30" dirty="0"/>
              <a:t> </a:t>
            </a:r>
            <a:r>
              <a:rPr spc="-5" dirty="0"/>
              <a:t>vintage</a:t>
            </a:r>
            <a:r>
              <a:rPr spc="-30" dirty="0"/>
              <a:t> </a:t>
            </a:r>
            <a:r>
              <a:rPr spc="-5" dirty="0"/>
              <a:t>years</a:t>
            </a:r>
            <a:r>
              <a:rPr spc="-30" dirty="0"/>
              <a:t> </a:t>
            </a:r>
            <a:r>
              <a:rPr spc="-5" dirty="0"/>
              <a:t>with</a:t>
            </a:r>
            <a:r>
              <a:rPr spc="-30" dirty="0"/>
              <a:t> </a:t>
            </a:r>
            <a:r>
              <a:rPr spc="-5" dirty="0"/>
              <a:t>larger</a:t>
            </a:r>
            <a:r>
              <a:rPr spc="-30" dirty="0"/>
              <a:t> </a:t>
            </a:r>
            <a:r>
              <a:rPr spc="-5" dirty="0"/>
              <a:t>amounts</a:t>
            </a:r>
            <a:r>
              <a:rPr spc="-30" dirty="0"/>
              <a:t> </a:t>
            </a:r>
            <a:r>
              <a:rPr spc="-5" dirty="0"/>
              <a:t>committed</a:t>
            </a:r>
            <a:r>
              <a:rPr spc="-30" dirty="0"/>
              <a:t> </a:t>
            </a:r>
            <a:r>
              <a:rPr spc="-5" dirty="0"/>
              <a:t>to</a:t>
            </a:r>
            <a:r>
              <a:rPr spc="-30" dirty="0"/>
              <a:t> </a:t>
            </a:r>
            <a:r>
              <a:rPr spc="-10" dirty="0"/>
              <a:t>investment</a:t>
            </a:r>
            <a:r>
              <a:rPr spc="-30" dirty="0"/>
              <a:t> </a:t>
            </a:r>
            <a:r>
              <a:rPr spc="-10" dirty="0"/>
              <a:t>have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5" dirty="0"/>
              <a:t>proportionately</a:t>
            </a:r>
            <a:r>
              <a:rPr spc="-30" dirty="0"/>
              <a:t> </a:t>
            </a:r>
            <a:r>
              <a:rPr spc="-5" dirty="0"/>
              <a:t>larger</a:t>
            </a:r>
            <a:r>
              <a:rPr spc="-30" dirty="0"/>
              <a:t> </a:t>
            </a:r>
            <a:r>
              <a:rPr spc="-5" dirty="0"/>
              <a:t>impact</a:t>
            </a:r>
            <a:r>
              <a:rPr spc="-30" dirty="0"/>
              <a:t> </a:t>
            </a:r>
            <a:r>
              <a:rPr spc="-5" dirty="0"/>
              <a:t>on</a:t>
            </a:r>
            <a:r>
              <a:rPr spc="-30" dirty="0"/>
              <a:t> </a:t>
            </a:r>
            <a:r>
              <a:rPr spc="-5" dirty="0"/>
              <a:t>returns.</a:t>
            </a:r>
          </a:p>
          <a:p>
            <a:pPr marL="127000" marR="5080" indent="-114300" algn="just">
              <a:lnSpc>
                <a:spcPct val="100000"/>
              </a:lnSpc>
              <a:spcBef>
                <a:spcPts val="160"/>
              </a:spcBef>
            </a:pPr>
            <a:r>
              <a:rPr sz="600" baseline="34722" dirty="0"/>
              <a:t>4 </a:t>
            </a:r>
            <a:r>
              <a:rPr sz="700" spc="-5" dirty="0"/>
              <a:t>The Hamilton Lane </a:t>
            </a:r>
            <a:r>
              <a:rPr sz="700" spc="-15" dirty="0"/>
              <a:t>Total </a:t>
            </a:r>
            <a:r>
              <a:rPr sz="700" dirty="0"/>
              <a:t>IRR </a:t>
            </a:r>
            <a:r>
              <a:rPr sz="700" spc="-5" dirty="0"/>
              <a:t>represents the pooled </a:t>
            </a:r>
            <a:r>
              <a:rPr sz="700" dirty="0"/>
              <a:t>IRR </a:t>
            </a:r>
            <a:r>
              <a:rPr sz="700" spc="-5" dirty="0"/>
              <a:t>for all Discretionary </a:t>
            </a:r>
            <a:r>
              <a:rPr sz="700" spc="-15" dirty="0"/>
              <a:t>Track </a:t>
            </a:r>
            <a:r>
              <a:rPr sz="700" spc="-5" dirty="0"/>
              <a:t>Record </a:t>
            </a:r>
            <a:r>
              <a:rPr sz="700" spc="-10" dirty="0"/>
              <a:t>investments </a:t>
            </a:r>
            <a:r>
              <a:rPr sz="700" spc="-5" dirty="0"/>
              <a:t>and is measured for the </a:t>
            </a:r>
            <a:r>
              <a:rPr sz="700" spc="5" dirty="0"/>
              <a:t>5-, </a:t>
            </a:r>
            <a:r>
              <a:rPr sz="700" spc="-25" dirty="0"/>
              <a:t>7- </a:t>
            </a:r>
            <a:r>
              <a:rPr sz="700" spc="-5" dirty="0"/>
              <a:t>and 10-year periods ending June 30, </a:t>
            </a:r>
            <a:r>
              <a:rPr sz="700" spc="-30" dirty="0"/>
              <a:t>2017. </a:t>
            </a:r>
            <a:r>
              <a:rPr sz="700" spc="-5" dirty="0"/>
              <a:t>These horizon returns are calculated on </a:t>
            </a:r>
            <a:r>
              <a:rPr sz="700" dirty="0"/>
              <a:t>a </a:t>
            </a:r>
            <a:r>
              <a:rPr sz="700" spc="-5" dirty="0"/>
              <a:t>point-to-point  basis</a:t>
            </a:r>
            <a:r>
              <a:rPr sz="700" spc="-40" dirty="0"/>
              <a:t> </a:t>
            </a:r>
            <a:r>
              <a:rPr sz="700" spc="-10" dirty="0"/>
              <a:t>over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specified</a:t>
            </a:r>
            <a:r>
              <a:rPr sz="700" spc="-40" dirty="0"/>
              <a:t> </a:t>
            </a:r>
            <a:r>
              <a:rPr sz="700" spc="-5" dirty="0"/>
              <a:t>time</a:t>
            </a:r>
            <a:r>
              <a:rPr sz="700" spc="-40" dirty="0"/>
              <a:t> </a:t>
            </a:r>
            <a:r>
              <a:rPr sz="700" spc="-5" dirty="0"/>
              <a:t>periods.</a:t>
            </a:r>
            <a:r>
              <a:rPr sz="700" spc="13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contributions,</a:t>
            </a:r>
            <a:r>
              <a:rPr sz="700" spc="-40" dirty="0"/>
              <a:t> </a:t>
            </a:r>
            <a:r>
              <a:rPr sz="700" spc="-5" dirty="0"/>
              <a:t>distributions</a:t>
            </a:r>
            <a:r>
              <a:rPr sz="700" spc="-40" dirty="0"/>
              <a:t> </a:t>
            </a:r>
            <a:r>
              <a:rPr sz="700" spc="-5" dirty="0"/>
              <a:t>and</a:t>
            </a:r>
            <a:r>
              <a:rPr sz="700" spc="-40" dirty="0"/>
              <a:t> </a:t>
            </a:r>
            <a:r>
              <a:rPr sz="700" spc="-5" dirty="0"/>
              <a:t>remaining</a:t>
            </a:r>
            <a:r>
              <a:rPr sz="700" spc="-40" dirty="0"/>
              <a:t> </a:t>
            </a:r>
            <a:r>
              <a:rPr sz="700" spc="-5" dirty="0"/>
              <a:t>asset</a:t>
            </a:r>
            <a:r>
              <a:rPr sz="700" spc="-40" dirty="0"/>
              <a:t> </a:t>
            </a:r>
            <a:r>
              <a:rPr sz="700" spc="-10" dirty="0"/>
              <a:t>values</a:t>
            </a:r>
            <a:r>
              <a:rPr sz="700" spc="-40" dirty="0"/>
              <a:t> </a:t>
            </a:r>
            <a:r>
              <a:rPr sz="700" spc="-5" dirty="0"/>
              <a:t>at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beginning</a:t>
            </a:r>
            <a:r>
              <a:rPr sz="700" spc="-40" dirty="0"/>
              <a:t> </a:t>
            </a:r>
            <a:r>
              <a:rPr sz="700" spc="-5" dirty="0"/>
              <a:t>and</a:t>
            </a:r>
            <a:r>
              <a:rPr sz="700" spc="-40" dirty="0"/>
              <a:t> </a:t>
            </a:r>
            <a:r>
              <a:rPr sz="700" spc="-10" dirty="0"/>
              <a:t>ending</a:t>
            </a:r>
            <a:r>
              <a:rPr sz="700" spc="-40" dirty="0"/>
              <a:t> </a:t>
            </a:r>
            <a:r>
              <a:rPr sz="700" spc="-10" dirty="0"/>
              <a:t>dates</a:t>
            </a:r>
            <a:r>
              <a:rPr sz="700" spc="-40" dirty="0"/>
              <a:t> </a:t>
            </a:r>
            <a:r>
              <a:rPr sz="700" spc="-5" dirty="0"/>
              <a:t>of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horizon</a:t>
            </a:r>
            <a:r>
              <a:rPr sz="700" spc="-40" dirty="0"/>
              <a:t> </a:t>
            </a:r>
            <a:r>
              <a:rPr sz="700" spc="-5" dirty="0"/>
              <a:t>periods</a:t>
            </a:r>
            <a:r>
              <a:rPr sz="700" spc="-40" dirty="0"/>
              <a:t> </a:t>
            </a:r>
            <a:r>
              <a:rPr sz="700" spc="-5" dirty="0"/>
              <a:t>are</a:t>
            </a:r>
            <a:r>
              <a:rPr sz="700" spc="-40" dirty="0"/>
              <a:t> </a:t>
            </a:r>
            <a:r>
              <a:rPr sz="700" spc="-5" dirty="0"/>
              <a:t>used</a:t>
            </a:r>
            <a:r>
              <a:rPr sz="700" spc="-40" dirty="0"/>
              <a:t> </a:t>
            </a:r>
            <a:r>
              <a:rPr sz="700" spc="-5" dirty="0"/>
              <a:t>in</a:t>
            </a:r>
            <a:r>
              <a:rPr sz="700" spc="-40" dirty="0"/>
              <a:t> </a:t>
            </a:r>
            <a:r>
              <a:rPr sz="700" spc="-5" dirty="0"/>
              <a:t>calculating</a:t>
            </a:r>
            <a:r>
              <a:rPr sz="700" spc="-40" dirty="0"/>
              <a:t> </a:t>
            </a:r>
            <a:r>
              <a:rPr sz="700" spc="-5" dirty="0"/>
              <a:t>these</a:t>
            </a:r>
            <a:r>
              <a:rPr sz="700" spc="-40" dirty="0"/>
              <a:t> </a:t>
            </a:r>
            <a:r>
              <a:rPr sz="700" spc="-5" dirty="0"/>
              <a:t>returns.</a:t>
            </a:r>
            <a:r>
              <a:rPr sz="700" spc="-40" dirty="0"/>
              <a:t> </a:t>
            </a:r>
            <a:r>
              <a:rPr sz="700" spc="-5" dirty="0"/>
              <a:t>These</a:t>
            </a:r>
            <a:r>
              <a:rPr sz="700" spc="-40" dirty="0"/>
              <a:t> </a:t>
            </a:r>
            <a:r>
              <a:rPr sz="700" spc="-5" dirty="0"/>
              <a:t>returns</a:t>
            </a:r>
            <a:r>
              <a:rPr sz="700" spc="-40" dirty="0"/>
              <a:t> </a:t>
            </a:r>
            <a:r>
              <a:rPr sz="700" spc="-5" dirty="0"/>
              <a:t>are</a:t>
            </a:r>
            <a:r>
              <a:rPr sz="700" spc="-40" dirty="0"/>
              <a:t> </a:t>
            </a:r>
            <a:r>
              <a:rPr sz="700" spc="-5" dirty="0"/>
              <a:t>net</a:t>
            </a:r>
            <a:r>
              <a:rPr sz="700" spc="-40" dirty="0"/>
              <a:t> </a:t>
            </a:r>
            <a:r>
              <a:rPr sz="700" spc="-5" dirty="0"/>
              <a:t>of</a:t>
            </a:r>
            <a:r>
              <a:rPr sz="700" spc="-40" dirty="0"/>
              <a:t> </a:t>
            </a:r>
            <a:r>
              <a:rPr sz="700" spc="-5" dirty="0"/>
              <a:t>management</a:t>
            </a:r>
            <a:r>
              <a:rPr sz="700" spc="-40" dirty="0"/>
              <a:t> </a:t>
            </a:r>
            <a:r>
              <a:rPr sz="700" spc="-10" dirty="0"/>
              <a:t>fees,  </a:t>
            </a:r>
            <a:r>
              <a:rPr sz="700" dirty="0"/>
              <a:t>carried</a:t>
            </a:r>
            <a:r>
              <a:rPr sz="700" spc="-40" dirty="0"/>
              <a:t> </a:t>
            </a:r>
            <a:r>
              <a:rPr sz="700" spc="-10" dirty="0"/>
              <a:t>interest</a:t>
            </a:r>
            <a:r>
              <a:rPr sz="700" spc="-40" dirty="0"/>
              <a:t> </a:t>
            </a:r>
            <a:r>
              <a:rPr sz="700" spc="-5" dirty="0"/>
              <a:t>and</a:t>
            </a:r>
            <a:r>
              <a:rPr sz="700" spc="-40" dirty="0"/>
              <a:t> </a:t>
            </a:r>
            <a:r>
              <a:rPr sz="700" spc="-10" dirty="0"/>
              <a:t>expenses</a:t>
            </a:r>
            <a:r>
              <a:rPr sz="700" spc="-40" dirty="0"/>
              <a:t> </a:t>
            </a:r>
            <a:r>
              <a:rPr sz="700" spc="-5" dirty="0"/>
              <a:t>charged</a:t>
            </a:r>
            <a:r>
              <a:rPr sz="700" spc="-40" dirty="0"/>
              <a:t> </a:t>
            </a:r>
            <a:r>
              <a:rPr sz="700" spc="-10" dirty="0"/>
              <a:t>by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underlying</a:t>
            </a:r>
            <a:r>
              <a:rPr sz="700" spc="-40" dirty="0"/>
              <a:t> </a:t>
            </a:r>
            <a:r>
              <a:rPr sz="700" spc="-5" dirty="0"/>
              <a:t>fund</a:t>
            </a:r>
            <a:r>
              <a:rPr sz="700" spc="-40" dirty="0"/>
              <a:t> </a:t>
            </a:r>
            <a:r>
              <a:rPr sz="700" spc="-5" dirty="0"/>
              <a:t>managers,</a:t>
            </a:r>
            <a:r>
              <a:rPr sz="700" spc="-40" dirty="0"/>
              <a:t> </a:t>
            </a:r>
            <a:r>
              <a:rPr sz="700" spc="-5" dirty="0"/>
              <a:t>but</a:t>
            </a:r>
            <a:r>
              <a:rPr sz="700" spc="-40" dirty="0"/>
              <a:t> </a:t>
            </a:r>
            <a:r>
              <a:rPr sz="700" spc="-5" dirty="0"/>
              <a:t>do</a:t>
            </a:r>
            <a:r>
              <a:rPr sz="700" spc="-40" dirty="0"/>
              <a:t> </a:t>
            </a:r>
            <a:r>
              <a:rPr sz="700" spc="-5" dirty="0"/>
              <a:t>not</a:t>
            </a:r>
            <a:r>
              <a:rPr sz="700" spc="-40" dirty="0"/>
              <a:t> </a:t>
            </a:r>
            <a:r>
              <a:rPr sz="700" spc="-5" dirty="0"/>
              <a:t>include</a:t>
            </a:r>
            <a:r>
              <a:rPr sz="700" spc="-40" dirty="0"/>
              <a:t> </a:t>
            </a:r>
            <a:r>
              <a:rPr sz="700" spc="-5" dirty="0"/>
              <a:t>Hamilton</a:t>
            </a:r>
            <a:r>
              <a:rPr sz="700" spc="-40" dirty="0"/>
              <a:t> </a:t>
            </a:r>
            <a:r>
              <a:rPr sz="700" spc="-5" dirty="0"/>
              <a:t>Lane</a:t>
            </a:r>
            <a:r>
              <a:rPr sz="700" spc="-40" dirty="0"/>
              <a:t> </a:t>
            </a:r>
            <a:r>
              <a:rPr sz="700" spc="-5" dirty="0"/>
              <a:t>management</a:t>
            </a:r>
            <a:r>
              <a:rPr sz="700" spc="-40" dirty="0"/>
              <a:t> </a:t>
            </a:r>
            <a:r>
              <a:rPr sz="700" spc="-10" dirty="0"/>
              <a:t>fees,</a:t>
            </a:r>
            <a:r>
              <a:rPr sz="700" spc="-40" dirty="0"/>
              <a:t> </a:t>
            </a:r>
            <a:r>
              <a:rPr sz="700" dirty="0"/>
              <a:t>carried</a:t>
            </a:r>
            <a:r>
              <a:rPr sz="700" spc="-40" dirty="0"/>
              <a:t> </a:t>
            </a:r>
            <a:r>
              <a:rPr sz="700" spc="-10" dirty="0"/>
              <a:t>interest</a:t>
            </a:r>
            <a:r>
              <a:rPr sz="700" spc="-40" dirty="0"/>
              <a:t> </a:t>
            </a:r>
            <a:r>
              <a:rPr sz="700" spc="-5" dirty="0"/>
              <a:t>or</a:t>
            </a:r>
            <a:r>
              <a:rPr sz="700" spc="-40" dirty="0"/>
              <a:t> </a:t>
            </a:r>
            <a:r>
              <a:rPr sz="700" spc="-10" dirty="0"/>
              <a:t>expenses</a:t>
            </a:r>
            <a:r>
              <a:rPr sz="700" spc="-40" dirty="0"/>
              <a:t> </a:t>
            </a:r>
            <a:r>
              <a:rPr sz="700" spc="-5" dirty="0"/>
              <a:t>since</a:t>
            </a:r>
            <a:r>
              <a:rPr sz="700" spc="-40" dirty="0"/>
              <a:t> </a:t>
            </a:r>
            <a:r>
              <a:rPr sz="700" spc="-5" dirty="0"/>
              <a:t>it</a:t>
            </a:r>
            <a:r>
              <a:rPr sz="700" spc="-40" dirty="0"/>
              <a:t> </a:t>
            </a:r>
            <a:r>
              <a:rPr sz="700" spc="-5" dirty="0"/>
              <a:t>is</a:t>
            </a:r>
            <a:r>
              <a:rPr sz="700" spc="-40" dirty="0"/>
              <a:t> </a:t>
            </a:r>
            <a:r>
              <a:rPr sz="700" spc="-5" dirty="0"/>
              <a:t>not</a:t>
            </a:r>
            <a:r>
              <a:rPr sz="700" spc="-40" dirty="0"/>
              <a:t> </a:t>
            </a:r>
            <a:r>
              <a:rPr sz="700" spc="-5" dirty="0"/>
              <a:t>possible</a:t>
            </a:r>
            <a:r>
              <a:rPr sz="700" spc="-40" dirty="0"/>
              <a:t> </a:t>
            </a:r>
            <a:r>
              <a:rPr sz="700" spc="-5" dirty="0"/>
              <a:t>to</a:t>
            </a:r>
            <a:r>
              <a:rPr sz="700" spc="-40" dirty="0"/>
              <a:t> </a:t>
            </a:r>
            <a:r>
              <a:rPr sz="700" spc="-5" dirty="0"/>
              <a:t>allocate</a:t>
            </a:r>
            <a:r>
              <a:rPr sz="700" spc="-40" dirty="0"/>
              <a:t> </a:t>
            </a:r>
            <a:r>
              <a:rPr sz="700" spc="-5" dirty="0"/>
              <a:t>such</a:t>
            </a:r>
            <a:r>
              <a:rPr sz="700" spc="-40" dirty="0"/>
              <a:t> </a:t>
            </a:r>
            <a:r>
              <a:rPr sz="700" spc="-5" dirty="0"/>
              <a:t>items</a:t>
            </a:r>
            <a:r>
              <a:rPr sz="700" spc="-40" dirty="0"/>
              <a:t> </a:t>
            </a:r>
            <a:r>
              <a:rPr sz="700" spc="-5" dirty="0"/>
              <a:t>accurately</a:t>
            </a:r>
            <a:r>
              <a:rPr sz="700" spc="-40" dirty="0"/>
              <a:t> </a:t>
            </a:r>
            <a:r>
              <a:rPr sz="700" spc="-5" dirty="0"/>
              <a:t>in</a:t>
            </a:r>
            <a:r>
              <a:rPr sz="700" spc="-40" dirty="0"/>
              <a:t> </a:t>
            </a:r>
            <a:r>
              <a:rPr sz="700" dirty="0"/>
              <a:t>a</a:t>
            </a:r>
            <a:r>
              <a:rPr sz="700" spc="-40" dirty="0"/>
              <a:t> </a:t>
            </a:r>
            <a:r>
              <a:rPr sz="700" spc="-5" dirty="0"/>
              <a:t>composite</a:t>
            </a:r>
            <a:r>
              <a:rPr sz="700" spc="-40" dirty="0"/>
              <a:t> </a:t>
            </a:r>
            <a:r>
              <a:rPr sz="700" spc="-5" dirty="0"/>
              <a:t>measured  at </a:t>
            </a:r>
            <a:r>
              <a:rPr sz="700" spc="-10" dirty="0"/>
              <a:t>different </a:t>
            </a:r>
            <a:r>
              <a:rPr sz="700" spc="-5" dirty="0"/>
              <a:t>points in </a:t>
            </a:r>
            <a:r>
              <a:rPr sz="700" spc="-10" dirty="0"/>
              <a:t>time. </a:t>
            </a:r>
            <a:r>
              <a:rPr sz="700" spc="-5" dirty="0"/>
              <a:t>The Hamilton Lane </a:t>
            </a:r>
            <a:r>
              <a:rPr sz="700" spc="-15" dirty="0"/>
              <a:t>Total </a:t>
            </a:r>
            <a:r>
              <a:rPr sz="700" dirty="0"/>
              <a:t>IRR </a:t>
            </a:r>
            <a:r>
              <a:rPr sz="700" spc="-10" dirty="0"/>
              <a:t>would </a:t>
            </a:r>
            <a:r>
              <a:rPr sz="700" spc="-5" dirty="0"/>
              <a:t>decrease with the inclusion of these </a:t>
            </a:r>
            <a:r>
              <a:rPr sz="700" spc="-10" dirty="0"/>
              <a:t>fees, </a:t>
            </a:r>
            <a:r>
              <a:rPr sz="700" dirty="0"/>
              <a:t>carried </a:t>
            </a:r>
            <a:r>
              <a:rPr sz="700" spc="-10" dirty="0"/>
              <a:t>interest </a:t>
            </a:r>
            <a:r>
              <a:rPr sz="700" spc="-5" dirty="0"/>
              <a:t>and </a:t>
            </a:r>
            <a:r>
              <a:rPr sz="700" spc="-10" dirty="0"/>
              <a:t>expenses. </a:t>
            </a:r>
            <a:r>
              <a:rPr sz="700" spc="-5" dirty="0"/>
              <a:t>See the </a:t>
            </a:r>
            <a:r>
              <a:rPr sz="700" spc="-10" dirty="0"/>
              <a:t>hypothetical example below. </a:t>
            </a:r>
            <a:r>
              <a:rPr sz="700" spc="-5" dirty="0"/>
              <a:t>Hamilton Lane has calculated and </a:t>
            </a:r>
            <a:r>
              <a:rPr sz="700" spc="-10" dirty="0"/>
              <a:t>presented </a:t>
            </a:r>
            <a:r>
              <a:rPr sz="700" spc="-5" dirty="0"/>
              <a:t>these returns on  a</a:t>
            </a:r>
            <a:r>
              <a:rPr sz="700" spc="-30" dirty="0"/>
              <a:t> </a:t>
            </a:r>
            <a:r>
              <a:rPr sz="700" spc="-5" dirty="0"/>
              <a:t>pooled</a:t>
            </a:r>
            <a:r>
              <a:rPr sz="700" spc="-30" dirty="0"/>
              <a:t> </a:t>
            </a:r>
            <a:r>
              <a:rPr sz="700" spc="-5" dirty="0"/>
              <a:t>basis</a:t>
            </a:r>
            <a:r>
              <a:rPr sz="700" spc="-30" dirty="0"/>
              <a:t> </a:t>
            </a:r>
            <a:r>
              <a:rPr sz="700" spc="-5" dirty="0"/>
              <a:t>using</a:t>
            </a:r>
            <a:r>
              <a:rPr sz="700" spc="-30" dirty="0"/>
              <a:t> </a:t>
            </a:r>
            <a:r>
              <a:rPr sz="700" spc="-5" dirty="0"/>
              <a:t>daily</a:t>
            </a:r>
            <a:r>
              <a:rPr sz="700" spc="-30" dirty="0"/>
              <a:t> </a:t>
            </a:r>
            <a:r>
              <a:rPr sz="700" spc="-5" dirty="0"/>
              <a:t>cash</a:t>
            </a:r>
            <a:r>
              <a:rPr sz="700" spc="-30" dirty="0"/>
              <a:t> </a:t>
            </a:r>
            <a:r>
              <a:rPr sz="700" spc="-5" dirty="0"/>
              <a:t>flows,</a:t>
            </a:r>
            <a:r>
              <a:rPr sz="700" spc="-30" dirty="0"/>
              <a:t> </a:t>
            </a:r>
            <a:r>
              <a:rPr sz="700" spc="-5" dirty="0"/>
              <a:t>where</a:t>
            </a:r>
            <a:r>
              <a:rPr sz="700" spc="-30" dirty="0"/>
              <a:t> </a:t>
            </a:r>
            <a:r>
              <a:rPr sz="700" spc="-5" dirty="0"/>
              <a:t>vintage</a:t>
            </a:r>
            <a:r>
              <a:rPr sz="700" spc="-30" dirty="0"/>
              <a:t> </a:t>
            </a:r>
            <a:r>
              <a:rPr sz="700" spc="-5" dirty="0"/>
              <a:t>years</a:t>
            </a:r>
            <a:r>
              <a:rPr sz="700" spc="-30" dirty="0"/>
              <a:t> </a:t>
            </a:r>
            <a:r>
              <a:rPr sz="700" spc="-5" dirty="0"/>
              <a:t>with</a:t>
            </a:r>
            <a:r>
              <a:rPr sz="700" spc="-30" dirty="0"/>
              <a:t> </a:t>
            </a:r>
            <a:r>
              <a:rPr sz="700" spc="-5" dirty="0"/>
              <a:t>larger</a:t>
            </a:r>
            <a:r>
              <a:rPr sz="700" spc="-30" dirty="0"/>
              <a:t> </a:t>
            </a:r>
            <a:r>
              <a:rPr sz="700" spc="-5" dirty="0"/>
              <a:t>amounts</a:t>
            </a:r>
            <a:r>
              <a:rPr sz="700" spc="-30" dirty="0"/>
              <a:t> </a:t>
            </a:r>
            <a:r>
              <a:rPr sz="700" spc="-5" dirty="0"/>
              <a:t>committed</a:t>
            </a:r>
            <a:r>
              <a:rPr sz="700" spc="-30" dirty="0"/>
              <a:t> </a:t>
            </a:r>
            <a:r>
              <a:rPr sz="700" spc="-5" dirty="0"/>
              <a:t>to</a:t>
            </a:r>
            <a:r>
              <a:rPr sz="700" spc="-30" dirty="0"/>
              <a:t> </a:t>
            </a:r>
            <a:r>
              <a:rPr sz="700" spc="-10" dirty="0"/>
              <a:t>investment</a:t>
            </a:r>
            <a:r>
              <a:rPr sz="700" spc="-30" dirty="0"/>
              <a:t> </a:t>
            </a:r>
            <a:r>
              <a:rPr sz="700" spc="-10" dirty="0"/>
              <a:t>have</a:t>
            </a:r>
            <a:r>
              <a:rPr sz="700" spc="-30" dirty="0"/>
              <a:t> </a:t>
            </a:r>
            <a:r>
              <a:rPr sz="700" spc="-5" dirty="0"/>
              <a:t>a</a:t>
            </a:r>
            <a:r>
              <a:rPr sz="700" spc="-30" dirty="0"/>
              <a:t> </a:t>
            </a:r>
            <a:r>
              <a:rPr sz="700" spc="-5" dirty="0"/>
              <a:t>proportionately</a:t>
            </a:r>
            <a:r>
              <a:rPr sz="700" spc="-30" dirty="0"/>
              <a:t> </a:t>
            </a:r>
            <a:r>
              <a:rPr sz="700" spc="-5" dirty="0"/>
              <a:t>larger</a:t>
            </a:r>
            <a:r>
              <a:rPr sz="700" spc="-30" dirty="0"/>
              <a:t> </a:t>
            </a:r>
            <a:r>
              <a:rPr sz="700" spc="-5" dirty="0"/>
              <a:t>impact</a:t>
            </a:r>
            <a:r>
              <a:rPr sz="700" spc="-30" dirty="0"/>
              <a:t> </a:t>
            </a:r>
            <a:r>
              <a:rPr sz="700" spc="-5" dirty="0"/>
              <a:t>on</a:t>
            </a:r>
            <a:r>
              <a:rPr sz="700" spc="-30" dirty="0"/>
              <a:t> </a:t>
            </a:r>
            <a:r>
              <a:rPr sz="700" spc="-5" dirty="0"/>
              <a:t>returns.</a:t>
            </a:r>
            <a:endParaRPr sz="700" dirty="0"/>
          </a:p>
          <a:p>
            <a:pPr marL="127000" marR="5715" indent="-114300" algn="just">
              <a:lnSpc>
                <a:spcPct val="100000"/>
              </a:lnSpc>
              <a:spcBef>
                <a:spcPts val="160"/>
              </a:spcBef>
            </a:pPr>
            <a:r>
              <a:rPr sz="600" baseline="34722" dirty="0"/>
              <a:t>5 </a:t>
            </a:r>
            <a:r>
              <a:rPr sz="700" spc="-5" dirty="0"/>
              <a:t>The indices </a:t>
            </a:r>
            <a:r>
              <a:rPr sz="700" spc="-10" dirty="0"/>
              <a:t>presented </a:t>
            </a:r>
            <a:r>
              <a:rPr sz="700" spc="-5" dirty="0"/>
              <a:t>for comparison are the </a:t>
            </a:r>
            <a:r>
              <a:rPr sz="700" dirty="0"/>
              <a:t>S&amp;P </a:t>
            </a:r>
            <a:r>
              <a:rPr sz="700" spc="5" dirty="0"/>
              <a:t>500 </a:t>
            </a:r>
            <a:r>
              <a:rPr sz="700" spc="-5" dirty="0"/>
              <a:t>and the MSCI </a:t>
            </a:r>
            <a:r>
              <a:rPr sz="700" spc="-10" dirty="0"/>
              <a:t>World, </a:t>
            </a:r>
            <a:r>
              <a:rPr sz="700" spc="-5" dirty="0"/>
              <a:t>calculated on </a:t>
            </a:r>
            <a:r>
              <a:rPr sz="700" dirty="0"/>
              <a:t>a </a:t>
            </a:r>
            <a:r>
              <a:rPr sz="700" spc="-10" dirty="0"/>
              <a:t>Public </a:t>
            </a:r>
            <a:r>
              <a:rPr sz="700" spc="-5" dirty="0"/>
              <a:t>Market </a:t>
            </a:r>
            <a:r>
              <a:rPr sz="700" spc="-10" dirty="0"/>
              <a:t>Equivalent (PME) </a:t>
            </a:r>
            <a:r>
              <a:rPr sz="700" spc="-5" dirty="0"/>
              <a:t>basis. The PME calculation methodology assumes that capital is being </a:t>
            </a:r>
            <a:r>
              <a:rPr sz="700" spc="-10" dirty="0"/>
              <a:t>invested </a:t>
            </a:r>
            <a:r>
              <a:rPr sz="700" spc="-5" dirty="0"/>
              <a:t>in, or withdrawn from, the  </a:t>
            </a:r>
            <a:r>
              <a:rPr sz="700" spc="-10" dirty="0"/>
              <a:t>index </a:t>
            </a:r>
            <a:r>
              <a:rPr sz="700" spc="-5" dirty="0"/>
              <a:t>on the </a:t>
            </a:r>
            <a:r>
              <a:rPr sz="700" spc="-10" dirty="0"/>
              <a:t>days </a:t>
            </a:r>
            <a:r>
              <a:rPr sz="700" spc="-5" dirty="0"/>
              <a:t>the capital was called and distributed from the underlying fund managers. Contributions were scaled </a:t>
            </a:r>
            <a:r>
              <a:rPr sz="700" spc="-10" dirty="0"/>
              <a:t>by </a:t>
            </a:r>
            <a:r>
              <a:rPr sz="700" dirty="0"/>
              <a:t>a </a:t>
            </a:r>
            <a:r>
              <a:rPr sz="700" spc="-5" dirty="0"/>
              <a:t>factor such that the ending portfolio balance would be equal to the </a:t>
            </a:r>
            <a:r>
              <a:rPr sz="700" spc="-10" dirty="0"/>
              <a:t>private </a:t>
            </a:r>
            <a:r>
              <a:rPr sz="700" spc="-5" dirty="0"/>
              <a:t>equity net asset </a:t>
            </a:r>
            <a:r>
              <a:rPr sz="700" spc="-10" dirty="0"/>
              <a:t>value. </a:t>
            </a:r>
            <a:r>
              <a:rPr sz="700" spc="-5" dirty="0"/>
              <a:t>The scaling  factor</a:t>
            </a:r>
            <a:r>
              <a:rPr sz="700" spc="-40" dirty="0"/>
              <a:t> </a:t>
            </a:r>
            <a:r>
              <a:rPr sz="700" spc="-5" dirty="0"/>
              <a:t>is</a:t>
            </a:r>
            <a:r>
              <a:rPr sz="700" spc="-40" dirty="0"/>
              <a:t> </a:t>
            </a:r>
            <a:r>
              <a:rPr sz="700" spc="-5" dirty="0"/>
              <a:t>found</a:t>
            </a:r>
            <a:r>
              <a:rPr sz="700" spc="-40" dirty="0"/>
              <a:t> </a:t>
            </a:r>
            <a:r>
              <a:rPr sz="700" spc="-10" dirty="0"/>
              <a:t>by</a:t>
            </a:r>
            <a:r>
              <a:rPr sz="700" spc="-40" dirty="0"/>
              <a:t> </a:t>
            </a:r>
            <a:r>
              <a:rPr sz="700" spc="-5" dirty="0"/>
              <a:t>taking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10" dirty="0"/>
              <a:t>sum</a:t>
            </a:r>
            <a:r>
              <a:rPr sz="700" spc="-40" dirty="0"/>
              <a:t> </a:t>
            </a:r>
            <a:r>
              <a:rPr sz="700" spc="-5" dirty="0"/>
              <a:t>of</a:t>
            </a:r>
            <a:r>
              <a:rPr sz="700" spc="-40" dirty="0"/>
              <a:t> </a:t>
            </a:r>
            <a:r>
              <a:rPr sz="700" spc="-5" dirty="0"/>
              <a:t>all</a:t>
            </a:r>
            <a:r>
              <a:rPr sz="700" spc="-40" dirty="0"/>
              <a:t> </a:t>
            </a:r>
            <a:r>
              <a:rPr sz="700" spc="-5" dirty="0"/>
              <a:t>shares</a:t>
            </a:r>
            <a:r>
              <a:rPr sz="700" spc="-40" dirty="0"/>
              <a:t> </a:t>
            </a:r>
            <a:r>
              <a:rPr sz="700" spc="-5" dirty="0"/>
              <a:t>sold</a:t>
            </a:r>
            <a:r>
              <a:rPr sz="700" spc="-40" dirty="0"/>
              <a:t> </a:t>
            </a:r>
            <a:r>
              <a:rPr sz="700" spc="-15" dirty="0"/>
              <a:t>(SS),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10" dirty="0"/>
              <a:t>sum</a:t>
            </a:r>
            <a:r>
              <a:rPr sz="700" spc="-40" dirty="0"/>
              <a:t> </a:t>
            </a:r>
            <a:r>
              <a:rPr sz="700" spc="-5" dirty="0"/>
              <a:t>of</a:t>
            </a:r>
            <a:r>
              <a:rPr sz="700" spc="-40" dirty="0"/>
              <a:t> </a:t>
            </a:r>
            <a:r>
              <a:rPr sz="700" spc="-5" dirty="0"/>
              <a:t>all</a:t>
            </a:r>
            <a:r>
              <a:rPr sz="700" spc="-40" dirty="0"/>
              <a:t> </a:t>
            </a:r>
            <a:r>
              <a:rPr sz="700" spc="-5" dirty="0"/>
              <a:t>shares</a:t>
            </a:r>
            <a:r>
              <a:rPr sz="700" spc="-40" dirty="0"/>
              <a:t> </a:t>
            </a:r>
            <a:r>
              <a:rPr sz="700" spc="-5" dirty="0"/>
              <a:t>purchased</a:t>
            </a:r>
            <a:r>
              <a:rPr sz="700" spc="-40" dirty="0"/>
              <a:t> </a:t>
            </a:r>
            <a:r>
              <a:rPr sz="700" spc="-15" dirty="0"/>
              <a:t>(SP)</a:t>
            </a:r>
            <a:r>
              <a:rPr sz="700" spc="-40" dirty="0"/>
              <a:t> </a:t>
            </a:r>
            <a:r>
              <a:rPr sz="700" spc="-5" dirty="0"/>
              <a:t>and</a:t>
            </a:r>
            <a:r>
              <a:rPr sz="700" spc="-40" dirty="0"/>
              <a:t> </a:t>
            </a:r>
            <a:r>
              <a:rPr sz="700" spc="-5" dirty="0"/>
              <a:t>calculating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10" dirty="0"/>
              <a:t>number</a:t>
            </a:r>
            <a:r>
              <a:rPr sz="700" spc="-40" dirty="0"/>
              <a:t> </a:t>
            </a:r>
            <a:r>
              <a:rPr sz="700" spc="-5" dirty="0"/>
              <a:t>of</a:t>
            </a:r>
            <a:r>
              <a:rPr sz="700" spc="-40" dirty="0"/>
              <a:t> </a:t>
            </a:r>
            <a:r>
              <a:rPr sz="700" spc="-5" dirty="0"/>
              <a:t>shares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ending</a:t>
            </a:r>
            <a:r>
              <a:rPr sz="700" spc="-40" dirty="0"/>
              <a:t> </a:t>
            </a:r>
            <a:r>
              <a:rPr sz="700" spc="-10" dirty="0"/>
              <a:t>value</a:t>
            </a:r>
            <a:r>
              <a:rPr sz="700" spc="-40" dirty="0"/>
              <a:t> </a:t>
            </a:r>
            <a:r>
              <a:rPr sz="700" spc="-5" dirty="0"/>
              <a:t>is</a:t>
            </a:r>
            <a:r>
              <a:rPr sz="700" spc="-40" dirty="0"/>
              <a:t> </a:t>
            </a:r>
            <a:r>
              <a:rPr sz="700" dirty="0"/>
              <a:t>worth</a:t>
            </a:r>
            <a:r>
              <a:rPr sz="700" spc="-40" dirty="0"/>
              <a:t> </a:t>
            </a:r>
            <a:r>
              <a:rPr sz="700" spc="-5" dirty="0"/>
              <a:t>(SEV).</a:t>
            </a:r>
            <a:r>
              <a:rPr sz="700" spc="-40" dirty="0"/>
              <a:t> </a:t>
            </a:r>
            <a:r>
              <a:rPr sz="700" spc="-5" dirty="0"/>
              <a:t>Dividing</a:t>
            </a:r>
            <a:r>
              <a:rPr sz="700" spc="-40" dirty="0"/>
              <a:t> </a:t>
            </a:r>
            <a:r>
              <a:rPr sz="700" dirty="0"/>
              <a:t>SEV</a:t>
            </a:r>
            <a:r>
              <a:rPr sz="700" spc="-40" dirty="0"/>
              <a:t> </a:t>
            </a:r>
            <a:r>
              <a:rPr sz="700" dirty="0"/>
              <a:t>+</a:t>
            </a:r>
            <a:r>
              <a:rPr sz="700" spc="-40" dirty="0"/>
              <a:t> </a:t>
            </a:r>
            <a:r>
              <a:rPr sz="700" dirty="0"/>
              <a:t>SS</a:t>
            </a:r>
            <a:r>
              <a:rPr sz="700" spc="-40" dirty="0"/>
              <a:t> </a:t>
            </a:r>
            <a:r>
              <a:rPr sz="700" spc="-10" dirty="0"/>
              <a:t>by</a:t>
            </a:r>
            <a:r>
              <a:rPr sz="700" spc="-40" dirty="0"/>
              <a:t> </a:t>
            </a:r>
            <a:r>
              <a:rPr sz="700" dirty="0"/>
              <a:t>SP</a:t>
            </a:r>
            <a:r>
              <a:rPr sz="700" spc="-40" dirty="0"/>
              <a:t> </a:t>
            </a:r>
            <a:r>
              <a:rPr sz="700" spc="-10" dirty="0"/>
              <a:t>solves</a:t>
            </a:r>
            <a:r>
              <a:rPr sz="700" spc="-40" dirty="0"/>
              <a:t> </a:t>
            </a:r>
            <a:r>
              <a:rPr sz="700" spc="-5" dirty="0"/>
              <a:t>for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PME</a:t>
            </a:r>
            <a:r>
              <a:rPr sz="700" spc="-40" dirty="0"/>
              <a:t> </a:t>
            </a:r>
            <a:r>
              <a:rPr sz="700" spc="-5" dirty="0"/>
              <a:t>scaling</a:t>
            </a:r>
            <a:r>
              <a:rPr sz="700" spc="-40" dirty="0"/>
              <a:t> </a:t>
            </a:r>
            <a:r>
              <a:rPr sz="700" spc="-15" dirty="0"/>
              <a:t>factor.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scaling  of contributions </a:t>
            </a:r>
            <a:r>
              <a:rPr sz="700" spc="-10" dirty="0"/>
              <a:t>prevents </a:t>
            </a:r>
            <a:r>
              <a:rPr sz="700" spc="-5" dirty="0"/>
              <a:t>shorting of the </a:t>
            </a:r>
            <a:r>
              <a:rPr sz="700" spc="-10" dirty="0"/>
              <a:t>public market equivalent </a:t>
            </a:r>
            <a:r>
              <a:rPr sz="700" spc="-5" dirty="0"/>
              <a:t>portfolio in order to match the performance of an outperforming </a:t>
            </a:r>
            <a:r>
              <a:rPr sz="700" spc="-10" dirty="0"/>
              <a:t>private </a:t>
            </a:r>
            <a:r>
              <a:rPr sz="700" spc="-5" dirty="0"/>
              <a:t>equity portfolio. </a:t>
            </a:r>
            <a:r>
              <a:rPr sz="700" spc="-10" dirty="0"/>
              <a:t>Realized </a:t>
            </a:r>
            <a:r>
              <a:rPr sz="700" spc="-5" dirty="0"/>
              <a:t>and </a:t>
            </a:r>
            <a:r>
              <a:rPr sz="700" spc="-10" dirty="0"/>
              <a:t>unrealized </a:t>
            </a:r>
            <a:r>
              <a:rPr sz="700" spc="-5" dirty="0"/>
              <a:t>amounts were not scaled </a:t>
            </a:r>
            <a:r>
              <a:rPr sz="700" spc="-10" dirty="0"/>
              <a:t>by </a:t>
            </a:r>
            <a:r>
              <a:rPr sz="700" spc="-5" dirty="0"/>
              <a:t>this </a:t>
            </a:r>
            <a:r>
              <a:rPr sz="700" spc="-15" dirty="0"/>
              <a:t>factor. </a:t>
            </a:r>
            <a:r>
              <a:rPr sz="700" spc="-5" dirty="0"/>
              <a:t>The </a:t>
            </a:r>
            <a:r>
              <a:rPr sz="700" dirty="0"/>
              <a:t>S&amp;P </a:t>
            </a:r>
            <a:r>
              <a:rPr sz="700" spc="5" dirty="0"/>
              <a:t>500  </a:t>
            </a:r>
            <a:r>
              <a:rPr sz="700" spc="-15" dirty="0"/>
              <a:t>Total</a:t>
            </a:r>
            <a:r>
              <a:rPr sz="700" spc="-35" dirty="0"/>
              <a:t> </a:t>
            </a:r>
            <a:r>
              <a:rPr sz="700" spc="-5" dirty="0"/>
              <a:t>Return</a:t>
            </a:r>
            <a:r>
              <a:rPr sz="700" spc="-35" dirty="0"/>
              <a:t> </a:t>
            </a:r>
            <a:r>
              <a:rPr sz="700" spc="-10" dirty="0"/>
              <a:t>Index</a:t>
            </a:r>
            <a:r>
              <a:rPr sz="700" spc="-35" dirty="0"/>
              <a:t> </a:t>
            </a:r>
            <a:r>
              <a:rPr sz="700" spc="-5" dirty="0"/>
              <a:t>is</a:t>
            </a:r>
            <a:r>
              <a:rPr sz="700" spc="-35" dirty="0"/>
              <a:t> </a:t>
            </a:r>
            <a:r>
              <a:rPr sz="700" spc="-5" dirty="0"/>
              <a:t>a</a:t>
            </a:r>
            <a:r>
              <a:rPr sz="700" spc="-35" dirty="0"/>
              <a:t> </a:t>
            </a:r>
            <a:r>
              <a:rPr sz="700" spc="-5" dirty="0"/>
              <a:t>capitalization</a:t>
            </a:r>
            <a:r>
              <a:rPr sz="700" spc="-35" dirty="0"/>
              <a:t> </a:t>
            </a:r>
            <a:r>
              <a:rPr sz="700" spc="-10" dirty="0"/>
              <a:t>weighted</a:t>
            </a:r>
            <a:r>
              <a:rPr sz="700" spc="-35" dirty="0"/>
              <a:t> </a:t>
            </a:r>
            <a:r>
              <a:rPr sz="700" spc="-10" dirty="0"/>
              <a:t>index</a:t>
            </a:r>
            <a:r>
              <a:rPr sz="700" spc="-35" dirty="0"/>
              <a:t> </a:t>
            </a:r>
            <a:r>
              <a:rPr sz="700" spc="-5" dirty="0"/>
              <a:t>that</a:t>
            </a:r>
            <a:r>
              <a:rPr sz="700" spc="-35" dirty="0"/>
              <a:t> </a:t>
            </a:r>
            <a:r>
              <a:rPr sz="700" spc="-5" dirty="0"/>
              <a:t>measures</a:t>
            </a:r>
            <a:r>
              <a:rPr sz="700" spc="-35" dirty="0"/>
              <a:t> </a:t>
            </a:r>
            <a:r>
              <a:rPr sz="700" spc="-5" dirty="0"/>
              <a:t>the</a:t>
            </a:r>
            <a:r>
              <a:rPr sz="700" spc="-35" dirty="0"/>
              <a:t> </a:t>
            </a:r>
            <a:r>
              <a:rPr sz="700" spc="-5" dirty="0"/>
              <a:t>performance</a:t>
            </a:r>
            <a:r>
              <a:rPr sz="700" spc="-35" dirty="0"/>
              <a:t> </a:t>
            </a:r>
            <a:r>
              <a:rPr sz="700" spc="-5" dirty="0"/>
              <a:t>of</a:t>
            </a:r>
            <a:r>
              <a:rPr sz="700" spc="-35" dirty="0"/>
              <a:t> </a:t>
            </a:r>
            <a:r>
              <a:rPr sz="700" dirty="0"/>
              <a:t>500</a:t>
            </a:r>
            <a:r>
              <a:rPr sz="700" spc="-35" dirty="0"/>
              <a:t> </a:t>
            </a:r>
            <a:r>
              <a:rPr sz="700" spc="-10" dirty="0"/>
              <a:t>U.S.</a:t>
            </a:r>
            <a:r>
              <a:rPr sz="700" spc="-35" dirty="0"/>
              <a:t> </a:t>
            </a:r>
            <a:r>
              <a:rPr sz="700" spc="-5" dirty="0"/>
              <a:t>large</a:t>
            </a:r>
            <a:r>
              <a:rPr sz="700" spc="-35" dirty="0"/>
              <a:t> </a:t>
            </a:r>
            <a:r>
              <a:rPr sz="700" dirty="0"/>
              <a:t>cap</a:t>
            </a:r>
            <a:r>
              <a:rPr sz="700" spc="-35" dirty="0"/>
              <a:t> </a:t>
            </a:r>
            <a:r>
              <a:rPr sz="700" spc="-10" dirty="0"/>
              <a:t>stocks.</a:t>
            </a:r>
            <a:r>
              <a:rPr sz="700" spc="-35" dirty="0"/>
              <a:t> </a:t>
            </a:r>
            <a:r>
              <a:rPr sz="700" spc="-5" dirty="0"/>
              <a:t>The</a:t>
            </a:r>
            <a:r>
              <a:rPr sz="700" spc="-35" dirty="0"/>
              <a:t> </a:t>
            </a:r>
            <a:r>
              <a:rPr sz="700" spc="-5" dirty="0"/>
              <a:t>MSCI</a:t>
            </a:r>
            <a:r>
              <a:rPr sz="700" spc="-35" dirty="0"/>
              <a:t> </a:t>
            </a:r>
            <a:r>
              <a:rPr sz="700" spc="-5" dirty="0"/>
              <a:t>World</a:t>
            </a:r>
            <a:r>
              <a:rPr sz="700" spc="-35" dirty="0"/>
              <a:t> </a:t>
            </a:r>
            <a:r>
              <a:rPr sz="700" spc="-10" dirty="0"/>
              <a:t>Index</a:t>
            </a:r>
            <a:r>
              <a:rPr sz="700" spc="-35" dirty="0"/>
              <a:t> </a:t>
            </a:r>
            <a:r>
              <a:rPr sz="700" spc="-5" dirty="0"/>
              <a:t>is</a:t>
            </a:r>
            <a:r>
              <a:rPr sz="700" spc="-35" dirty="0"/>
              <a:t> </a:t>
            </a:r>
            <a:r>
              <a:rPr sz="700" spc="-5" dirty="0"/>
              <a:t>a</a:t>
            </a:r>
            <a:r>
              <a:rPr sz="700" spc="-35" dirty="0"/>
              <a:t> </a:t>
            </a:r>
            <a:r>
              <a:rPr sz="700" spc="-5" dirty="0"/>
              <a:t>free</a:t>
            </a:r>
            <a:r>
              <a:rPr sz="700" spc="-35" dirty="0"/>
              <a:t> </a:t>
            </a:r>
            <a:r>
              <a:rPr sz="700" spc="-5" dirty="0"/>
              <a:t>float-adjusted</a:t>
            </a:r>
            <a:r>
              <a:rPr sz="700" spc="-35" dirty="0"/>
              <a:t> </a:t>
            </a:r>
            <a:r>
              <a:rPr sz="700" spc="-10" dirty="0"/>
              <a:t>market</a:t>
            </a:r>
            <a:r>
              <a:rPr sz="700" spc="-35" dirty="0"/>
              <a:t> </a:t>
            </a:r>
            <a:r>
              <a:rPr sz="700" spc="-5" dirty="0"/>
              <a:t>capitalization</a:t>
            </a:r>
            <a:r>
              <a:rPr sz="700" spc="-35" dirty="0"/>
              <a:t> </a:t>
            </a:r>
            <a:r>
              <a:rPr sz="700" spc="-10" dirty="0"/>
              <a:t>weighted</a:t>
            </a:r>
            <a:r>
              <a:rPr sz="700" spc="-35" dirty="0"/>
              <a:t> </a:t>
            </a:r>
            <a:r>
              <a:rPr sz="700" spc="-10" dirty="0"/>
              <a:t>index</a:t>
            </a:r>
            <a:r>
              <a:rPr sz="700" spc="-35" dirty="0"/>
              <a:t> </a:t>
            </a:r>
            <a:r>
              <a:rPr sz="700" spc="-5" dirty="0"/>
              <a:t>that</a:t>
            </a:r>
            <a:r>
              <a:rPr sz="700" spc="-35" dirty="0"/>
              <a:t> </a:t>
            </a:r>
            <a:r>
              <a:rPr sz="700" spc="-5" dirty="0"/>
              <a:t>is</a:t>
            </a:r>
            <a:r>
              <a:rPr sz="700" spc="-35" dirty="0"/>
              <a:t> </a:t>
            </a:r>
            <a:r>
              <a:rPr sz="700" spc="-5" dirty="0"/>
              <a:t>designed</a:t>
            </a:r>
            <a:r>
              <a:rPr sz="700" spc="-35" dirty="0"/>
              <a:t> </a:t>
            </a:r>
            <a:r>
              <a:rPr sz="700" spc="-5" dirty="0"/>
              <a:t>to</a:t>
            </a:r>
            <a:r>
              <a:rPr sz="700" spc="-35" dirty="0"/>
              <a:t> </a:t>
            </a:r>
            <a:r>
              <a:rPr sz="700" spc="-5" dirty="0"/>
              <a:t>measure</a:t>
            </a:r>
            <a:r>
              <a:rPr sz="700" spc="-35" dirty="0"/>
              <a:t> </a:t>
            </a:r>
            <a:r>
              <a:rPr sz="700" spc="-5" dirty="0"/>
              <a:t>the</a:t>
            </a:r>
            <a:r>
              <a:rPr sz="700" spc="-35" dirty="0"/>
              <a:t> </a:t>
            </a:r>
            <a:r>
              <a:rPr sz="700" spc="-5" dirty="0"/>
              <a:t>equity  </a:t>
            </a:r>
            <a:r>
              <a:rPr sz="700" spc="-10" dirty="0"/>
              <a:t>market </a:t>
            </a:r>
            <a:r>
              <a:rPr sz="700" spc="-5" dirty="0"/>
              <a:t>performance of </a:t>
            </a:r>
            <a:r>
              <a:rPr sz="700" spc="-10" dirty="0"/>
              <a:t>developed markets. </a:t>
            </a:r>
            <a:r>
              <a:rPr sz="700" spc="-5" dirty="0"/>
              <a:t>The indices are </a:t>
            </a:r>
            <a:r>
              <a:rPr sz="700" spc="-10" dirty="0"/>
              <a:t>presented </a:t>
            </a:r>
            <a:r>
              <a:rPr sz="700" spc="-5" dirty="0"/>
              <a:t>merely to show general trends in the markets for the </a:t>
            </a:r>
            <a:r>
              <a:rPr sz="700" spc="-10" dirty="0"/>
              <a:t>relevant </a:t>
            </a:r>
            <a:r>
              <a:rPr sz="700" spc="-5" dirty="0"/>
              <a:t>periods </a:t>
            </a:r>
            <a:r>
              <a:rPr sz="700" spc="-10" dirty="0"/>
              <a:t>shown. </a:t>
            </a:r>
            <a:r>
              <a:rPr sz="700" spc="-5" dirty="0"/>
              <a:t>The comparison between Hamilton Lane performance and the </a:t>
            </a:r>
            <a:r>
              <a:rPr sz="700" spc="-10" dirty="0"/>
              <a:t>index </a:t>
            </a:r>
            <a:r>
              <a:rPr sz="700" spc="-5" dirty="0"/>
              <a:t>is not </a:t>
            </a:r>
            <a:r>
              <a:rPr sz="700" spc="-10" dirty="0"/>
              <a:t>intended </a:t>
            </a:r>
            <a:r>
              <a:rPr sz="700" spc="-5" dirty="0"/>
              <a:t>to  imply</a:t>
            </a:r>
            <a:r>
              <a:rPr sz="700" spc="-35" dirty="0"/>
              <a:t> </a:t>
            </a:r>
            <a:r>
              <a:rPr sz="700" spc="-5" dirty="0"/>
              <a:t>that</a:t>
            </a:r>
            <a:r>
              <a:rPr sz="700" spc="-35" dirty="0"/>
              <a:t> </a:t>
            </a:r>
            <a:r>
              <a:rPr sz="700" spc="-5" dirty="0"/>
              <a:t>a</a:t>
            </a:r>
            <a:r>
              <a:rPr sz="700" spc="-35" dirty="0"/>
              <a:t> </a:t>
            </a:r>
            <a:r>
              <a:rPr sz="700" spc="-10" dirty="0"/>
              <a:t>fund’s</a:t>
            </a:r>
            <a:r>
              <a:rPr sz="700" spc="-35" dirty="0"/>
              <a:t> </a:t>
            </a:r>
            <a:r>
              <a:rPr sz="700" spc="-5" dirty="0"/>
              <a:t>or</a:t>
            </a:r>
            <a:r>
              <a:rPr sz="700" spc="-35" dirty="0"/>
              <a:t> </a:t>
            </a:r>
            <a:r>
              <a:rPr sz="700" spc="-10" dirty="0"/>
              <a:t>separate</a:t>
            </a:r>
            <a:r>
              <a:rPr sz="700" spc="-30" dirty="0"/>
              <a:t> </a:t>
            </a:r>
            <a:r>
              <a:rPr sz="700" spc="-5" dirty="0"/>
              <a:t>account’s</a:t>
            </a:r>
            <a:r>
              <a:rPr sz="700" spc="-35" dirty="0"/>
              <a:t> </a:t>
            </a:r>
            <a:r>
              <a:rPr sz="700" spc="-5" dirty="0"/>
              <a:t>portfolio</a:t>
            </a:r>
            <a:r>
              <a:rPr sz="700" spc="-35" dirty="0"/>
              <a:t> </a:t>
            </a:r>
            <a:r>
              <a:rPr sz="700" spc="-5" dirty="0"/>
              <a:t>is</a:t>
            </a:r>
            <a:r>
              <a:rPr sz="700" spc="-35" dirty="0"/>
              <a:t> </a:t>
            </a:r>
            <a:r>
              <a:rPr sz="700" spc="-5" dirty="0"/>
              <a:t>benchmarked</a:t>
            </a:r>
            <a:r>
              <a:rPr sz="700" spc="-30" dirty="0"/>
              <a:t> </a:t>
            </a:r>
            <a:r>
              <a:rPr sz="700" spc="-5" dirty="0"/>
              <a:t>to</a:t>
            </a:r>
            <a:r>
              <a:rPr sz="700" spc="-30" dirty="0"/>
              <a:t> </a:t>
            </a:r>
            <a:r>
              <a:rPr sz="700" spc="-5" dirty="0"/>
              <a:t>the</a:t>
            </a:r>
            <a:r>
              <a:rPr sz="700" spc="-35" dirty="0"/>
              <a:t> </a:t>
            </a:r>
            <a:r>
              <a:rPr sz="700" spc="-10" dirty="0"/>
              <a:t>index</a:t>
            </a:r>
            <a:r>
              <a:rPr sz="700" spc="-35" dirty="0"/>
              <a:t> </a:t>
            </a:r>
            <a:r>
              <a:rPr sz="700" spc="-5" dirty="0"/>
              <a:t>either</a:t>
            </a:r>
            <a:r>
              <a:rPr sz="700" spc="-30" dirty="0"/>
              <a:t> </a:t>
            </a:r>
            <a:r>
              <a:rPr sz="700" spc="-5" dirty="0"/>
              <a:t>in</a:t>
            </a:r>
            <a:r>
              <a:rPr sz="700" spc="-30" dirty="0"/>
              <a:t> </a:t>
            </a:r>
            <a:r>
              <a:rPr sz="700" spc="-5" dirty="0"/>
              <a:t>composition</a:t>
            </a:r>
            <a:r>
              <a:rPr sz="700" spc="-35" dirty="0"/>
              <a:t> </a:t>
            </a:r>
            <a:r>
              <a:rPr sz="700" spc="-5" dirty="0"/>
              <a:t>or</a:t>
            </a:r>
            <a:r>
              <a:rPr sz="700" spc="-35" dirty="0"/>
              <a:t> </a:t>
            </a:r>
            <a:r>
              <a:rPr sz="700" spc="-10" dirty="0"/>
              <a:t>level</a:t>
            </a:r>
            <a:r>
              <a:rPr sz="700" spc="-30" dirty="0"/>
              <a:t> </a:t>
            </a:r>
            <a:r>
              <a:rPr sz="700" spc="-5" dirty="0"/>
              <a:t>of</a:t>
            </a:r>
            <a:r>
              <a:rPr sz="700" spc="-30" dirty="0"/>
              <a:t> </a:t>
            </a:r>
            <a:r>
              <a:rPr sz="700" spc="-5" dirty="0"/>
              <a:t>risk.</a:t>
            </a:r>
            <a:r>
              <a:rPr sz="700" spc="-35" dirty="0"/>
              <a:t> </a:t>
            </a:r>
            <a:r>
              <a:rPr sz="700" spc="-5" dirty="0"/>
              <a:t>The</a:t>
            </a:r>
            <a:r>
              <a:rPr sz="700" spc="-35" dirty="0"/>
              <a:t> </a:t>
            </a:r>
            <a:r>
              <a:rPr sz="700" spc="-10" dirty="0"/>
              <a:t>index</a:t>
            </a:r>
            <a:r>
              <a:rPr sz="700" spc="-35" dirty="0"/>
              <a:t> </a:t>
            </a:r>
            <a:r>
              <a:rPr sz="700" spc="-5" dirty="0"/>
              <a:t>is</a:t>
            </a:r>
            <a:r>
              <a:rPr sz="700" spc="-30" dirty="0"/>
              <a:t> </a:t>
            </a:r>
            <a:r>
              <a:rPr sz="700" spc="-10" dirty="0"/>
              <a:t>unmanaged,</a:t>
            </a:r>
            <a:r>
              <a:rPr sz="700" spc="-35" dirty="0"/>
              <a:t> </a:t>
            </a:r>
            <a:r>
              <a:rPr sz="700" spc="-5" dirty="0"/>
              <a:t>has</a:t>
            </a:r>
            <a:r>
              <a:rPr sz="700" spc="-35" dirty="0"/>
              <a:t> </a:t>
            </a:r>
            <a:r>
              <a:rPr sz="700" spc="-5" dirty="0"/>
              <a:t>no</a:t>
            </a:r>
            <a:r>
              <a:rPr sz="700" spc="-30" dirty="0"/>
              <a:t> </a:t>
            </a:r>
            <a:r>
              <a:rPr sz="700" spc="-10" dirty="0"/>
              <a:t>expenses</a:t>
            </a:r>
            <a:r>
              <a:rPr sz="700" spc="-35" dirty="0"/>
              <a:t> </a:t>
            </a:r>
            <a:r>
              <a:rPr sz="700" spc="-5" dirty="0"/>
              <a:t>and</a:t>
            </a:r>
            <a:r>
              <a:rPr sz="700" spc="-30" dirty="0"/>
              <a:t> </a:t>
            </a:r>
            <a:r>
              <a:rPr sz="700" spc="-5" dirty="0"/>
              <a:t>reflects</a:t>
            </a:r>
            <a:r>
              <a:rPr sz="700" spc="-35" dirty="0"/>
              <a:t> </a:t>
            </a:r>
            <a:r>
              <a:rPr sz="700" spc="-5" dirty="0"/>
              <a:t>the</a:t>
            </a:r>
            <a:r>
              <a:rPr sz="700" spc="-30" dirty="0"/>
              <a:t> </a:t>
            </a:r>
            <a:r>
              <a:rPr sz="700" spc="-10" dirty="0"/>
              <a:t>reinvestment</a:t>
            </a:r>
            <a:r>
              <a:rPr sz="700" spc="-35" dirty="0"/>
              <a:t> </a:t>
            </a:r>
            <a:r>
              <a:rPr sz="700" spc="-5" dirty="0"/>
              <a:t>of</a:t>
            </a:r>
            <a:r>
              <a:rPr sz="700" spc="-35" dirty="0"/>
              <a:t> </a:t>
            </a:r>
            <a:r>
              <a:rPr sz="700" spc="-5" dirty="0"/>
              <a:t>dividends</a:t>
            </a:r>
            <a:r>
              <a:rPr sz="700" spc="-35" dirty="0"/>
              <a:t> </a:t>
            </a:r>
            <a:r>
              <a:rPr sz="700" spc="-5" dirty="0"/>
              <a:t>and</a:t>
            </a:r>
            <a:r>
              <a:rPr sz="700" spc="-30" dirty="0"/>
              <a:t> </a:t>
            </a:r>
            <a:r>
              <a:rPr sz="700" spc="-5" dirty="0"/>
              <a:t>distributions.</a:t>
            </a:r>
            <a:r>
              <a:rPr sz="700" spc="-35" dirty="0"/>
              <a:t> </a:t>
            </a:r>
            <a:r>
              <a:rPr sz="700" spc="-5" dirty="0"/>
              <a:t>The</a:t>
            </a:r>
            <a:r>
              <a:rPr sz="700" spc="-30" dirty="0"/>
              <a:t> </a:t>
            </a:r>
            <a:r>
              <a:rPr sz="700" spc="-5" dirty="0"/>
              <a:t>spreads</a:t>
            </a:r>
            <a:r>
              <a:rPr sz="700" spc="-35" dirty="0"/>
              <a:t> </a:t>
            </a:r>
            <a:r>
              <a:rPr sz="700" spc="-5" dirty="0"/>
              <a:t>are  </a:t>
            </a:r>
            <a:r>
              <a:rPr sz="700" spc="-10" dirty="0"/>
              <a:t>provided</a:t>
            </a:r>
            <a:r>
              <a:rPr sz="700" spc="-40" dirty="0"/>
              <a:t> </a:t>
            </a:r>
            <a:r>
              <a:rPr sz="700" spc="-5" dirty="0"/>
              <a:t>for</a:t>
            </a:r>
            <a:r>
              <a:rPr sz="700" spc="-40" dirty="0"/>
              <a:t> </a:t>
            </a:r>
            <a:r>
              <a:rPr sz="700" spc="-5" dirty="0"/>
              <a:t>comparative</a:t>
            </a:r>
            <a:r>
              <a:rPr sz="700" spc="-40" dirty="0"/>
              <a:t> </a:t>
            </a:r>
            <a:r>
              <a:rPr sz="700" spc="-5" dirty="0"/>
              <a:t>purposes</a:t>
            </a:r>
            <a:r>
              <a:rPr sz="700" spc="-40" dirty="0"/>
              <a:t> </a:t>
            </a:r>
            <a:r>
              <a:rPr sz="700" spc="-15" dirty="0"/>
              <a:t>only.</a:t>
            </a:r>
            <a:r>
              <a:rPr sz="700" spc="-40" dirty="0"/>
              <a:t> </a:t>
            </a:r>
            <a:r>
              <a:rPr sz="700" dirty="0"/>
              <a:t>A</a:t>
            </a:r>
            <a:r>
              <a:rPr sz="700" spc="-40" dirty="0"/>
              <a:t> </a:t>
            </a:r>
            <a:r>
              <a:rPr sz="700" spc="-5" dirty="0"/>
              <a:t>variety</a:t>
            </a:r>
            <a:r>
              <a:rPr sz="700" spc="-40" dirty="0"/>
              <a:t> </a:t>
            </a:r>
            <a:r>
              <a:rPr sz="700" spc="-5" dirty="0"/>
              <a:t>of</a:t>
            </a:r>
            <a:r>
              <a:rPr sz="700" spc="-40" dirty="0"/>
              <a:t> </a:t>
            </a:r>
            <a:r>
              <a:rPr sz="700" spc="-5" dirty="0"/>
              <a:t>factors</a:t>
            </a:r>
            <a:r>
              <a:rPr sz="700" spc="-40" dirty="0"/>
              <a:t> </a:t>
            </a:r>
            <a:r>
              <a:rPr sz="700" spc="-10" dirty="0"/>
              <a:t>may</a:t>
            </a:r>
            <a:r>
              <a:rPr sz="700" spc="-40" dirty="0"/>
              <a:t> </a:t>
            </a:r>
            <a:r>
              <a:rPr sz="700" spc="-5" dirty="0"/>
              <a:t>cause</a:t>
            </a:r>
            <a:r>
              <a:rPr sz="700" spc="-40" dirty="0"/>
              <a:t> </a:t>
            </a:r>
            <a:r>
              <a:rPr sz="700" spc="-5" dirty="0"/>
              <a:t>an</a:t>
            </a:r>
            <a:r>
              <a:rPr sz="700" spc="-40" dirty="0"/>
              <a:t> </a:t>
            </a:r>
            <a:r>
              <a:rPr sz="700" spc="-10" dirty="0"/>
              <a:t>index</a:t>
            </a:r>
            <a:r>
              <a:rPr sz="700" spc="-40" dirty="0"/>
              <a:t> </a:t>
            </a:r>
            <a:r>
              <a:rPr sz="700" spc="-5" dirty="0"/>
              <a:t>to</a:t>
            </a:r>
            <a:r>
              <a:rPr sz="700" spc="-40" dirty="0"/>
              <a:t> </a:t>
            </a:r>
            <a:r>
              <a:rPr sz="700" spc="-5" dirty="0"/>
              <a:t>be</a:t>
            </a:r>
            <a:r>
              <a:rPr sz="700" spc="-40" dirty="0"/>
              <a:t> </a:t>
            </a:r>
            <a:r>
              <a:rPr sz="700" spc="-5" dirty="0"/>
              <a:t>an</a:t>
            </a:r>
            <a:r>
              <a:rPr sz="700" spc="-40" dirty="0"/>
              <a:t> </a:t>
            </a:r>
            <a:r>
              <a:rPr sz="700" spc="-5" dirty="0"/>
              <a:t>inaccurate</a:t>
            </a:r>
            <a:r>
              <a:rPr sz="700" spc="-40" dirty="0"/>
              <a:t> </a:t>
            </a:r>
            <a:r>
              <a:rPr sz="700" spc="-5" dirty="0"/>
              <a:t>benchmark</a:t>
            </a:r>
            <a:r>
              <a:rPr sz="700" spc="-40" dirty="0"/>
              <a:t> </a:t>
            </a:r>
            <a:r>
              <a:rPr sz="700" spc="-5" dirty="0"/>
              <a:t>for</a:t>
            </a:r>
            <a:r>
              <a:rPr sz="700" spc="-40" dirty="0"/>
              <a:t> </a:t>
            </a:r>
            <a:r>
              <a:rPr sz="700" spc="-10" dirty="0"/>
              <a:t>any</a:t>
            </a:r>
            <a:r>
              <a:rPr sz="700" spc="-40" dirty="0"/>
              <a:t> </a:t>
            </a:r>
            <a:r>
              <a:rPr sz="700" spc="-5" dirty="0"/>
              <a:t>particular</a:t>
            </a:r>
            <a:r>
              <a:rPr sz="700" spc="-40" dirty="0"/>
              <a:t> </a:t>
            </a:r>
            <a:r>
              <a:rPr sz="700" spc="-5" dirty="0"/>
              <a:t>fund</a:t>
            </a:r>
            <a:r>
              <a:rPr sz="700" spc="-40" dirty="0"/>
              <a:t> </a:t>
            </a:r>
            <a:r>
              <a:rPr sz="700" spc="-5" dirty="0"/>
              <a:t>or</a:t>
            </a:r>
            <a:r>
              <a:rPr sz="700" spc="-40" dirty="0"/>
              <a:t> </a:t>
            </a:r>
            <a:r>
              <a:rPr sz="700" spc="-10" dirty="0"/>
              <a:t>separate</a:t>
            </a:r>
            <a:r>
              <a:rPr sz="700" spc="-40" dirty="0"/>
              <a:t> </a:t>
            </a:r>
            <a:r>
              <a:rPr sz="700" spc="-5" dirty="0"/>
              <a:t>account</a:t>
            </a:r>
            <a:r>
              <a:rPr sz="700" spc="-40" dirty="0"/>
              <a:t> </a:t>
            </a:r>
            <a:r>
              <a:rPr sz="700" spc="-5" dirty="0"/>
              <a:t>and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indices</a:t>
            </a:r>
            <a:r>
              <a:rPr sz="700" spc="-40" dirty="0"/>
              <a:t> </a:t>
            </a:r>
            <a:r>
              <a:rPr sz="700" spc="-5" dirty="0"/>
              <a:t>do</a:t>
            </a:r>
            <a:r>
              <a:rPr sz="700" spc="-40" dirty="0"/>
              <a:t> </a:t>
            </a:r>
            <a:r>
              <a:rPr sz="700" spc="-5" dirty="0"/>
              <a:t>not</a:t>
            </a:r>
            <a:r>
              <a:rPr sz="700" spc="-40" dirty="0"/>
              <a:t> </a:t>
            </a:r>
            <a:r>
              <a:rPr sz="700" spc="-5" dirty="0"/>
              <a:t>necessarily</a:t>
            </a:r>
            <a:r>
              <a:rPr sz="700" spc="-40" dirty="0"/>
              <a:t> </a:t>
            </a:r>
            <a:r>
              <a:rPr sz="700" spc="-5" dirty="0"/>
              <a:t>reflect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actual</a:t>
            </a:r>
            <a:r>
              <a:rPr sz="700" spc="-40" dirty="0"/>
              <a:t> </a:t>
            </a:r>
            <a:r>
              <a:rPr sz="700" spc="-10" dirty="0"/>
              <a:t>investment</a:t>
            </a:r>
            <a:r>
              <a:rPr sz="700" spc="-40" dirty="0"/>
              <a:t> </a:t>
            </a:r>
            <a:r>
              <a:rPr sz="700" spc="-10" dirty="0"/>
              <a:t>strategy</a:t>
            </a:r>
            <a:r>
              <a:rPr sz="700" spc="-40" dirty="0"/>
              <a:t> </a:t>
            </a:r>
            <a:r>
              <a:rPr sz="700" spc="-5" dirty="0"/>
              <a:t>of</a:t>
            </a:r>
            <a:r>
              <a:rPr sz="700" spc="-40" dirty="0"/>
              <a:t> </a:t>
            </a:r>
            <a:r>
              <a:rPr sz="700" spc="-5" dirty="0"/>
              <a:t>a</a:t>
            </a:r>
            <a:r>
              <a:rPr sz="700" spc="-40" dirty="0"/>
              <a:t> </a:t>
            </a:r>
            <a:r>
              <a:rPr sz="700" spc="-5" dirty="0"/>
              <a:t>fund  or </a:t>
            </a:r>
            <a:r>
              <a:rPr sz="700" spc="-10" dirty="0"/>
              <a:t>separate</a:t>
            </a:r>
            <a:r>
              <a:rPr sz="700" spc="-105" dirty="0"/>
              <a:t> </a:t>
            </a:r>
            <a:r>
              <a:rPr sz="700" spc="-5" dirty="0"/>
              <a:t>account.</a:t>
            </a:r>
            <a:endParaRPr sz="700" dirty="0"/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600" baseline="34722" dirty="0"/>
              <a:t>6   </a:t>
            </a:r>
            <a:r>
              <a:rPr sz="700" spc="-5" dirty="0"/>
              <a:t>The Hamilton Lane </a:t>
            </a:r>
            <a:r>
              <a:rPr sz="700" dirty="0"/>
              <a:t>IRR </a:t>
            </a:r>
            <a:r>
              <a:rPr sz="700" spc="-5" dirty="0"/>
              <a:t>for the </a:t>
            </a:r>
            <a:r>
              <a:rPr sz="700" spc="-20" dirty="0"/>
              <a:t>2017 </a:t>
            </a:r>
            <a:r>
              <a:rPr sz="700" spc="-5" dirty="0"/>
              <a:t>Vintage </a:t>
            </a:r>
            <a:r>
              <a:rPr sz="700" spc="-25" dirty="0"/>
              <a:t>Year, </a:t>
            </a:r>
            <a:r>
              <a:rPr sz="700" spc="-5" dirty="0"/>
              <a:t>calculated on </a:t>
            </a:r>
            <a:r>
              <a:rPr sz="700" dirty="0"/>
              <a:t>a </a:t>
            </a:r>
            <a:r>
              <a:rPr sz="700" spc="-5" dirty="0"/>
              <a:t>non-annualized basis in </a:t>
            </a:r>
            <a:r>
              <a:rPr sz="700" dirty="0"/>
              <a:t>a </a:t>
            </a:r>
            <a:r>
              <a:rPr sz="700" spc="-5" dirty="0"/>
              <a:t>manner consistent with the </a:t>
            </a:r>
            <a:r>
              <a:rPr sz="700" spc="-15" dirty="0"/>
              <a:t>CFA </a:t>
            </a:r>
            <a:r>
              <a:rPr sz="700" spc="-10" dirty="0"/>
              <a:t>Institute’s </a:t>
            </a:r>
            <a:r>
              <a:rPr sz="700" spc="-5" dirty="0"/>
              <a:t>standards for </a:t>
            </a:r>
            <a:r>
              <a:rPr sz="700" spc="-10" dirty="0"/>
              <a:t>private </a:t>
            </a:r>
            <a:r>
              <a:rPr sz="700" spc="-5" dirty="0"/>
              <a:t>equity performance reporting, as well as on </a:t>
            </a:r>
            <a:r>
              <a:rPr sz="700" dirty="0"/>
              <a:t>a </a:t>
            </a:r>
            <a:r>
              <a:rPr sz="700" spc="-5" dirty="0"/>
              <a:t>pooled basis using daily</a:t>
            </a:r>
            <a:r>
              <a:rPr sz="700" spc="55" dirty="0"/>
              <a:t> </a:t>
            </a:r>
            <a:r>
              <a:rPr sz="700" spc="-5" dirty="0"/>
              <a:t>cash</a:t>
            </a:r>
            <a:endParaRPr sz="700" dirty="0"/>
          </a:p>
          <a:p>
            <a:pPr marL="127000" algn="just">
              <a:lnSpc>
                <a:spcPct val="100000"/>
              </a:lnSpc>
            </a:pPr>
            <a:r>
              <a:rPr spc="-5" dirty="0"/>
              <a:t>flows,</a:t>
            </a:r>
            <a:r>
              <a:rPr spc="-25" dirty="0"/>
              <a:t> </a:t>
            </a:r>
            <a:r>
              <a:rPr spc="-5" dirty="0"/>
              <a:t>is</a:t>
            </a:r>
            <a:r>
              <a:rPr spc="-25" dirty="0"/>
              <a:t> </a:t>
            </a:r>
            <a:r>
              <a:rPr spc="-20" dirty="0"/>
              <a:t>90.74%. </a:t>
            </a:r>
            <a:r>
              <a:rPr spc="-10" dirty="0"/>
              <a:t> </a:t>
            </a:r>
            <a:r>
              <a:rPr spc="-5" dirty="0"/>
              <a:t>Hamilton</a:t>
            </a:r>
            <a:r>
              <a:rPr spc="-25" dirty="0"/>
              <a:t> </a:t>
            </a:r>
            <a:r>
              <a:rPr spc="-5" dirty="0"/>
              <a:t>Lane</a:t>
            </a:r>
            <a:r>
              <a:rPr spc="-25" dirty="0"/>
              <a:t> </a:t>
            </a:r>
            <a:r>
              <a:rPr spc="-5" dirty="0"/>
              <a:t>does</a:t>
            </a:r>
            <a:r>
              <a:rPr spc="-25" dirty="0"/>
              <a:t> </a:t>
            </a:r>
            <a:r>
              <a:rPr spc="-5" dirty="0"/>
              <a:t>not</a:t>
            </a:r>
            <a:r>
              <a:rPr spc="-25" dirty="0"/>
              <a:t> </a:t>
            </a:r>
            <a:r>
              <a:rPr spc="-5" dirty="0"/>
              <a:t>consider</a:t>
            </a:r>
            <a:r>
              <a:rPr spc="-25" dirty="0"/>
              <a:t> </a:t>
            </a:r>
            <a:r>
              <a:rPr spc="-5" dirty="0"/>
              <a:t>this</a:t>
            </a:r>
            <a:r>
              <a:rPr spc="-25" dirty="0"/>
              <a:t> </a:t>
            </a:r>
            <a:r>
              <a:rPr spc="-5" dirty="0"/>
              <a:t>performance</a:t>
            </a:r>
            <a:r>
              <a:rPr spc="-25" dirty="0"/>
              <a:t> </a:t>
            </a:r>
            <a:r>
              <a:rPr spc="-5" dirty="0"/>
              <a:t>metric</a:t>
            </a:r>
            <a:r>
              <a:rPr spc="-25" dirty="0"/>
              <a:t> </a:t>
            </a:r>
            <a:r>
              <a:rPr spc="-5" dirty="0"/>
              <a:t>meaningful</a:t>
            </a:r>
            <a:r>
              <a:rPr spc="-25" dirty="0"/>
              <a:t> </a:t>
            </a:r>
            <a:r>
              <a:rPr spc="-10" dirty="0"/>
              <a:t>due</a:t>
            </a:r>
            <a:r>
              <a:rPr spc="-25" dirty="0"/>
              <a:t> </a:t>
            </a:r>
            <a:r>
              <a:rPr spc="-5" dirty="0"/>
              <a:t>to</a:t>
            </a:r>
            <a:r>
              <a:rPr spc="-25" dirty="0"/>
              <a:t> </a:t>
            </a:r>
            <a:r>
              <a:rPr spc="-5" dirty="0"/>
              <a:t>the</a:t>
            </a:r>
            <a:r>
              <a:rPr spc="-25" dirty="0"/>
              <a:t> </a:t>
            </a:r>
            <a:r>
              <a:rPr dirty="0"/>
              <a:t>very</a:t>
            </a:r>
            <a:r>
              <a:rPr spc="-25" dirty="0"/>
              <a:t> </a:t>
            </a:r>
            <a:r>
              <a:rPr dirty="0"/>
              <a:t>short</a:t>
            </a:r>
            <a:r>
              <a:rPr spc="-25" dirty="0"/>
              <a:t> </a:t>
            </a:r>
            <a:r>
              <a:rPr spc="-10" dirty="0"/>
              <a:t>measurement</a:t>
            </a:r>
            <a:r>
              <a:rPr spc="-25" dirty="0"/>
              <a:t> </a:t>
            </a:r>
            <a:r>
              <a:rPr spc="-5" dirty="0"/>
              <a:t>period.</a:t>
            </a:r>
          </a:p>
          <a:p>
            <a:pPr marL="114300" marR="5080" indent="-101600" algn="just">
              <a:lnSpc>
                <a:spcPct val="100000"/>
              </a:lnSpc>
              <a:spcBef>
                <a:spcPts val="165"/>
              </a:spcBef>
            </a:pPr>
            <a:r>
              <a:rPr sz="600" baseline="34722" dirty="0"/>
              <a:t>7</a:t>
            </a:r>
            <a:r>
              <a:rPr sz="600" spc="22" baseline="34722" dirty="0"/>
              <a:t> </a:t>
            </a:r>
            <a:r>
              <a:rPr sz="700" spc="-5" dirty="0"/>
              <a:t>At</a:t>
            </a:r>
            <a:r>
              <a:rPr sz="700" spc="-50" dirty="0"/>
              <a:t> </a:t>
            </a:r>
            <a:r>
              <a:rPr sz="700" spc="-5" dirty="0"/>
              <a:t>the</a:t>
            </a:r>
            <a:r>
              <a:rPr sz="700" spc="-50" dirty="0"/>
              <a:t> </a:t>
            </a:r>
            <a:r>
              <a:rPr sz="700" spc="-5" dirty="0"/>
              <a:t>time</a:t>
            </a:r>
            <a:r>
              <a:rPr sz="700" spc="-50" dirty="0"/>
              <a:t> </a:t>
            </a:r>
            <a:r>
              <a:rPr sz="700" spc="-5" dirty="0"/>
              <a:t>that</a:t>
            </a:r>
            <a:r>
              <a:rPr sz="700" spc="-50" dirty="0"/>
              <a:t> </a:t>
            </a:r>
            <a:r>
              <a:rPr sz="700" spc="-5" dirty="0"/>
              <a:t>this</a:t>
            </a:r>
            <a:r>
              <a:rPr sz="700" spc="-50" dirty="0"/>
              <a:t> </a:t>
            </a:r>
            <a:r>
              <a:rPr sz="700" spc="-5" dirty="0"/>
              <a:t>track</a:t>
            </a:r>
            <a:r>
              <a:rPr sz="700" spc="-50" dirty="0"/>
              <a:t> </a:t>
            </a:r>
            <a:r>
              <a:rPr sz="700" spc="-5" dirty="0"/>
              <a:t>record</a:t>
            </a:r>
            <a:r>
              <a:rPr sz="700" spc="-50" dirty="0"/>
              <a:t> </a:t>
            </a:r>
            <a:r>
              <a:rPr sz="700" spc="-5" dirty="0"/>
              <a:t>was</a:t>
            </a:r>
            <a:r>
              <a:rPr sz="700" spc="-50" dirty="0"/>
              <a:t> </a:t>
            </a:r>
            <a:r>
              <a:rPr sz="700" spc="-10" dirty="0"/>
              <a:t>generated,</a:t>
            </a:r>
            <a:r>
              <a:rPr sz="700" spc="-50" dirty="0"/>
              <a:t> </a:t>
            </a:r>
            <a:r>
              <a:rPr sz="700" spc="-10" dirty="0"/>
              <a:t>approximately</a:t>
            </a:r>
            <a:r>
              <a:rPr sz="700" spc="-50" dirty="0"/>
              <a:t> </a:t>
            </a:r>
            <a:r>
              <a:rPr sz="700" spc="-5" dirty="0"/>
              <a:t>98%</a:t>
            </a:r>
            <a:r>
              <a:rPr sz="700" spc="-50" dirty="0"/>
              <a:t> </a:t>
            </a:r>
            <a:r>
              <a:rPr sz="700" spc="-5" dirty="0"/>
              <a:t>of</a:t>
            </a:r>
            <a:r>
              <a:rPr sz="700" spc="-50" dirty="0"/>
              <a:t> </a:t>
            </a:r>
            <a:r>
              <a:rPr sz="700" spc="-5" dirty="0"/>
              <a:t>June</a:t>
            </a:r>
            <a:r>
              <a:rPr sz="700" spc="-50" dirty="0"/>
              <a:t> </a:t>
            </a:r>
            <a:r>
              <a:rPr sz="700" spc="-5" dirty="0"/>
              <a:t>30,</a:t>
            </a:r>
            <a:r>
              <a:rPr sz="700" spc="-50" dirty="0"/>
              <a:t> </a:t>
            </a:r>
            <a:r>
              <a:rPr sz="700" spc="-20" dirty="0"/>
              <a:t>2017</a:t>
            </a:r>
            <a:r>
              <a:rPr sz="700" spc="-50" dirty="0"/>
              <a:t> </a:t>
            </a:r>
            <a:r>
              <a:rPr sz="700" spc="-5" dirty="0"/>
              <a:t>fund</a:t>
            </a:r>
            <a:r>
              <a:rPr sz="700" spc="-50" dirty="0"/>
              <a:t> </a:t>
            </a:r>
            <a:r>
              <a:rPr sz="700" spc="-5" dirty="0"/>
              <a:t>reported</a:t>
            </a:r>
            <a:r>
              <a:rPr sz="700" spc="-50" dirty="0"/>
              <a:t> </a:t>
            </a:r>
            <a:r>
              <a:rPr sz="700" spc="-10" dirty="0"/>
              <a:t>market</a:t>
            </a:r>
            <a:r>
              <a:rPr sz="700" spc="-50" dirty="0"/>
              <a:t> </a:t>
            </a:r>
            <a:r>
              <a:rPr sz="700" spc="-10" dirty="0"/>
              <a:t>valuations</a:t>
            </a:r>
            <a:r>
              <a:rPr sz="700" spc="-50" dirty="0"/>
              <a:t> </a:t>
            </a:r>
            <a:r>
              <a:rPr sz="700" spc="-10" dirty="0"/>
              <a:t>have</a:t>
            </a:r>
            <a:r>
              <a:rPr sz="700" spc="-50" dirty="0"/>
              <a:t> </a:t>
            </a:r>
            <a:r>
              <a:rPr sz="700" spc="-5" dirty="0"/>
              <a:t>been</a:t>
            </a:r>
            <a:r>
              <a:rPr sz="700" spc="-50" dirty="0"/>
              <a:t> </a:t>
            </a:r>
            <a:r>
              <a:rPr sz="700" spc="-5" dirty="0"/>
              <a:t>received</a:t>
            </a:r>
            <a:r>
              <a:rPr sz="700" spc="-50" dirty="0"/>
              <a:t> </a:t>
            </a:r>
            <a:r>
              <a:rPr sz="700" spc="-5" dirty="0"/>
              <a:t>from</a:t>
            </a:r>
            <a:r>
              <a:rPr sz="700" spc="-50" dirty="0"/>
              <a:t> </a:t>
            </a:r>
            <a:r>
              <a:rPr sz="700" spc="-5" dirty="0"/>
              <a:t>General</a:t>
            </a:r>
            <a:r>
              <a:rPr sz="700" spc="-50" dirty="0"/>
              <a:t> </a:t>
            </a:r>
            <a:r>
              <a:rPr sz="700" spc="-5" dirty="0"/>
              <a:t>Partners.</a:t>
            </a:r>
            <a:r>
              <a:rPr sz="700" spc="-50" dirty="0"/>
              <a:t> </a:t>
            </a:r>
            <a:r>
              <a:rPr sz="700" spc="-10" dirty="0"/>
              <a:t>For</a:t>
            </a:r>
            <a:r>
              <a:rPr sz="700" spc="-50" dirty="0"/>
              <a:t> </a:t>
            </a:r>
            <a:r>
              <a:rPr sz="700" spc="-5" dirty="0"/>
              <a:t>all</a:t>
            </a:r>
            <a:r>
              <a:rPr sz="700" spc="-50" dirty="0"/>
              <a:t> </a:t>
            </a:r>
            <a:r>
              <a:rPr sz="700" spc="-5" dirty="0"/>
              <a:t>other</a:t>
            </a:r>
            <a:r>
              <a:rPr sz="700" spc="-50" dirty="0"/>
              <a:t> </a:t>
            </a:r>
            <a:r>
              <a:rPr sz="700" spc="-10" dirty="0"/>
              <a:t>Funds</a:t>
            </a:r>
            <a:r>
              <a:rPr sz="700" spc="-50" dirty="0"/>
              <a:t> </a:t>
            </a:r>
            <a:r>
              <a:rPr sz="700" spc="-10" dirty="0"/>
              <a:t>represented</a:t>
            </a:r>
            <a:r>
              <a:rPr sz="700" spc="-50" dirty="0"/>
              <a:t> </a:t>
            </a:r>
            <a:r>
              <a:rPr sz="700" spc="-5" dirty="0"/>
              <a:t>in</a:t>
            </a:r>
            <a:r>
              <a:rPr sz="700" spc="-50" dirty="0"/>
              <a:t> </a:t>
            </a:r>
            <a:r>
              <a:rPr sz="700" spc="-5" dirty="0"/>
              <a:t>this</a:t>
            </a:r>
            <a:r>
              <a:rPr sz="700" spc="-50" dirty="0"/>
              <a:t> </a:t>
            </a:r>
            <a:r>
              <a:rPr sz="700" spc="-5" dirty="0"/>
              <a:t>track</a:t>
            </a:r>
            <a:r>
              <a:rPr sz="700" spc="-50" dirty="0"/>
              <a:t> </a:t>
            </a:r>
            <a:r>
              <a:rPr sz="700" spc="-5" dirty="0"/>
              <a:t>record,</a:t>
            </a:r>
            <a:r>
              <a:rPr sz="700" spc="-50" dirty="0"/>
              <a:t> </a:t>
            </a:r>
            <a:r>
              <a:rPr sz="700" spc="-5" dirty="0"/>
              <a:t>Hamilton</a:t>
            </a:r>
            <a:r>
              <a:rPr sz="700" spc="-50" dirty="0"/>
              <a:t> </a:t>
            </a:r>
            <a:r>
              <a:rPr sz="700" spc="-5" dirty="0"/>
              <a:t>Lane</a:t>
            </a:r>
            <a:r>
              <a:rPr sz="700" spc="-50" dirty="0"/>
              <a:t> </a:t>
            </a:r>
            <a:r>
              <a:rPr sz="700" spc="-5" dirty="0"/>
              <a:t>uses</a:t>
            </a:r>
            <a:r>
              <a:rPr sz="700" spc="-50" dirty="0"/>
              <a:t> </a:t>
            </a:r>
            <a:r>
              <a:rPr sz="700" spc="-5" dirty="0"/>
              <a:t>the  </a:t>
            </a:r>
            <a:r>
              <a:rPr sz="700" spc="-10" dirty="0"/>
              <a:t>“Adjusted</a:t>
            </a:r>
            <a:r>
              <a:rPr sz="700" spc="-50" dirty="0"/>
              <a:t> </a:t>
            </a:r>
            <a:r>
              <a:rPr sz="700" spc="-5" dirty="0"/>
              <a:t>Market</a:t>
            </a:r>
            <a:r>
              <a:rPr sz="700" spc="-50" dirty="0"/>
              <a:t> </a:t>
            </a:r>
            <a:r>
              <a:rPr sz="700" spc="-15" dirty="0"/>
              <a:t>Value”</a:t>
            </a:r>
            <a:r>
              <a:rPr sz="700" spc="-50" dirty="0"/>
              <a:t> </a:t>
            </a:r>
            <a:r>
              <a:rPr sz="700" spc="-5" dirty="0"/>
              <a:t>methodology</a:t>
            </a:r>
            <a:r>
              <a:rPr sz="700" spc="-50" dirty="0"/>
              <a:t> </a:t>
            </a:r>
            <a:r>
              <a:rPr sz="700" spc="-5" dirty="0"/>
              <a:t>which</a:t>
            </a:r>
            <a:r>
              <a:rPr sz="700" spc="-50" dirty="0"/>
              <a:t> </a:t>
            </a:r>
            <a:r>
              <a:rPr sz="700" spc="-5" dirty="0"/>
              <a:t>reflects</a:t>
            </a:r>
            <a:r>
              <a:rPr sz="700" spc="-50" dirty="0"/>
              <a:t> </a:t>
            </a:r>
            <a:r>
              <a:rPr sz="700" spc="-5" dirty="0"/>
              <a:t>the</a:t>
            </a:r>
            <a:r>
              <a:rPr sz="700" spc="-50" dirty="0"/>
              <a:t> </a:t>
            </a:r>
            <a:r>
              <a:rPr sz="700" spc="-5" dirty="0"/>
              <a:t>most</a:t>
            </a:r>
            <a:r>
              <a:rPr sz="700" spc="-50" dirty="0"/>
              <a:t> </a:t>
            </a:r>
            <a:r>
              <a:rPr sz="700" spc="-5" dirty="0"/>
              <a:t>recent</a:t>
            </a:r>
            <a:r>
              <a:rPr sz="700" spc="-50" dirty="0"/>
              <a:t> </a:t>
            </a:r>
            <a:r>
              <a:rPr sz="700" spc="-5" dirty="0"/>
              <a:t>reported</a:t>
            </a:r>
            <a:r>
              <a:rPr sz="700" spc="-50" dirty="0"/>
              <a:t> </a:t>
            </a:r>
            <a:r>
              <a:rPr sz="700" spc="-10" dirty="0"/>
              <a:t>market</a:t>
            </a:r>
            <a:r>
              <a:rPr sz="700" spc="-50" dirty="0"/>
              <a:t> </a:t>
            </a:r>
            <a:r>
              <a:rPr sz="700" spc="-10" dirty="0"/>
              <a:t>value</a:t>
            </a:r>
            <a:r>
              <a:rPr sz="700" spc="-50" dirty="0"/>
              <a:t> </a:t>
            </a:r>
            <a:r>
              <a:rPr sz="700" spc="-5" dirty="0"/>
              <a:t>from</a:t>
            </a:r>
            <a:r>
              <a:rPr sz="700" spc="-50" dirty="0"/>
              <a:t> </a:t>
            </a:r>
            <a:r>
              <a:rPr sz="700" spc="-5" dirty="0"/>
              <a:t>the</a:t>
            </a:r>
            <a:r>
              <a:rPr sz="700" spc="-50" dirty="0"/>
              <a:t> </a:t>
            </a:r>
            <a:r>
              <a:rPr sz="700" spc="-5" dirty="0"/>
              <a:t>General</a:t>
            </a:r>
            <a:r>
              <a:rPr sz="700" spc="-50" dirty="0"/>
              <a:t> </a:t>
            </a:r>
            <a:r>
              <a:rPr sz="700" spc="-5" dirty="0"/>
              <a:t>Partner</a:t>
            </a:r>
            <a:r>
              <a:rPr sz="700" spc="-50" dirty="0"/>
              <a:t> </a:t>
            </a:r>
            <a:r>
              <a:rPr sz="700" spc="-10" dirty="0"/>
              <a:t>adjusted</a:t>
            </a:r>
            <a:r>
              <a:rPr sz="700" spc="-50" dirty="0"/>
              <a:t> </a:t>
            </a:r>
            <a:r>
              <a:rPr sz="700" spc="-5" dirty="0"/>
              <a:t>for</a:t>
            </a:r>
            <a:r>
              <a:rPr sz="700" spc="-50" dirty="0"/>
              <a:t> </a:t>
            </a:r>
            <a:r>
              <a:rPr sz="700" spc="-5" dirty="0"/>
              <a:t>interim</a:t>
            </a:r>
            <a:r>
              <a:rPr sz="700" spc="-50" dirty="0"/>
              <a:t> </a:t>
            </a:r>
            <a:r>
              <a:rPr sz="700" spc="-5" dirty="0"/>
              <a:t>net</a:t>
            </a:r>
            <a:r>
              <a:rPr sz="700" spc="-50" dirty="0"/>
              <a:t> </a:t>
            </a:r>
            <a:r>
              <a:rPr sz="700" spc="-5" dirty="0"/>
              <a:t>cash</a:t>
            </a:r>
            <a:r>
              <a:rPr sz="700" spc="-50" dirty="0"/>
              <a:t> </a:t>
            </a:r>
            <a:r>
              <a:rPr sz="700" spc="-5" dirty="0"/>
              <a:t>flows</a:t>
            </a:r>
            <a:r>
              <a:rPr sz="700" spc="-50" dirty="0"/>
              <a:t> </a:t>
            </a:r>
            <a:r>
              <a:rPr sz="700" spc="-5" dirty="0"/>
              <a:t>through</a:t>
            </a:r>
            <a:r>
              <a:rPr sz="700" spc="-50" dirty="0"/>
              <a:t> </a:t>
            </a:r>
            <a:r>
              <a:rPr sz="700" spc="-5" dirty="0"/>
              <a:t>June</a:t>
            </a:r>
            <a:r>
              <a:rPr sz="700" spc="-50" dirty="0"/>
              <a:t> </a:t>
            </a:r>
            <a:r>
              <a:rPr sz="700" spc="-5" dirty="0"/>
              <a:t>30,</a:t>
            </a:r>
            <a:r>
              <a:rPr sz="700" spc="-50" dirty="0"/>
              <a:t> </a:t>
            </a:r>
            <a:r>
              <a:rPr sz="700" spc="-30" dirty="0"/>
              <a:t>2017.</a:t>
            </a:r>
            <a:r>
              <a:rPr sz="700" spc="120" dirty="0"/>
              <a:t> </a:t>
            </a:r>
            <a:r>
              <a:rPr sz="700" spc="-5" dirty="0"/>
              <a:t>This</a:t>
            </a:r>
            <a:r>
              <a:rPr sz="700" spc="-50" dirty="0"/>
              <a:t> </a:t>
            </a:r>
            <a:r>
              <a:rPr sz="700" spc="-5" dirty="0"/>
              <a:t>performance</a:t>
            </a:r>
            <a:r>
              <a:rPr sz="700" spc="-50" dirty="0"/>
              <a:t> </a:t>
            </a:r>
            <a:r>
              <a:rPr sz="700" spc="-5" dirty="0"/>
              <a:t>is</a:t>
            </a:r>
            <a:r>
              <a:rPr sz="700" spc="-50" dirty="0"/>
              <a:t> </a:t>
            </a:r>
            <a:r>
              <a:rPr sz="700" spc="-5" dirty="0"/>
              <a:t>subject</a:t>
            </a:r>
            <a:r>
              <a:rPr sz="700" spc="-50" dirty="0"/>
              <a:t> </a:t>
            </a:r>
            <a:r>
              <a:rPr sz="700" spc="-5" dirty="0"/>
              <a:t>to</a:t>
            </a:r>
            <a:r>
              <a:rPr sz="700" spc="-50" dirty="0"/>
              <a:t> </a:t>
            </a:r>
            <a:r>
              <a:rPr sz="700" spc="-5" dirty="0"/>
              <a:t>change</a:t>
            </a:r>
            <a:r>
              <a:rPr sz="700" spc="-50" dirty="0"/>
              <a:t> </a:t>
            </a:r>
            <a:r>
              <a:rPr sz="700" spc="-5" dirty="0"/>
              <a:t>as</a:t>
            </a:r>
            <a:r>
              <a:rPr sz="700" spc="-50" dirty="0"/>
              <a:t> </a:t>
            </a:r>
            <a:r>
              <a:rPr sz="700" spc="-5" dirty="0"/>
              <a:t>additional</a:t>
            </a:r>
            <a:r>
              <a:rPr sz="700" spc="-50" dirty="0"/>
              <a:t> </a:t>
            </a:r>
            <a:r>
              <a:rPr sz="700" spc="-5" dirty="0"/>
              <a:t>June</a:t>
            </a:r>
            <a:r>
              <a:rPr sz="700" spc="-50" dirty="0"/>
              <a:t> </a:t>
            </a:r>
            <a:r>
              <a:rPr sz="700" spc="-5" dirty="0"/>
              <a:t>30,  </a:t>
            </a:r>
            <a:r>
              <a:rPr sz="700" spc="-20" dirty="0"/>
              <a:t>2017</a:t>
            </a:r>
            <a:r>
              <a:rPr sz="700" spc="-40" dirty="0"/>
              <a:t> </a:t>
            </a:r>
            <a:r>
              <a:rPr sz="700" spc="-5" dirty="0"/>
              <a:t>reported</a:t>
            </a:r>
            <a:r>
              <a:rPr sz="700" spc="-40" dirty="0"/>
              <a:t> </a:t>
            </a:r>
            <a:r>
              <a:rPr sz="700" spc="-10" dirty="0"/>
              <a:t>market</a:t>
            </a:r>
            <a:r>
              <a:rPr sz="700" spc="-40" dirty="0"/>
              <a:t> </a:t>
            </a:r>
            <a:r>
              <a:rPr sz="700" spc="-10" dirty="0"/>
              <a:t>values</a:t>
            </a:r>
            <a:r>
              <a:rPr sz="700" spc="-40" dirty="0"/>
              <a:t> </a:t>
            </a:r>
            <a:r>
              <a:rPr sz="700" spc="-5" dirty="0"/>
              <a:t>are</a:t>
            </a:r>
            <a:r>
              <a:rPr sz="700" spc="-40" dirty="0"/>
              <a:t> </a:t>
            </a:r>
            <a:r>
              <a:rPr sz="700" spc="-5" dirty="0"/>
              <a:t>received</a:t>
            </a:r>
            <a:r>
              <a:rPr sz="700" spc="-40" dirty="0"/>
              <a:t> </a:t>
            </a:r>
            <a:r>
              <a:rPr sz="700" spc="-5" dirty="0"/>
              <a:t>from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General</a:t>
            </a:r>
            <a:r>
              <a:rPr sz="700" spc="-40" dirty="0"/>
              <a:t> </a:t>
            </a:r>
            <a:r>
              <a:rPr sz="700" spc="-5" dirty="0"/>
              <a:t>Partners.</a:t>
            </a:r>
            <a:r>
              <a:rPr sz="700" spc="135" dirty="0"/>
              <a:t> </a:t>
            </a:r>
            <a:r>
              <a:rPr sz="700" dirty="0"/>
              <a:t>A</a:t>
            </a:r>
            <a:r>
              <a:rPr sz="700" spc="-40" dirty="0"/>
              <a:t> </a:t>
            </a:r>
            <a:r>
              <a:rPr sz="700" spc="-10" dirty="0"/>
              <a:t>fund’s</a:t>
            </a:r>
            <a:r>
              <a:rPr sz="700" spc="-40" dirty="0"/>
              <a:t> </a:t>
            </a:r>
            <a:r>
              <a:rPr sz="700" spc="-10" dirty="0"/>
              <a:t>market</a:t>
            </a:r>
            <a:r>
              <a:rPr sz="700" spc="-40" dirty="0"/>
              <a:t> </a:t>
            </a:r>
            <a:r>
              <a:rPr sz="700" spc="-10" dirty="0"/>
              <a:t>value</a:t>
            </a:r>
            <a:r>
              <a:rPr sz="700" spc="-40" dirty="0"/>
              <a:t> </a:t>
            </a:r>
            <a:r>
              <a:rPr sz="700" spc="-5" dirty="0"/>
              <a:t>contains</a:t>
            </a:r>
            <a:r>
              <a:rPr sz="700" spc="-40" dirty="0"/>
              <a:t> </a:t>
            </a:r>
            <a:r>
              <a:rPr sz="700" spc="-10" dirty="0"/>
              <a:t>unrealized</a:t>
            </a:r>
            <a:r>
              <a:rPr sz="700" spc="-40" dirty="0"/>
              <a:t> </a:t>
            </a:r>
            <a:r>
              <a:rPr sz="700" spc="-10" dirty="0"/>
              <a:t>investments.</a:t>
            </a:r>
            <a:r>
              <a:rPr sz="700" spc="-40" dirty="0"/>
              <a:t> </a:t>
            </a:r>
            <a:r>
              <a:rPr sz="700" spc="-10" dirty="0"/>
              <a:t>Valuations</a:t>
            </a:r>
            <a:r>
              <a:rPr sz="700" spc="-40" dirty="0"/>
              <a:t> </a:t>
            </a:r>
            <a:r>
              <a:rPr sz="700" spc="-5" dirty="0"/>
              <a:t>of</a:t>
            </a:r>
            <a:r>
              <a:rPr sz="700" spc="-40" dirty="0"/>
              <a:t> </a:t>
            </a:r>
            <a:r>
              <a:rPr sz="700" spc="-10" dirty="0"/>
              <a:t>unrealized</a:t>
            </a:r>
            <a:r>
              <a:rPr sz="700" spc="-40" dirty="0"/>
              <a:t> </a:t>
            </a:r>
            <a:r>
              <a:rPr sz="700" spc="-10" dirty="0"/>
              <a:t>investments</a:t>
            </a:r>
            <a:r>
              <a:rPr sz="700" spc="-40" dirty="0"/>
              <a:t> </a:t>
            </a:r>
            <a:r>
              <a:rPr sz="700" spc="-5" dirty="0"/>
              <a:t>are</a:t>
            </a:r>
            <a:r>
              <a:rPr sz="700" spc="-40" dirty="0"/>
              <a:t> </a:t>
            </a:r>
            <a:r>
              <a:rPr sz="700" spc="-5" dirty="0"/>
              <a:t>based</a:t>
            </a:r>
            <a:r>
              <a:rPr sz="700" spc="-40" dirty="0"/>
              <a:t> </a:t>
            </a:r>
            <a:r>
              <a:rPr sz="700" spc="-5" dirty="0"/>
              <a:t>on</a:t>
            </a:r>
            <a:r>
              <a:rPr sz="700" spc="-40" dirty="0"/>
              <a:t> </a:t>
            </a:r>
            <a:r>
              <a:rPr sz="700" spc="-10" dirty="0"/>
              <a:t>valuations</a:t>
            </a:r>
            <a:r>
              <a:rPr sz="700" spc="-40" dirty="0"/>
              <a:t> </a:t>
            </a:r>
            <a:r>
              <a:rPr sz="700" spc="-10" dirty="0"/>
              <a:t>by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underlying</a:t>
            </a:r>
            <a:r>
              <a:rPr sz="700" spc="-40" dirty="0"/>
              <a:t> </a:t>
            </a:r>
            <a:r>
              <a:rPr sz="700" spc="-5" dirty="0"/>
              <a:t>managers.</a:t>
            </a:r>
            <a:r>
              <a:rPr sz="700" spc="-40" dirty="0"/>
              <a:t> </a:t>
            </a:r>
            <a:r>
              <a:rPr sz="700" spc="-5" dirty="0"/>
              <a:t>The</a:t>
            </a:r>
            <a:r>
              <a:rPr sz="700" spc="-40" dirty="0"/>
              <a:t> </a:t>
            </a:r>
            <a:r>
              <a:rPr sz="700" spc="-5" dirty="0"/>
              <a:t>actual</a:t>
            </a:r>
            <a:r>
              <a:rPr sz="700" spc="-40" dirty="0"/>
              <a:t> </a:t>
            </a:r>
            <a:r>
              <a:rPr sz="700" spc="-10" dirty="0"/>
              <a:t>realized  </a:t>
            </a:r>
            <a:r>
              <a:rPr sz="700" spc="-5" dirty="0"/>
              <a:t>returns</a:t>
            </a:r>
            <a:r>
              <a:rPr sz="700" spc="-30" dirty="0"/>
              <a:t> </a:t>
            </a:r>
            <a:r>
              <a:rPr sz="700" spc="-5" dirty="0"/>
              <a:t>on</a:t>
            </a:r>
            <a:r>
              <a:rPr sz="700" spc="-30" dirty="0"/>
              <a:t> </a:t>
            </a:r>
            <a:r>
              <a:rPr sz="700" spc="-10" dirty="0"/>
              <a:t>unrealized</a:t>
            </a:r>
            <a:r>
              <a:rPr sz="700" spc="-30" dirty="0"/>
              <a:t> </a:t>
            </a:r>
            <a:r>
              <a:rPr sz="700" spc="-10" dirty="0"/>
              <a:t>investments</a:t>
            </a:r>
            <a:r>
              <a:rPr sz="700" spc="-30" dirty="0"/>
              <a:t> </a:t>
            </a:r>
            <a:r>
              <a:rPr sz="700" spc="-5" dirty="0"/>
              <a:t>will</a:t>
            </a:r>
            <a:r>
              <a:rPr sz="700" spc="-30" dirty="0"/>
              <a:t> </a:t>
            </a:r>
            <a:r>
              <a:rPr sz="700" spc="-5" dirty="0"/>
              <a:t>depend</a:t>
            </a:r>
            <a:r>
              <a:rPr sz="700" spc="-30" dirty="0"/>
              <a:t> </a:t>
            </a:r>
            <a:r>
              <a:rPr sz="700" spc="-5" dirty="0"/>
              <a:t>on</a:t>
            </a:r>
            <a:r>
              <a:rPr sz="700" spc="-30" dirty="0"/>
              <a:t> </a:t>
            </a:r>
            <a:r>
              <a:rPr sz="700" spc="-5" dirty="0"/>
              <a:t>factors</a:t>
            </a:r>
            <a:r>
              <a:rPr sz="700" spc="-30" dirty="0"/>
              <a:t> </a:t>
            </a:r>
            <a:r>
              <a:rPr sz="700" spc="-5" dirty="0"/>
              <a:t>other</a:t>
            </a:r>
            <a:r>
              <a:rPr sz="700" spc="-30" dirty="0"/>
              <a:t> </a:t>
            </a:r>
            <a:r>
              <a:rPr sz="700" spc="-5" dirty="0"/>
              <a:t>than</a:t>
            </a:r>
            <a:r>
              <a:rPr sz="700" spc="-30" dirty="0"/>
              <a:t> </a:t>
            </a:r>
            <a:r>
              <a:rPr sz="700" spc="-5" dirty="0"/>
              <a:t>the</a:t>
            </a:r>
            <a:r>
              <a:rPr sz="700" spc="-30" dirty="0"/>
              <a:t> </a:t>
            </a:r>
            <a:r>
              <a:rPr sz="700" spc="-5" dirty="0"/>
              <a:t>original</a:t>
            </a:r>
            <a:r>
              <a:rPr sz="700" spc="-30" dirty="0"/>
              <a:t> </a:t>
            </a:r>
            <a:r>
              <a:rPr sz="700" spc="-5" dirty="0"/>
              <a:t>cost,</a:t>
            </a:r>
            <a:r>
              <a:rPr sz="700" spc="-30" dirty="0"/>
              <a:t> </a:t>
            </a:r>
            <a:r>
              <a:rPr sz="700" spc="-5" dirty="0"/>
              <a:t>such</a:t>
            </a:r>
            <a:r>
              <a:rPr sz="700" spc="-30" dirty="0"/>
              <a:t> </a:t>
            </a:r>
            <a:r>
              <a:rPr sz="700" spc="-5" dirty="0"/>
              <a:t>as</a:t>
            </a:r>
            <a:r>
              <a:rPr sz="700" spc="-30" dirty="0"/>
              <a:t> </a:t>
            </a:r>
            <a:r>
              <a:rPr sz="700" spc="-5" dirty="0"/>
              <a:t>the</a:t>
            </a:r>
            <a:r>
              <a:rPr sz="700" spc="-30" dirty="0"/>
              <a:t> </a:t>
            </a:r>
            <a:r>
              <a:rPr sz="700" spc="-10" dirty="0"/>
              <a:t>value</a:t>
            </a:r>
            <a:r>
              <a:rPr sz="700" spc="-30" dirty="0"/>
              <a:t> </a:t>
            </a:r>
            <a:r>
              <a:rPr sz="700" spc="-5" dirty="0"/>
              <a:t>of</a:t>
            </a:r>
            <a:r>
              <a:rPr sz="700" spc="-30" dirty="0"/>
              <a:t> </a:t>
            </a:r>
            <a:r>
              <a:rPr sz="700" spc="-5" dirty="0"/>
              <a:t>the</a:t>
            </a:r>
            <a:r>
              <a:rPr sz="700" spc="-30" dirty="0"/>
              <a:t> </a:t>
            </a:r>
            <a:r>
              <a:rPr sz="700" spc="-5" dirty="0"/>
              <a:t>assets</a:t>
            </a:r>
            <a:r>
              <a:rPr sz="700" spc="-30" dirty="0"/>
              <a:t> </a:t>
            </a:r>
            <a:r>
              <a:rPr sz="700" spc="-5" dirty="0"/>
              <a:t>and</a:t>
            </a:r>
            <a:r>
              <a:rPr sz="700" spc="-30" dirty="0"/>
              <a:t> </a:t>
            </a:r>
            <a:r>
              <a:rPr sz="700" spc="-10" dirty="0"/>
              <a:t>market</a:t>
            </a:r>
            <a:r>
              <a:rPr sz="700" spc="-30" dirty="0"/>
              <a:t> </a:t>
            </a:r>
            <a:r>
              <a:rPr sz="700" spc="-5" dirty="0"/>
              <a:t>conditions</a:t>
            </a:r>
            <a:r>
              <a:rPr sz="700" spc="-30" dirty="0"/>
              <a:t> </a:t>
            </a:r>
            <a:r>
              <a:rPr sz="700" spc="-5" dirty="0"/>
              <a:t>at</a:t>
            </a:r>
            <a:r>
              <a:rPr sz="700" spc="-30" dirty="0"/>
              <a:t> </a:t>
            </a:r>
            <a:r>
              <a:rPr sz="700" spc="-5" dirty="0"/>
              <a:t>the</a:t>
            </a:r>
            <a:r>
              <a:rPr sz="700" spc="-30" dirty="0"/>
              <a:t> </a:t>
            </a:r>
            <a:r>
              <a:rPr sz="700" spc="-5" dirty="0"/>
              <a:t>time</a:t>
            </a:r>
            <a:r>
              <a:rPr sz="700" spc="-30" dirty="0"/>
              <a:t> </a:t>
            </a:r>
            <a:r>
              <a:rPr sz="700" spc="-5" dirty="0"/>
              <a:t>of</a:t>
            </a:r>
            <a:r>
              <a:rPr sz="700" spc="-30" dirty="0"/>
              <a:t> </a:t>
            </a:r>
            <a:r>
              <a:rPr sz="700" spc="-10" dirty="0"/>
              <a:t>disposition,</a:t>
            </a:r>
            <a:r>
              <a:rPr sz="700" spc="-30" dirty="0"/>
              <a:t> </a:t>
            </a:r>
            <a:r>
              <a:rPr sz="700" spc="-10" dirty="0"/>
              <a:t>any</a:t>
            </a:r>
            <a:r>
              <a:rPr sz="700" spc="-30" dirty="0"/>
              <a:t> </a:t>
            </a:r>
            <a:r>
              <a:rPr sz="700" spc="-10" dirty="0"/>
              <a:t>related</a:t>
            </a:r>
            <a:r>
              <a:rPr sz="700" spc="-30" dirty="0"/>
              <a:t> </a:t>
            </a:r>
            <a:r>
              <a:rPr sz="700" spc="-5" dirty="0"/>
              <a:t>transaction</a:t>
            </a:r>
            <a:r>
              <a:rPr sz="700" spc="-30" dirty="0"/>
              <a:t> </a:t>
            </a:r>
            <a:r>
              <a:rPr sz="700" spc="-5" dirty="0"/>
              <a:t>costs,</a:t>
            </a:r>
            <a:r>
              <a:rPr sz="700" spc="-30" dirty="0"/>
              <a:t> </a:t>
            </a:r>
            <a:r>
              <a:rPr sz="700" spc="-5" dirty="0"/>
              <a:t>and</a:t>
            </a:r>
            <a:r>
              <a:rPr sz="700" spc="-30" dirty="0"/>
              <a:t> </a:t>
            </a:r>
            <a:r>
              <a:rPr sz="700" spc="-5" dirty="0"/>
              <a:t>the</a:t>
            </a:r>
            <a:r>
              <a:rPr sz="700" spc="-30" dirty="0"/>
              <a:t> </a:t>
            </a:r>
            <a:r>
              <a:rPr sz="700" spc="-5" dirty="0"/>
              <a:t>timing</a:t>
            </a:r>
            <a:r>
              <a:rPr sz="700" spc="-30" dirty="0"/>
              <a:t> </a:t>
            </a:r>
            <a:r>
              <a:rPr sz="700" spc="-5" dirty="0"/>
              <a:t>and</a:t>
            </a:r>
            <a:r>
              <a:rPr sz="700" spc="-30" dirty="0"/>
              <a:t> </a:t>
            </a:r>
            <a:r>
              <a:rPr sz="700" spc="-5" dirty="0"/>
              <a:t>manner</a:t>
            </a:r>
            <a:r>
              <a:rPr sz="700" spc="-30" dirty="0"/>
              <a:t> </a:t>
            </a:r>
            <a:r>
              <a:rPr sz="700" spc="-5" dirty="0"/>
              <a:t>of</a:t>
            </a:r>
            <a:r>
              <a:rPr sz="700" spc="-30" dirty="0"/>
              <a:t> </a:t>
            </a:r>
            <a:r>
              <a:rPr sz="700" spc="-10" dirty="0"/>
              <a:t>sale,</a:t>
            </a:r>
            <a:r>
              <a:rPr sz="700" spc="-30" dirty="0"/>
              <a:t> </a:t>
            </a:r>
            <a:r>
              <a:rPr sz="700" spc="-5" dirty="0"/>
              <a:t>all</a:t>
            </a:r>
            <a:r>
              <a:rPr sz="700" spc="-30" dirty="0"/>
              <a:t> </a:t>
            </a:r>
            <a:r>
              <a:rPr sz="700" spc="-5" dirty="0"/>
              <a:t>of  which</a:t>
            </a:r>
            <a:r>
              <a:rPr sz="700" spc="-20" dirty="0"/>
              <a:t> </a:t>
            </a:r>
            <a:r>
              <a:rPr sz="700" spc="-10" dirty="0"/>
              <a:t>may</a:t>
            </a:r>
            <a:r>
              <a:rPr sz="700" spc="-20" dirty="0"/>
              <a:t> </a:t>
            </a:r>
            <a:r>
              <a:rPr sz="700" spc="-10" dirty="0"/>
              <a:t>differ</a:t>
            </a:r>
            <a:r>
              <a:rPr sz="700" spc="-20" dirty="0"/>
              <a:t> </a:t>
            </a:r>
            <a:r>
              <a:rPr sz="700" spc="-5" dirty="0"/>
              <a:t>from</a:t>
            </a:r>
            <a:r>
              <a:rPr sz="700" spc="-20" dirty="0"/>
              <a:t> </a:t>
            </a:r>
            <a:r>
              <a:rPr sz="700" spc="-5" dirty="0"/>
              <a:t>the</a:t>
            </a:r>
            <a:r>
              <a:rPr sz="700" spc="-20" dirty="0"/>
              <a:t> </a:t>
            </a:r>
            <a:r>
              <a:rPr sz="700" spc="-10" dirty="0"/>
              <a:t>assumptions</a:t>
            </a:r>
            <a:r>
              <a:rPr sz="700" spc="-20" dirty="0"/>
              <a:t> </a:t>
            </a:r>
            <a:r>
              <a:rPr sz="700" spc="-5" dirty="0"/>
              <a:t>on</a:t>
            </a:r>
            <a:r>
              <a:rPr sz="700" spc="-20" dirty="0"/>
              <a:t> </a:t>
            </a:r>
            <a:r>
              <a:rPr sz="700" spc="-5" dirty="0"/>
              <a:t>which</a:t>
            </a:r>
            <a:r>
              <a:rPr sz="700" spc="-20" dirty="0"/>
              <a:t> </a:t>
            </a:r>
            <a:r>
              <a:rPr sz="700" spc="-5" dirty="0"/>
              <a:t>the</a:t>
            </a:r>
            <a:r>
              <a:rPr sz="700" spc="-20" dirty="0"/>
              <a:t> </a:t>
            </a:r>
            <a:r>
              <a:rPr sz="700" spc="-10" dirty="0"/>
              <a:t>valuations</a:t>
            </a:r>
            <a:r>
              <a:rPr sz="700" spc="-20" dirty="0"/>
              <a:t> </a:t>
            </a:r>
            <a:r>
              <a:rPr sz="700" spc="-5" dirty="0"/>
              <a:t>contained</a:t>
            </a:r>
            <a:r>
              <a:rPr sz="700" spc="-20" dirty="0"/>
              <a:t> </a:t>
            </a:r>
            <a:r>
              <a:rPr sz="700" spc="-5" dirty="0"/>
              <a:t>herein</a:t>
            </a:r>
            <a:r>
              <a:rPr sz="700" spc="-20" dirty="0"/>
              <a:t> </a:t>
            </a:r>
            <a:r>
              <a:rPr sz="700" spc="-5" dirty="0"/>
              <a:t>are</a:t>
            </a:r>
            <a:r>
              <a:rPr sz="700" spc="-20" dirty="0"/>
              <a:t> </a:t>
            </a:r>
            <a:r>
              <a:rPr sz="700" spc="-5" dirty="0"/>
              <a:t>based.</a:t>
            </a:r>
            <a:r>
              <a:rPr sz="700" spc="-20" dirty="0"/>
              <a:t> </a:t>
            </a:r>
            <a:r>
              <a:rPr sz="700" spc="-10" dirty="0"/>
              <a:t>Accordingly,</a:t>
            </a:r>
            <a:r>
              <a:rPr sz="700" spc="-20" dirty="0"/>
              <a:t> </a:t>
            </a:r>
            <a:r>
              <a:rPr sz="700" spc="-5" dirty="0"/>
              <a:t>the</a:t>
            </a:r>
            <a:r>
              <a:rPr sz="700" spc="-20" dirty="0"/>
              <a:t> </a:t>
            </a:r>
            <a:r>
              <a:rPr sz="700" spc="-5" dirty="0"/>
              <a:t>actual</a:t>
            </a:r>
            <a:r>
              <a:rPr sz="700" spc="-20" dirty="0"/>
              <a:t> </a:t>
            </a:r>
            <a:r>
              <a:rPr sz="700" spc="-10" dirty="0"/>
              <a:t>realized</a:t>
            </a:r>
            <a:r>
              <a:rPr sz="700" spc="-20" dirty="0"/>
              <a:t> </a:t>
            </a:r>
            <a:r>
              <a:rPr sz="700" spc="-5" dirty="0"/>
              <a:t>returns</a:t>
            </a:r>
            <a:r>
              <a:rPr sz="700" spc="-20" dirty="0"/>
              <a:t> </a:t>
            </a:r>
            <a:r>
              <a:rPr sz="700" spc="-5" dirty="0"/>
              <a:t>on</a:t>
            </a:r>
            <a:r>
              <a:rPr sz="700" spc="-20" dirty="0"/>
              <a:t> </a:t>
            </a:r>
            <a:r>
              <a:rPr sz="700" spc="-5" dirty="0"/>
              <a:t>these</a:t>
            </a:r>
            <a:r>
              <a:rPr sz="700" spc="-20" dirty="0"/>
              <a:t> </a:t>
            </a:r>
            <a:r>
              <a:rPr sz="700" spc="-10" dirty="0"/>
              <a:t>unrealized</a:t>
            </a:r>
            <a:r>
              <a:rPr sz="700" spc="-20" dirty="0"/>
              <a:t> </a:t>
            </a:r>
            <a:r>
              <a:rPr sz="700" spc="-10" dirty="0"/>
              <a:t>investments</a:t>
            </a:r>
            <a:r>
              <a:rPr sz="700" spc="-20" dirty="0"/>
              <a:t> </a:t>
            </a:r>
            <a:r>
              <a:rPr sz="700" spc="-10" dirty="0"/>
              <a:t>may</a:t>
            </a:r>
            <a:r>
              <a:rPr sz="700" spc="-20" dirty="0"/>
              <a:t> </a:t>
            </a:r>
            <a:r>
              <a:rPr sz="700" spc="-10" dirty="0"/>
              <a:t>differ</a:t>
            </a:r>
            <a:r>
              <a:rPr sz="700" spc="-20" dirty="0"/>
              <a:t> </a:t>
            </a:r>
            <a:r>
              <a:rPr sz="700" spc="-5" dirty="0"/>
              <a:t>materially</a:t>
            </a:r>
            <a:r>
              <a:rPr sz="700" spc="-20" dirty="0"/>
              <a:t> </a:t>
            </a:r>
            <a:r>
              <a:rPr sz="700" spc="-5" dirty="0"/>
              <a:t>from</a:t>
            </a:r>
            <a:r>
              <a:rPr sz="700" spc="-20" dirty="0"/>
              <a:t> </a:t>
            </a:r>
            <a:r>
              <a:rPr sz="700" spc="-5" dirty="0"/>
              <a:t>the</a:t>
            </a:r>
            <a:r>
              <a:rPr sz="700" spc="-20" dirty="0"/>
              <a:t> </a:t>
            </a:r>
            <a:r>
              <a:rPr sz="700" spc="-5" dirty="0"/>
              <a:t>assumed</a:t>
            </a:r>
            <a:r>
              <a:rPr sz="700" spc="-20" dirty="0"/>
              <a:t> </a:t>
            </a:r>
            <a:r>
              <a:rPr sz="700" spc="-5" dirty="0"/>
              <a:t>returns</a:t>
            </a:r>
            <a:r>
              <a:rPr sz="700" spc="-20" dirty="0"/>
              <a:t> </a:t>
            </a:r>
            <a:r>
              <a:rPr sz="700" spc="-5" dirty="0"/>
              <a:t>indicated</a:t>
            </a:r>
            <a:r>
              <a:rPr sz="700" spc="-20" dirty="0"/>
              <a:t> </a:t>
            </a:r>
            <a:r>
              <a:rPr sz="700" spc="-5" dirty="0"/>
              <a:t>herein.</a:t>
            </a:r>
            <a:endParaRPr sz="700" dirty="0"/>
          </a:p>
          <a:p>
            <a:pPr marL="127000" marR="5080" indent="-12700" algn="just">
              <a:lnSpc>
                <a:spcPct val="100000"/>
              </a:lnSpc>
              <a:spcBef>
                <a:spcPts val="160"/>
              </a:spcBef>
            </a:pPr>
            <a:r>
              <a:rPr spc="-5" dirty="0"/>
              <a:t>The following </a:t>
            </a:r>
            <a:r>
              <a:rPr spc="-10" dirty="0"/>
              <a:t>hypothetical illustrates </a:t>
            </a:r>
            <a:r>
              <a:rPr spc="-5" dirty="0"/>
              <a:t>the effect of fees on earned returns for both </a:t>
            </a:r>
            <a:r>
              <a:rPr spc="-10" dirty="0"/>
              <a:t>separate </a:t>
            </a:r>
            <a:r>
              <a:rPr spc="-5" dirty="0"/>
              <a:t>accounts and fund-of-funds </a:t>
            </a:r>
            <a:r>
              <a:rPr spc="-10" dirty="0"/>
              <a:t>investment vehicles. </a:t>
            </a:r>
            <a:r>
              <a:rPr spc="-5" dirty="0"/>
              <a:t>The </a:t>
            </a:r>
            <a:r>
              <a:rPr spc="-10" dirty="0"/>
              <a:t>example </a:t>
            </a:r>
            <a:r>
              <a:rPr spc="-5" dirty="0"/>
              <a:t>is solely for illustration purposes and is not </a:t>
            </a:r>
            <a:r>
              <a:rPr spc="-10" dirty="0"/>
              <a:t>intended </a:t>
            </a:r>
            <a:r>
              <a:rPr spc="-5" dirty="0"/>
              <a:t>as a </a:t>
            </a:r>
            <a:r>
              <a:rPr spc="-10" dirty="0"/>
              <a:t>guarantee </a:t>
            </a:r>
            <a:r>
              <a:rPr spc="-5" dirty="0"/>
              <a:t>or prediction  of actual returns that would be earned </a:t>
            </a:r>
            <a:r>
              <a:rPr spc="-10" dirty="0"/>
              <a:t>by </a:t>
            </a:r>
            <a:r>
              <a:rPr spc="-5" dirty="0"/>
              <a:t>similar </a:t>
            </a:r>
            <a:r>
              <a:rPr spc="-10" dirty="0"/>
              <a:t>investment </a:t>
            </a:r>
            <a:r>
              <a:rPr spc="-5" dirty="0"/>
              <a:t>vehicles </a:t>
            </a:r>
            <a:r>
              <a:rPr spc="-10" dirty="0"/>
              <a:t>having </a:t>
            </a:r>
            <a:r>
              <a:rPr spc="-5" dirty="0"/>
              <a:t>comparable </a:t>
            </a:r>
            <a:r>
              <a:rPr spc="-10" dirty="0"/>
              <a:t>features. </a:t>
            </a:r>
            <a:r>
              <a:rPr spc="-5" dirty="0"/>
              <a:t>The </a:t>
            </a:r>
            <a:r>
              <a:rPr spc="-10" dirty="0"/>
              <a:t>hypothetical </a:t>
            </a:r>
            <a:r>
              <a:rPr spc="-5" dirty="0"/>
              <a:t>assumes </a:t>
            </a:r>
            <a:r>
              <a:rPr dirty="0"/>
              <a:t>a </a:t>
            </a:r>
            <a:r>
              <a:rPr spc="-10" dirty="0"/>
              <a:t>separate </a:t>
            </a:r>
            <a:r>
              <a:rPr spc="-5" dirty="0"/>
              <a:t>account or fund-of-funds consisting of </a:t>
            </a:r>
            <a:r>
              <a:rPr spc="-15" dirty="0"/>
              <a:t>$100 </a:t>
            </a:r>
            <a:r>
              <a:rPr spc="-5" dirty="0"/>
              <a:t>million in commitments with </a:t>
            </a:r>
            <a:r>
              <a:rPr dirty="0"/>
              <a:t>a </a:t>
            </a:r>
            <a:r>
              <a:rPr spc="-5" dirty="0"/>
              <a:t>fee structure of </a:t>
            </a:r>
            <a:r>
              <a:rPr spc="-15" dirty="0"/>
              <a:t>1.0%  </a:t>
            </a:r>
            <a:r>
              <a:rPr spc="-5" dirty="0"/>
              <a:t>on committed capital during the first four years of the term of the </a:t>
            </a:r>
            <a:r>
              <a:rPr spc="-10" dirty="0"/>
              <a:t>investment </a:t>
            </a:r>
            <a:r>
              <a:rPr spc="-5" dirty="0"/>
              <a:t>and then declining </a:t>
            </a:r>
            <a:r>
              <a:rPr spc="-10" dirty="0"/>
              <a:t>by </a:t>
            </a:r>
            <a:r>
              <a:rPr spc="-15" dirty="0"/>
              <a:t>10% </a:t>
            </a:r>
            <a:r>
              <a:rPr spc="-5" dirty="0"/>
              <a:t>per </a:t>
            </a:r>
            <a:r>
              <a:rPr spc="-10" dirty="0"/>
              <a:t>year </a:t>
            </a:r>
            <a:r>
              <a:rPr spc="-5" dirty="0"/>
              <a:t>thereafter for the </a:t>
            </a:r>
            <a:r>
              <a:rPr spc="-15" dirty="0"/>
              <a:t>12-year </a:t>
            </a:r>
            <a:r>
              <a:rPr spc="-10" dirty="0"/>
              <a:t>life </a:t>
            </a:r>
            <a:r>
              <a:rPr spc="-5" dirty="0"/>
              <a:t>of the account or fund. The commitments were made during the first three years in </a:t>
            </a:r>
            <a:r>
              <a:rPr spc="-10" dirty="0"/>
              <a:t>relatively  equal</a:t>
            </a:r>
            <a:r>
              <a:rPr spc="-30" dirty="0"/>
              <a:t> </a:t>
            </a:r>
            <a:r>
              <a:rPr spc="-5" dirty="0"/>
              <a:t>increments,</a:t>
            </a:r>
            <a:r>
              <a:rPr spc="-30" dirty="0"/>
              <a:t> </a:t>
            </a:r>
            <a:r>
              <a:rPr spc="-5" dirty="0"/>
              <a:t>and</a:t>
            </a:r>
            <a:r>
              <a:rPr spc="-30" dirty="0"/>
              <a:t> </a:t>
            </a:r>
            <a:r>
              <a:rPr spc="-5" dirty="0"/>
              <a:t>the</a:t>
            </a:r>
            <a:r>
              <a:rPr spc="-30" dirty="0"/>
              <a:t> </a:t>
            </a:r>
            <a:r>
              <a:rPr spc="-10" dirty="0"/>
              <a:t>assumption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5" dirty="0"/>
              <a:t>returns</a:t>
            </a:r>
            <a:r>
              <a:rPr spc="-30" dirty="0"/>
              <a:t> </a:t>
            </a:r>
            <a:r>
              <a:rPr spc="-5" dirty="0"/>
              <a:t>was</a:t>
            </a:r>
            <a:r>
              <a:rPr spc="-30" dirty="0"/>
              <a:t> </a:t>
            </a:r>
            <a:r>
              <a:rPr spc="-5" dirty="0"/>
              <a:t>based</a:t>
            </a:r>
            <a:r>
              <a:rPr spc="-30" dirty="0"/>
              <a:t> </a:t>
            </a:r>
            <a:r>
              <a:rPr spc="-5" dirty="0"/>
              <a:t>on</a:t>
            </a:r>
            <a:r>
              <a:rPr spc="-30" dirty="0"/>
              <a:t> </a:t>
            </a:r>
            <a:r>
              <a:rPr spc="-5" dirty="0"/>
              <a:t>cash</a:t>
            </a:r>
            <a:r>
              <a:rPr spc="-30" dirty="0"/>
              <a:t> </a:t>
            </a:r>
            <a:r>
              <a:rPr spc="-5" dirty="0"/>
              <a:t>flow</a:t>
            </a:r>
            <a:r>
              <a:rPr spc="-30" dirty="0"/>
              <a:t> </a:t>
            </a:r>
            <a:r>
              <a:rPr spc="-10" dirty="0"/>
              <a:t>assumptions</a:t>
            </a:r>
            <a:r>
              <a:rPr spc="-30" dirty="0"/>
              <a:t> </a:t>
            </a:r>
            <a:r>
              <a:rPr spc="-5" dirty="0"/>
              <a:t>derived</a:t>
            </a:r>
            <a:r>
              <a:rPr spc="-30" dirty="0"/>
              <a:t> </a:t>
            </a:r>
            <a:r>
              <a:rPr spc="-5" dirty="0"/>
              <a:t>from</a:t>
            </a:r>
            <a:r>
              <a:rPr spc="-30" dirty="0"/>
              <a:t> </a:t>
            </a:r>
            <a:r>
              <a:rPr spc="-5" dirty="0"/>
              <a:t>a</a:t>
            </a:r>
            <a:r>
              <a:rPr spc="-30" dirty="0"/>
              <a:t> </a:t>
            </a:r>
            <a:r>
              <a:rPr spc="-5" dirty="0"/>
              <a:t>historical</a:t>
            </a:r>
            <a:r>
              <a:rPr spc="-30" dirty="0"/>
              <a:t> </a:t>
            </a:r>
            <a:r>
              <a:rPr spc="-5" dirty="0"/>
              <a:t>database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5" dirty="0"/>
              <a:t>actual</a:t>
            </a:r>
            <a:r>
              <a:rPr spc="-30" dirty="0"/>
              <a:t> </a:t>
            </a:r>
            <a:r>
              <a:rPr spc="-10" dirty="0"/>
              <a:t>private</a:t>
            </a:r>
            <a:r>
              <a:rPr spc="-30" dirty="0"/>
              <a:t> </a:t>
            </a:r>
            <a:r>
              <a:rPr spc="-5" dirty="0"/>
              <a:t>equity</a:t>
            </a:r>
            <a:r>
              <a:rPr spc="-30" dirty="0"/>
              <a:t> </a:t>
            </a:r>
            <a:r>
              <a:rPr spc="-5" dirty="0"/>
              <a:t>cash</a:t>
            </a:r>
            <a:r>
              <a:rPr spc="-30" dirty="0"/>
              <a:t> </a:t>
            </a:r>
            <a:r>
              <a:rPr spc="-5" dirty="0"/>
              <a:t>flows.</a:t>
            </a:r>
            <a:r>
              <a:rPr spc="150" dirty="0"/>
              <a:t> </a:t>
            </a:r>
            <a:r>
              <a:rPr spc="-10" dirty="0"/>
              <a:t>We</a:t>
            </a:r>
            <a:r>
              <a:rPr spc="-30" dirty="0"/>
              <a:t> </a:t>
            </a:r>
            <a:r>
              <a:rPr spc="-5" dirty="0"/>
              <a:t>modeled</a:t>
            </a:r>
            <a:r>
              <a:rPr spc="-30" dirty="0"/>
              <a:t> </a:t>
            </a:r>
            <a:r>
              <a:rPr spc="-5" dirty="0"/>
              <a:t>the</a:t>
            </a:r>
            <a:r>
              <a:rPr spc="-30" dirty="0"/>
              <a:t> </a:t>
            </a:r>
            <a:r>
              <a:rPr spc="-5" dirty="0"/>
              <a:t>impact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5" dirty="0"/>
              <a:t>fees</a:t>
            </a:r>
            <a:r>
              <a:rPr spc="-30" dirty="0"/>
              <a:t> </a:t>
            </a:r>
            <a:r>
              <a:rPr spc="-5" dirty="0"/>
              <a:t>on</a:t>
            </a:r>
            <a:r>
              <a:rPr spc="-30" dirty="0"/>
              <a:t> </a:t>
            </a:r>
            <a:r>
              <a:rPr spc="-5" dirty="0"/>
              <a:t>four</a:t>
            </a:r>
            <a:r>
              <a:rPr spc="-30" dirty="0"/>
              <a:t> </a:t>
            </a:r>
            <a:r>
              <a:rPr spc="-10" dirty="0"/>
              <a:t>different</a:t>
            </a:r>
            <a:r>
              <a:rPr spc="-30" dirty="0"/>
              <a:t> </a:t>
            </a:r>
            <a:r>
              <a:rPr spc="-5" dirty="0"/>
              <a:t>return</a:t>
            </a:r>
            <a:r>
              <a:rPr spc="-30" dirty="0"/>
              <a:t> </a:t>
            </a:r>
            <a:r>
              <a:rPr spc="-5" dirty="0"/>
              <a:t>streams</a:t>
            </a:r>
            <a:r>
              <a:rPr spc="-30" dirty="0"/>
              <a:t> </a:t>
            </a:r>
            <a:r>
              <a:rPr spc="-10" dirty="0"/>
              <a:t>over</a:t>
            </a:r>
            <a:r>
              <a:rPr spc="-30" dirty="0"/>
              <a:t> </a:t>
            </a:r>
            <a:r>
              <a:rPr spc="-5" dirty="0"/>
              <a:t>a</a:t>
            </a:r>
            <a:r>
              <a:rPr spc="-30" dirty="0"/>
              <a:t> </a:t>
            </a:r>
            <a:r>
              <a:rPr spc="-15" dirty="0"/>
              <a:t>12-year  </a:t>
            </a:r>
            <a:r>
              <a:rPr spc="-5" dirty="0"/>
              <a:t>time period. Under these models, the </a:t>
            </a:r>
            <a:r>
              <a:rPr spc="-10" dirty="0"/>
              <a:t>effect </a:t>
            </a:r>
            <a:r>
              <a:rPr spc="-5" dirty="0"/>
              <a:t>of the fees reduced returns </a:t>
            </a:r>
            <a:r>
              <a:rPr spc="-10" dirty="0"/>
              <a:t>by approximately </a:t>
            </a:r>
            <a:r>
              <a:rPr spc="-5" dirty="0"/>
              <a:t>2%. This does not include performance fees since the performance of the account or fund </a:t>
            </a:r>
            <a:r>
              <a:rPr spc="-10" dirty="0"/>
              <a:t>would </a:t>
            </a:r>
            <a:r>
              <a:rPr spc="-5" dirty="0"/>
              <a:t>determine the </a:t>
            </a:r>
            <a:r>
              <a:rPr spc="-10" dirty="0"/>
              <a:t>effect </a:t>
            </a:r>
            <a:r>
              <a:rPr spc="-5" dirty="0"/>
              <a:t>such fees </a:t>
            </a:r>
            <a:r>
              <a:rPr spc="-10" dirty="0"/>
              <a:t>would have </a:t>
            </a:r>
            <a:r>
              <a:rPr spc="-5" dirty="0"/>
              <a:t>on  returns. Expenses also </a:t>
            </a:r>
            <a:r>
              <a:rPr dirty="0"/>
              <a:t>vary </a:t>
            </a:r>
            <a:r>
              <a:rPr spc="-5" dirty="0"/>
              <a:t>based on the particular </a:t>
            </a:r>
            <a:r>
              <a:rPr spc="-10" dirty="0"/>
              <a:t>investment </a:t>
            </a:r>
            <a:r>
              <a:rPr spc="-5" dirty="0"/>
              <a:t>vehicle and, </a:t>
            </a:r>
            <a:r>
              <a:rPr spc="-10" dirty="0"/>
              <a:t>therefore, </a:t>
            </a:r>
            <a:r>
              <a:rPr spc="-5" dirty="0"/>
              <a:t>were not included in this </a:t>
            </a:r>
            <a:r>
              <a:rPr spc="-10" dirty="0"/>
              <a:t>hypothetical. </a:t>
            </a:r>
            <a:r>
              <a:rPr spc="-5" dirty="0"/>
              <a:t>Both performance fees and </a:t>
            </a:r>
            <a:r>
              <a:rPr spc="-10" dirty="0"/>
              <a:t>expenses </a:t>
            </a:r>
            <a:r>
              <a:rPr spc="-5" dirty="0"/>
              <a:t>would </a:t>
            </a:r>
            <a:r>
              <a:rPr dirty="0"/>
              <a:t>further </a:t>
            </a:r>
            <a:r>
              <a:rPr spc="-5" dirty="0"/>
              <a:t>decrease the</a:t>
            </a:r>
            <a:r>
              <a:rPr spc="-80" dirty="0"/>
              <a:t> </a:t>
            </a:r>
            <a:r>
              <a:rPr spc="-5" dirty="0"/>
              <a:t>return.</a:t>
            </a:r>
          </a:p>
          <a:p>
            <a:pPr marL="127000" marR="6350" indent="-12700" algn="just">
              <a:lnSpc>
                <a:spcPct val="100000"/>
              </a:lnSpc>
              <a:spcBef>
                <a:spcPts val="160"/>
              </a:spcBef>
            </a:pPr>
            <a:r>
              <a:rPr spc="-10" dirty="0"/>
              <a:t>Past </a:t>
            </a:r>
            <a:r>
              <a:rPr spc="-5" dirty="0"/>
              <a:t>performance of the </a:t>
            </a:r>
            <a:r>
              <a:rPr spc="-10" dirty="0"/>
              <a:t>investments presented </a:t>
            </a:r>
            <a:r>
              <a:rPr spc="-5" dirty="0"/>
              <a:t>herein is not </a:t>
            </a:r>
            <a:r>
              <a:rPr spc="-10" dirty="0"/>
              <a:t>indicative </a:t>
            </a:r>
            <a:r>
              <a:rPr spc="-5" dirty="0"/>
              <a:t>of future results and should not be used as the basis for an </a:t>
            </a:r>
            <a:r>
              <a:rPr spc="-10" dirty="0"/>
              <a:t>investment </a:t>
            </a:r>
            <a:r>
              <a:rPr spc="-5" dirty="0"/>
              <a:t>decision. The information included has not been </a:t>
            </a:r>
            <a:r>
              <a:rPr spc="-10" dirty="0"/>
              <a:t>reviewed </a:t>
            </a:r>
            <a:r>
              <a:rPr spc="-5" dirty="0"/>
              <a:t>or </a:t>
            </a:r>
            <a:r>
              <a:rPr spc="-10" dirty="0"/>
              <a:t>audited by </a:t>
            </a:r>
            <a:r>
              <a:rPr spc="-5" dirty="0"/>
              <a:t>independent </a:t>
            </a:r>
            <a:r>
              <a:rPr spc="-10" dirty="0"/>
              <a:t>public  </a:t>
            </a:r>
            <a:r>
              <a:rPr spc="-5" dirty="0"/>
              <a:t>accountants.</a:t>
            </a:r>
            <a:r>
              <a:rPr spc="-30" dirty="0"/>
              <a:t> </a:t>
            </a:r>
            <a:r>
              <a:rPr dirty="0"/>
              <a:t>Certain</a:t>
            </a:r>
            <a:r>
              <a:rPr spc="-30" dirty="0"/>
              <a:t> </a:t>
            </a:r>
            <a:r>
              <a:rPr spc="-5" dirty="0"/>
              <a:t>information</a:t>
            </a:r>
            <a:r>
              <a:rPr spc="-30" dirty="0"/>
              <a:t> </a:t>
            </a:r>
            <a:r>
              <a:rPr spc="-5" dirty="0"/>
              <a:t>included</a:t>
            </a:r>
            <a:r>
              <a:rPr spc="-30" dirty="0"/>
              <a:t> </a:t>
            </a:r>
            <a:r>
              <a:rPr spc="-5" dirty="0"/>
              <a:t>herein</a:t>
            </a:r>
            <a:r>
              <a:rPr spc="-30" dirty="0"/>
              <a:t> </a:t>
            </a:r>
            <a:r>
              <a:rPr spc="-5" dirty="0"/>
              <a:t>has</a:t>
            </a:r>
            <a:r>
              <a:rPr spc="-30" dirty="0"/>
              <a:t> </a:t>
            </a:r>
            <a:r>
              <a:rPr spc="-5" dirty="0"/>
              <a:t>been</a:t>
            </a:r>
            <a:r>
              <a:rPr spc="-30" dirty="0"/>
              <a:t> </a:t>
            </a:r>
            <a:r>
              <a:rPr spc="-5" dirty="0"/>
              <a:t>obtained</a:t>
            </a:r>
            <a:r>
              <a:rPr spc="-30" dirty="0"/>
              <a:t> </a:t>
            </a:r>
            <a:r>
              <a:rPr spc="-5" dirty="0"/>
              <a:t>from</a:t>
            </a:r>
            <a:r>
              <a:rPr spc="-30" dirty="0"/>
              <a:t> </a:t>
            </a:r>
            <a:r>
              <a:rPr spc="-5" dirty="0"/>
              <a:t>sources</a:t>
            </a:r>
            <a:r>
              <a:rPr spc="-30" dirty="0"/>
              <a:t> </a:t>
            </a:r>
            <a:r>
              <a:rPr spc="-5" dirty="0"/>
              <a:t>that</a:t>
            </a:r>
            <a:r>
              <a:rPr spc="-30" dirty="0"/>
              <a:t> </a:t>
            </a:r>
            <a:r>
              <a:rPr spc="-5" dirty="0"/>
              <a:t>Hamilton</a:t>
            </a:r>
            <a:r>
              <a:rPr spc="-30" dirty="0"/>
              <a:t> </a:t>
            </a:r>
            <a:r>
              <a:rPr spc="-5" dirty="0"/>
              <a:t>Lane</a:t>
            </a:r>
            <a:r>
              <a:rPr spc="-30" dirty="0"/>
              <a:t> </a:t>
            </a:r>
            <a:r>
              <a:rPr spc="-10" dirty="0"/>
              <a:t>believes</a:t>
            </a:r>
            <a:r>
              <a:rPr spc="-30" dirty="0"/>
              <a:t> </a:t>
            </a:r>
            <a:r>
              <a:rPr spc="-5" dirty="0"/>
              <a:t>to</a:t>
            </a:r>
            <a:r>
              <a:rPr spc="-30" dirty="0"/>
              <a:t> </a:t>
            </a:r>
            <a:r>
              <a:rPr spc="-5" dirty="0"/>
              <a:t>be</a:t>
            </a:r>
            <a:r>
              <a:rPr spc="-30" dirty="0"/>
              <a:t> </a:t>
            </a:r>
            <a:r>
              <a:rPr spc="-5" dirty="0"/>
              <a:t>reliable</a:t>
            </a:r>
            <a:r>
              <a:rPr spc="-30" dirty="0"/>
              <a:t> </a:t>
            </a:r>
            <a:r>
              <a:rPr spc="-5" dirty="0"/>
              <a:t>but</a:t>
            </a:r>
            <a:r>
              <a:rPr spc="-30" dirty="0"/>
              <a:t> </a:t>
            </a:r>
            <a:r>
              <a:rPr spc="-5" dirty="0"/>
              <a:t>the</a:t>
            </a:r>
            <a:r>
              <a:rPr spc="-30" dirty="0"/>
              <a:t> </a:t>
            </a:r>
            <a:r>
              <a:rPr spc="-5" dirty="0"/>
              <a:t>accuracy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5" dirty="0"/>
              <a:t>such</a:t>
            </a:r>
            <a:r>
              <a:rPr spc="-30" dirty="0"/>
              <a:t> </a:t>
            </a:r>
            <a:r>
              <a:rPr spc="-5" dirty="0"/>
              <a:t>information</a:t>
            </a:r>
            <a:r>
              <a:rPr spc="-30" dirty="0"/>
              <a:t> </a:t>
            </a:r>
            <a:r>
              <a:rPr spc="-5" dirty="0"/>
              <a:t>cannot</a:t>
            </a:r>
            <a:r>
              <a:rPr spc="-30" dirty="0"/>
              <a:t> </a:t>
            </a:r>
            <a:r>
              <a:rPr spc="-5" dirty="0"/>
              <a:t>be</a:t>
            </a:r>
            <a:r>
              <a:rPr spc="-30" dirty="0"/>
              <a:t> </a:t>
            </a:r>
            <a:r>
              <a:rPr spc="-10" dirty="0"/>
              <a:t>guaranteed.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9927" y="947981"/>
            <a:ext cx="323723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5"/>
              </a:lnSpc>
            </a:pPr>
            <a:r>
              <a:rPr sz="800" b="1" spc="5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800" b="1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  <a:p>
            <a:pPr marL="26670">
              <a:lnSpc>
                <a:spcPts val="1355"/>
              </a:lnSpc>
            </a:pPr>
            <a:r>
              <a:rPr sz="1200" b="1" spc="-5" dirty="0">
                <a:solidFill>
                  <a:srgbClr val="005187"/>
                </a:solidFill>
                <a:latin typeface="Arial"/>
                <a:cs typeface="Arial"/>
              </a:rPr>
              <a:t>Hamilton </a:t>
            </a:r>
            <a:r>
              <a:rPr sz="1200" b="1" dirty="0">
                <a:solidFill>
                  <a:srgbClr val="005187"/>
                </a:solidFill>
                <a:latin typeface="Arial"/>
                <a:cs typeface="Arial"/>
              </a:rPr>
              <a:t>Lane Discretionary </a:t>
            </a:r>
            <a:r>
              <a:rPr sz="1200" b="1" spc="-20" dirty="0">
                <a:solidFill>
                  <a:srgbClr val="005187"/>
                </a:solidFill>
                <a:latin typeface="Arial"/>
                <a:cs typeface="Arial"/>
              </a:rPr>
              <a:t>Track</a:t>
            </a:r>
            <a:r>
              <a:rPr sz="1200" b="1" spc="-3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5187"/>
                </a:solidFill>
                <a:latin typeface="Arial"/>
                <a:cs typeface="Arial"/>
              </a:rPr>
              <a:t>Record</a:t>
            </a:r>
            <a:r>
              <a:rPr sz="1050" b="1" spc="-15" baseline="31746" dirty="0">
                <a:solidFill>
                  <a:srgbClr val="005187"/>
                </a:solidFill>
                <a:latin typeface="Arial"/>
                <a:cs typeface="Arial"/>
              </a:rPr>
              <a:t>1,6</a:t>
            </a:r>
            <a:endParaRPr sz="1050" baseline="31746">
              <a:latin typeface="Arial"/>
              <a:cs typeface="Arial"/>
            </a:endParaRPr>
          </a:p>
          <a:p>
            <a:pPr marL="26670">
              <a:lnSpc>
                <a:spcPts val="919"/>
              </a:lnSpc>
            </a:pPr>
            <a:r>
              <a:rPr sz="800" b="1" spc="5" dirty="0">
                <a:solidFill>
                  <a:srgbClr val="4C4C4C"/>
                </a:solidFill>
                <a:latin typeface="Arial"/>
                <a:cs typeface="Arial"/>
              </a:rPr>
              <a:t>As of June 30,</a:t>
            </a:r>
            <a:r>
              <a:rPr sz="800" b="1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60184" y="1356522"/>
          <a:ext cx="3958969" cy="16586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874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Composite</a:t>
                      </a:r>
                      <a:r>
                        <a:rPr sz="8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67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74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5-Year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749F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7-Year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749F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10-Year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37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67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Hamilton Lane Realized</a:t>
                      </a:r>
                      <a:r>
                        <a:rPr sz="800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IRR</a:t>
                      </a:r>
                      <a:r>
                        <a:rPr sz="675" baseline="3086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941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13.95%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9419"/>
                    </a:solidFill>
                  </a:tcPr>
                </a:tc>
                <a:tc>
                  <a:txBody>
                    <a:bodyPr/>
                    <a:lstStyle/>
                    <a:p>
                      <a:pPr marR="1676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.8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9419"/>
                    </a:solidFill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10.63%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94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267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Spread vs. S&amp;P </a:t>
                      </a:r>
                      <a:r>
                        <a:rPr sz="800" spc="-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500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PME</a:t>
                      </a:r>
                      <a:r>
                        <a:rPr sz="800" spc="-10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(bps)</a:t>
                      </a:r>
                      <a:r>
                        <a:rPr sz="675" baseline="30864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(269)</a:t>
                      </a:r>
                      <a:r>
                        <a:rPr sz="800" spc="-7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129539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(221)</a:t>
                      </a:r>
                      <a:r>
                        <a:rPr sz="800" spc="-7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212</a:t>
                      </a:r>
                      <a:r>
                        <a:rPr sz="800" spc="-9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267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Spread vs. MSCI </a:t>
                      </a:r>
                      <a:r>
                        <a:rPr sz="800" spc="-1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World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PME</a:t>
                      </a:r>
                      <a:r>
                        <a:rPr sz="800" spc="-7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(bps)</a:t>
                      </a:r>
                      <a:r>
                        <a:rPr sz="675" baseline="30864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1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47</a:t>
                      </a:r>
                      <a:r>
                        <a:rPr sz="800" spc="-8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1587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228</a:t>
                      </a:r>
                      <a:r>
                        <a:rPr sz="800" spc="-9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522</a:t>
                      </a:r>
                      <a:r>
                        <a:rPr sz="800" spc="-9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67">
                <a:tc gridSpan="4"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6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Hamilton Lane </a:t>
                      </a:r>
                      <a:r>
                        <a:rPr sz="8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IRR</a:t>
                      </a:r>
                      <a:r>
                        <a:rPr sz="675" baseline="3086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941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13.39%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9419"/>
                    </a:solidFill>
                  </a:tcPr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9419"/>
                    </a:solidFill>
                  </a:tcPr>
                </a:tc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10.94%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94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67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Spread vs. S&amp;P </a:t>
                      </a:r>
                      <a:r>
                        <a:rPr sz="800" spc="-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500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PME</a:t>
                      </a:r>
                      <a:r>
                        <a:rPr sz="800" spc="-10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(bps)</a:t>
                      </a:r>
                      <a:r>
                        <a:rPr sz="675" baseline="30864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675" baseline="30864" dirty="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(122)</a:t>
                      </a:r>
                      <a:r>
                        <a:rPr sz="800" spc="-7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spc="-2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(170)</a:t>
                      </a:r>
                      <a:r>
                        <a:rPr sz="800" spc="-9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57</a:t>
                      </a:r>
                      <a:r>
                        <a:rPr sz="800" spc="-9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426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Spread vs. MSCI </a:t>
                      </a:r>
                      <a:r>
                        <a:rPr sz="800" spc="-1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World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PME</a:t>
                      </a:r>
                      <a:r>
                        <a:rPr sz="800" spc="-7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(bps)</a:t>
                      </a:r>
                      <a:r>
                        <a:rPr sz="675" baseline="30864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1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209</a:t>
                      </a:r>
                      <a:r>
                        <a:rPr sz="800" spc="-9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159385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245</a:t>
                      </a:r>
                      <a:r>
                        <a:rPr sz="800" spc="-8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382</a:t>
                      </a:r>
                      <a:r>
                        <a:rPr sz="800" spc="-100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solidFill>
                            <a:srgbClr val="4C4C4C"/>
                          </a:solidFill>
                          <a:latin typeface="Arial"/>
                          <a:cs typeface="Arial"/>
                        </a:rPr>
                        <a:t>bps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45529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30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410175" y="222991"/>
            <a:ext cx="253936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Contact</a:t>
            </a:r>
            <a:r>
              <a:rPr spc="-90" dirty="0"/>
              <a:t> </a:t>
            </a:r>
            <a:r>
              <a:rPr spc="-20" dirty="0"/>
              <a:t>Information</a:t>
            </a:r>
          </a:p>
        </p:txBody>
      </p:sp>
      <p:sp>
        <p:nvSpPr>
          <p:cNvPr id="42" name="object 42"/>
          <p:cNvSpPr/>
          <p:nvPr/>
        </p:nvSpPr>
        <p:spPr>
          <a:xfrm>
            <a:off x="5044699" y="5043773"/>
            <a:ext cx="3810" cy="2540"/>
          </a:xfrm>
          <a:custGeom>
            <a:avLst/>
            <a:gdLst/>
            <a:ahLst/>
            <a:cxnLst/>
            <a:rect l="l" t="t" r="r" b="b"/>
            <a:pathLst>
              <a:path w="3810" h="2539">
                <a:moveTo>
                  <a:pt x="2184" y="0"/>
                </a:moveTo>
                <a:lnTo>
                  <a:pt x="0" y="0"/>
                </a:lnTo>
                <a:lnTo>
                  <a:pt x="0" y="1079"/>
                </a:lnTo>
                <a:lnTo>
                  <a:pt x="1092" y="2184"/>
                </a:lnTo>
                <a:lnTo>
                  <a:pt x="3263" y="2184"/>
                </a:lnTo>
                <a:lnTo>
                  <a:pt x="3263" y="1079"/>
                </a:lnTo>
                <a:lnTo>
                  <a:pt x="218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51248" y="5042674"/>
            <a:ext cx="4445" cy="3810"/>
          </a:xfrm>
          <a:custGeom>
            <a:avLst/>
            <a:gdLst/>
            <a:ahLst/>
            <a:cxnLst/>
            <a:rect l="l" t="t" r="r" b="b"/>
            <a:pathLst>
              <a:path w="4445" h="3810">
                <a:moveTo>
                  <a:pt x="0" y="0"/>
                </a:moveTo>
                <a:lnTo>
                  <a:pt x="0" y="2184"/>
                </a:lnTo>
                <a:lnTo>
                  <a:pt x="1092" y="3263"/>
                </a:lnTo>
                <a:lnTo>
                  <a:pt x="4381" y="1104"/>
                </a:lnTo>
                <a:lnTo>
                  <a:pt x="2197" y="1104"/>
                </a:lnTo>
                <a:lnTo>
                  <a:pt x="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68747" y="505691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104" y="0"/>
                </a:lnTo>
              </a:path>
            </a:pathLst>
          </a:custGeom>
          <a:ln w="3175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4369" y="5063462"/>
            <a:ext cx="2540" cy="4445"/>
          </a:xfrm>
          <a:custGeom>
            <a:avLst/>
            <a:gdLst/>
            <a:ahLst/>
            <a:cxnLst/>
            <a:rect l="l" t="t" r="r" b="b"/>
            <a:pathLst>
              <a:path w="2539" h="4445">
                <a:moveTo>
                  <a:pt x="0" y="0"/>
                </a:moveTo>
                <a:lnTo>
                  <a:pt x="0" y="4394"/>
                </a:lnTo>
                <a:lnTo>
                  <a:pt x="2197" y="3301"/>
                </a:lnTo>
                <a:lnTo>
                  <a:pt x="1092" y="2197"/>
                </a:lnTo>
                <a:lnTo>
                  <a:pt x="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386104" y="5154307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4" h="12064">
                <a:moveTo>
                  <a:pt x="12039" y="0"/>
                </a:moveTo>
                <a:lnTo>
                  <a:pt x="10947" y="1079"/>
                </a:lnTo>
                <a:lnTo>
                  <a:pt x="8750" y="2171"/>
                </a:lnTo>
                <a:lnTo>
                  <a:pt x="7632" y="3263"/>
                </a:lnTo>
                <a:lnTo>
                  <a:pt x="6553" y="3263"/>
                </a:lnTo>
                <a:lnTo>
                  <a:pt x="3276" y="6565"/>
                </a:lnTo>
                <a:lnTo>
                  <a:pt x="2184" y="8737"/>
                </a:lnTo>
                <a:lnTo>
                  <a:pt x="0" y="10922"/>
                </a:lnTo>
                <a:lnTo>
                  <a:pt x="0" y="12001"/>
                </a:lnTo>
                <a:lnTo>
                  <a:pt x="1079" y="12001"/>
                </a:lnTo>
                <a:lnTo>
                  <a:pt x="12039" y="1079"/>
                </a:lnTo>
                <a:lnTo>
                  <a:pt x="12039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27083" y="4904798"/>
            <a:ext cx="34290" cy="12065"/>
          </a:xfrm>
          <a:custGeom>
            <a:avLst/>
            <a:gdLst/>
            <a:ahLst/>
            <a:cxnLst/>
            <a:rect l="l" t="t" r="r" b="b"/>
            <a:pathLst>
              <a:path w="34289" h="12064">
                <a:moveTo>
                  <a:pt x="30632" y="0"/>
                </a:moveTo>
                <a:lnTo>
                  <a:pt x="26276" y="3289"/>
                </a:lnTo>
                <a:lnTo>
                  <a:pt x="22999" y="4381"/>
                </a:lnTo>
                <a:lnTo>
                  <a:pt x="17500" y="4381"/>
                </a:lnTo>
                <a:lnTo>
                  <a:pt x="8775" y="5499"/>
                </a:lnTo>
                <a:lnTo>
                  <a:pt x="3263" y="7683"/>
                </a:lnTo>
                <a:lnTo>
                  <a:pt x="2184" y="8775"/>
                </a:lnTo>
                <a:lnTo>
                  <a:pt x="0" y="9867"/>
                </a:lnTo>
                <a:lnTo>
                  <a:pt x="0" y="10947"/>
                </a:lnTo>
                <a:lnTo>
                  <a:pt x="1092" y="10947"/>
                </a:lnTo>
                <a:lnTo>
                  <a:pt x="1092" y="12039"/>
                </a:lnTo>
                <a:lnTo>
                  <a:pt x="2184" y="12039"/>
                </a:lnTo>
                <a:lnTo>
                  <a:pt x="7683" y="9867"/>
                </a:lnTo>
                <a:lnTo>
                  <a:pt x="15316" y="8775"/>
                </a:lnTo>
                <a:lnTo>
                  <a:pt x="21882" y="7683"/>
                </a:lnTo>
                <a:lnTo>
                  <a:pt x="25184" y="6578"/>
                </a:lnTo>
                <a:lnTo>
                  <a:pt x="29540" y="5499"/>
                </a:lnTo>
                <a:lnTo>
                  <a:pt x="24091" y="5499"/>
                </a:lnTo>
                <a:lnTo>
                  <a:pt x="24091" y="4381"/>
                </a:lnTo>
                <a:lnTo>
                  <a:pt x="29540" y="2197"/>
                </a:lnTo>
                <a:lnTo>
                  <a:pt x="30632" y="0"/>
                </a:lnTo>
                <a:close/>
              </a:path>
              <a:path w="34289" h="12064">
                <a:moveTo>
                  <a:pt x="33921" y="3289"/>
                </a:moveTo>
                <a:lnTo>
                  <a:pt x="30632" y="3289"/>
                </a:lnTo>
                <a:lnTo>
                  <a:pt x="27368" y="4381"/>
                </a:lnTo>
                <a:lnTo>
                  <a:pt x="26276" y="5499"/>
                </a:lnTo>
                <a:lnTo>
                  <a:pt x="29540" y="5499"/>
                </a:lnTo>
                <a:lnTo>
                  <a:pt x="33921" y="3289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18859" y="4436451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565" y="0"/>
                </a:moveTo>
                <a:lnTo>
                  <a:pt x="3263" y="0"/>
                </a:lnTo>
                <a:lnTo>
                  <a:pt x="1079" y="2184"/>
                </a:lnTo>
                <a:lnTo>
                  <a:pt x="0" y="2184"/>
                </a:lnTo>
                <a:lnTo>
                  <a:pt x="1079" y="3289"/>
                </a:lnTo>
                <a:lnTo>
                  <a:pt x="5461" y="3289"/>
                </a:lnTo>
                <a:lnTo>
                  <a:pt x="5461" y="1092"/>
                </a:lnTo>
                <a:lnTo>
                  <a:pt x="6565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20789" y="4490079"/>
            <a:ext cx="37465" cy="13335"/>
          </a:xfrm>
          <a:custGeom>
            <a:avLst/>
            <a:gdLst/>
            <a:ahLst/>
            <a:cxnLst/>
            <a:rect l="l" t="t" r="r" b="b"/>
            <a:pathLst>
              <a:path w="37464" h="13335">
                <a:moveTo>
                  <a:pt x="37185" y="7658"/>
                </a:moveTo>
                <a:lnTo>
                  <a:pt x="13144" y="7658"/>
                </a:lnTo>
                <a:lnTo>
                  <a:pt x="14236" y="9842"/>
                </a:lnTo>
                <a:lnTo>
                  <a:pt x="18592" y="10934"/>
                </a:lnTo>
                <a:lnTo>
                  <a:pt x="18592" y="12039"/>
                </a:lnTo>
                <a:lnTo>
                  <a:pt x="17500" y="13131"/>
                </a:lnTo>
                <a:lnTo>
                  <a:pt x="27368" y="9842"/>
                </a:lnTo>
                <a:lnTo>
                  <a:pt x="33909" y="9842"/>
                </a:lnTo>
                <a:lnTo>
                  <a:pt x="37185" y="8750"/>
                </a:lnTo>
                <a:lnTo>
                  <a:pt x="37185" y="7658"/>
                </a:lnTo>
                <a:close/>
              </a:path>
              <a:path w="37464" h="13335">
                <a:moveTo>
                  <a:pt x="33909" y="9842"/>
                </a:moveTo>
                <a:lnTo>
                  <a:pt x="28448" y="9842"/>
                </a:lnTo>
                <a:lnTo>
                  <a:pt x="31724" y="10934"/>
                </a:lnTo>
                <a:lnTo>
                  <a:pt x="33909" y="9842"/>
                </a:lnTo>
                <a:close/>
              </a:path>
              <a:path w="37464" h="13335">
                <a:moveTo>
                  <a:pt x="8763" y="0"/>
                </a:moveTo>
                <a:lnTo>
                  <a:pt x="0" y="4381"/>
                </a:lnTo>
                <a:lnTo>
                  <a:pt x="0" y="7658"/>
                </a:lnTo>
                <a:lnTo>
                  <a:pt x="1092" y="7658"/>
                </a:lnTo>
                <a:lnTo>
                  <a:pt x="6553" y="6565"/>
                </a:lnTo>
                <a:lnTo>
                  <a:pt x="28448" y="6565"/>
                </a:lnTo>
                <a:lnTo>
                  <a:pt x="24066" y="4381"/>
                </a:lnTo>
                <a:lnTo>
                  <a:pt x="26263" y="3276"/>
                </a:lnTo>
                <a:lnTo>
                  <a:pt x="14236" y="3276"/>
                </a:lnTo>
                <a:lnTo>
                  <a:pt x="13144" y="2184"/>
                </a:lnTo>
                <a:lnTo>
                  <a:pt x="10960" y="1092"/>
                </a:lnTo>
                <a:lnTo>
                  <a:pt x="8763" y="1092"/>
                </a:lnTo>
                <a:lnTo>
                  <a:pt x="8763" y="0"/>
                </a:lnTo>
                <a:close/>
              </a:path>
              <a:path w="37464" h="13335">
                <a:moveTo>
                  <a:pt x="28448" y="6565"/>
                </a:moveTo>
                <a:lnTo>
                  <a:pt x="9842" y="6565"/>
                </a:lnTo>
                <a:lnTo>
                  <a:pt x="12052" y="7658"/>
                </a:lnTo>
                <a:lnTo>
                  <a:pt x="27368" y="7658"/>
                </a:lnTo>
                <a:lnTo>
                  <a:pt x="28448" y="6565"/>
                </a:lnTo>
                <a:close/>
              </a:path>
              <a:path w="37464" h="13335">
                <a:moveTo>
                  <a:pt x="24066" y="1092"/>
                </a:moveTo>
                <a:lnTo>
                  <a:pt x="21894" y="1092"/>
                </a:lnTo>
                <a:lnTo>
                  <a:pt x="14236" y="3276"/>
                </a:lnTo>
                <a:lnTo>
                  <a:pt x="26263" y="3276"/>
                </a:lnTo>
                <a:lnTo>
                  <a:pt x="26263" y="2184"/>
                </a:lnTo>
                <a:lnTo>
                  <a:pt x="25158" y="2184"/>
                </a:lnTo>
                <a:lnTo>
                  <a:pt x="24066" y="1092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67673" y="4585294"/>
            <a:ext cx="73313" cy="183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45941" y="4621388"/>
            <a:ext cx="6985" cy="5715"/>
          </a:xfrm>
          <a:custGeom>
            <a:avLst/>
            <a:gdLst/>
            <a:ahLst/>
            <a:cxnLst/>
            <a:rect l="l" t="t" r="r" b="b"/>
            <a:pathLst>
              <a:path w="6985" h="5714">
                <a:moveTo>
                  <a:pt x="6565" y="0"/>
                </a:moveTo>
                <a:lnTo>
                  <a:pt x="5486" y="0"/>
                </a:lnTo>
                <a:lnTo>
                  <a:pt x="0" y="4381"/>
                </a:lnTo>
                <a:lnTo>
                  <a:pt x="0" y="5460"/>
                </a:lnTo>
                <a:lnTo>
                  <a:pt x="5486" y="2197"/>
                </a:lnTo>
                <a:lnTo>
                  <a:pt x="5486" y="1104"/>
                </a:lnTo>
                <a:lnTo>
                  <a:pt x="6565" y="1104"/>
                </a:lnTo>
                <a:lnTo>
                  <a:pt x="6565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06142" y="4617011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10">
                <a:moveTo>
                  <a:pt x="5448" y="0"/>
                </a:moveTo>
                <a:lnTo>
                  <a:pt x="2184" y="0"/>
                </a:lnTo>
                <a:lnTo>
                  <a:pt x="0" y="3276"/>
                </a:lnTo>
                <a:lnTo>
                  <a:pt x="1092" y="3276"/>
                </a:lnTo>
                <a:lnTo>
                  <a:pt x="4368" y="1092"/>
                </a:lnTo>
                <a:lnTo>
                  <a:pt x="5448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13778" y="4615925"/>
            <a:ext cx="4445" cy="2540"/>
          </a:xfrm>
          <a:custGeom>
            <a:avLst/>
            <a:gdLst/>
            <a:ahLst/>
            <a:cxnLst/>
            <a:rect l="l" t="t" r="r" b="b"/>
            <a:pathLst>
              <a:path w="4445" h="2539">
                <a:moveTo>
                  <a:pt x="4406" y="0"/>
                </a:moveTo>
                <a:lnTo>
                  <a:pt x="3314" y="0"/>
                </a:lnTo>
                <a:lnTo>
                  <a:pt x="1104" y="1092"/>
                </a:lnTo>
                <a:lnTo>
                  <a:pt x="0" y="1092"/>
                </a:lnTo>
                <a:lnTo>
                  <a:pt x="1104" y="2184"/>
                </a:lnTo>
                <a:lnTo>
                  <a:pt x="2197" y="2184"/>
                </a:lnTo>
                <a:lnTo>
                  <a:pt x="4406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37878" y="4604969"/>
            <a:ext cx="8890" cy="4445"/>
          </a:xfrm>
          <a:custGeom>
            <a:avLst/>
            <a:gdLst/>
            <a:ahLst/>
            <a:cxnLst/>
            <a:rect l="l" t="t" r="r" b="b"/>
            <a:pathLst>
              <a:path w="8889" h="4445">
                <a:moveTo>
                  <a:pt x="4368" y="0"/>
                </a:moveTo>
                <a:lnTo>
                  <a:pt x="3263" y="1092"/>
                </a:lnTo>
                <a:lnTo>
                  <a:pt x="0" y="2209"/>
                </a:lnTo>
                <a:lnTo>
                  <a:pt x="0" y="4381"/>
                </a:lnTo>
                <a:lnTo>
                  <a:pt x="4368" y="2209"/>
                </a:lnTo>
                <a:lnTo>
                  <a:pt x="6553" y="2209"/>
                </a:lnTo>
                <a:lnTo>
                  <a:pt x="8763" y="1092"/>
                </a:lnTo>
                <a:lnTo>
                  <a:pt x="5461" y="1092"/>
                </a:lnTo>
                <a:lnTo>
                  <a:pt x="4368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820361" y="4591841"/>
            <a:ext cx="45085" cy="22225"/>
          </a:xfrm>
          <a:custGeom>
            <a:avLst/>
            <a:gdLst/>
            <a:ahLst/>
            <a:cxnLst/>
            <a:rect l="l" t="t" r="r" b="b"/>
            <a:pathLst>
              <a:path w="45085" h="22225">
                <a:moveTo>
                  <a:pt x="18605" y="14223"/>
                </a:moveTo>
                <a:lnTo>
                  <a:pt x="8763" y="14223"/>
                </a:lnTo>
                <a:lnTo>
                  <a:pt x="8763" y="15341"/>
                </a:lnTo>
                <a:lnTo>
                  <a:pt x="6578" y="17513"/>
                </a:lnTo>
                <a:lnTo>
                  <a:pt x="8763" y="17513"/>
                </a:lnTo>
                <a:lnTo>
                  <a:pt x="7658" y="18605"/>
                </a:lnTo>
                <a:lnTo>
                  <a:pt x="2197" y="21882"/>
                </a:lnTo>
                <a:lnTo>
                  <a:pt x="4368" y="20777"/>
                </a:lnTo>
                <a:lnTo>
                  <a:pt x="8763" y="19697"/>
                </a:lnTo>
                <a:lnTo>
                  <a:pt x="10960" y="18605"/>
                </a:lnTo>
                <a:lnTo>
                  <a:pt x="13144" y="16421"/>
                </a:lnTo>
                <a:lnTo>
                  <a:pt x="14236" y="16421"/>
                </a:lnTo>
                <a:lnTo>
                  <a:pt x="18605" y="14223"/>
                </a:lnTo>
                <a:close/>
              </a:path>
              <a:path w="45085" h="22225">
                <a:moveTo>
                  <a:pt x="28460" y="10947"/>
                </a:moveTo>
                <a:lnTo>
                  <a:pt x="3289" y="10947"/>
                </a:lnTo>
                <a:lnTo>
                  <a:pt x="2197" y="12039"/>
                </a:lnTo>
                <a:lnTo>
                  <a:pt x="3289" y="13131"/>
                </a:lnTo>
                <a:lnTo>
                  <a:pt x="0" y="17513"/>
                </a:lnTo>
                <a:lnTo>
                  <a:pt x="1104" y="19697"/>
                </a:lnTo>
                <a:lnTo>
                  <a:pt x="3289" y="18605"/>
                </a:lnTo>
                <a:lnTo>
                  <a:pt x="6578" y="15341"/>
                </a:lnTo>
                <a:lnTo>
                  <a:pt x="5486" y="15341"/>
                </a:lnTo>
                <a:lnTo>
                  <a:pt x="5486" y="14223"/>
                </a:lnTo>
                <a:lnTo>
                  <a:pt x="18605" y="14223"/>
                </a:lnTo>
                <a:lnTo>
                  <a:pt x="20777" y="13131"/>
                </a:lnTo>
                <a:lnTo>
                  <a:pt x="25184" y="12039"/>
                </a:lnTo>
                <a:lnTo>
                  <a:pt x="28460" y="10947"/>
                </a:lnTo>
                <a:close/>
              </a:path>
              <a:path w="45085" h="22225">
                <a:moveTo>
                  <a:pt x="19685" y="5473"/>
                </a:moveTo>
                <a:lnTo>
                  <a:pt x="17500" y="5473"/>
                </a:lnTo>
                <a:lnTo>
                  <a:pt x="12052" y="6565"/>
                </a:lnTo>
                <a:lnTo>
                  <a:pt x="6578" y="8762"/>
                </a:lnTo>
                <a:lnTo>
                  <a:pt x="4368" y="10947"/>
                </a:lnTo>
                <a:lnTo>
                  <a:pt x="31724" y="10947"/>
                </a:lnTo>
                <a:lnTo>
                  <a:pt x="29552" y="12039"/>
                </a:lnTo>
                <a:lnTo>
                  <a:pt x="31724" y="12039"/>
                </a:lnTo>
                <a:lnTo>
                  <a:pt x="33921" y="10947"/>
                </a:lnTo>
                <a:lnTo>
                  <a:pt x="33921" y="9855"/>
                </a:lnTo>
                <a:lnTo>
                  <a:pt x="15316" y="9855"/>
                </a:lnTo>
                <a:lnTo>
                  <a:pt x="17500" y="7670"/>
                </a:lnTo>
                <a:lnTo>
                  <a:pt x="16421" y="7670"/>
                </a:lnTo>
                <a:lnTo>
                  <a:pt x="19685" y="5473"/>
                </a:lnTo>
                <a:close/>
              </a:path>
              <a:path w="45085" h="22225">
                <a:moveTo>
                  <a:pt x="43776" y="6565"/>
                </a:moveTo>
                <a:lnTo>
                  <a:pt x="21894" y="6565"/>
                </a:lnTo>
                <a:lnTo>
                  <a:pt x="20777" y="7670"/>
                </a:lnTo>
                <a:lnTo>
                  <a:pt x="17500" y="9855"/>
                </a:lnTo>
                <a:lnTo>
                  <a:pt x="33921" y="9855"/>
                </a:lnTo>
                <a:lnTo>
                  <a:pt x="29552" y="8762"/>
                </a:lnTo>
                <a:lnTo>
                  <a:pt x="32829" y="7670"/>
                </a:lnTo>
                <a:lnTo>
                  <a:pt x="42129" y="7670"/>
                </a:lnTo>
                <a:lnTo>
                  <a:pt x="43776" y="6565"/>
                </a:lnTo>
                <a:close/>
              </a:path>
              <a:path w="45085" h="22225">
                <a:moveTo>
                  <a:pt x="42129" y="7670"/>
                </a:moveTo>
                <a:lnTo>
                  <a:pt x="33921" y="7670"/>
                </a:lnTo>
                <a:lnTo>
                  <a:pt x="37211" y="8762"/>
                </a:lnTo>
                <a:lnTo>
                  <a:pt x="40500" y="8762"/>
                </a:lnTo>
                <a:lnTo>
                  <a:pt x="42129" y="7670"/>
                </a:lnTo>
                <a:close/>
              </a:path>
              <a:path w="45085" h="22225">
                <a:moveTo>
                  <a:pt x="28460" y="1092"/>
                </a:moveTo>
                <a:lnTo>
                  <a:pt x="25184" y="1092"/>
                </a:lnTo>
                <a:lnTo>
                  <a:pt x="22974" y="3289"/>
                </a:lnTo>
                <a:lnTo>
                  <a:pt x="22974" y="6565"/>
                </a:lnTo>
                <a:lnTo>
                  <a:pt x="39382" y="6565"/>
                </a:lnTo>
                <a:lnTo>
                  <a:pt x="40500" y="5473"/>
                </a:lnTo>
                <a:lnTo>
                  <a:pt x="26276" y="5473"/>
                </a:lnTo>
                <a:lnTo>
                  <a:pt x="26276" y="4381"/>
                </a:lnTo>
                <a:lnTo>
                  <a:pt x="27368" y="3289"/>
                </a:lnTo>
                <a:lnTo>
                  <a:pt x="28460" y="1092"/>
                </a:lnTo>
                <a:close/>
              </a:path>
              <a:path w="45085" h="22225">
                <a:moveTo>
                  <a:pt x="31724" y="2197"/>
                </a:moveTo>
                <a:lnTo>
                  <a:pt x="26276" y="5473"/>
                </a:lnTo>
                <a:lnTo>
                  <a:pt x="39382" y="5473"/>
                </a:lnTo>
                <a:lnTo>
                  <a:pt x="42312" y="3289"/>
                </a:lnTo>
                <a:lnTo>
                  <a:pt x="33921" y="3289"/>
                </a:lnTo>
                <a:lnTo>
                  <a:pt x="31724" y="2197"/>
                </a:lnTo>
                <a:close/>
              </a:path>
              <a:path w="45085" h="22225">
                <a:moveTo>
                  <a:pt x="36118" y="0"/>
                </a:moveTo>
                <a:lnTo>
                  <a:pt x="36118" y="1092"/>
                </a:lnTo>
                <a:lnTo>
                  <a:pt x="33921" y="3289"/>
                </a:lnTo>
                <a:lnTo>
                  <a:pt x="37211" y="3289"/>
                </a:lnTo>
                <a:lnTo>
                  <a:pt x="39382" y="1092"/>
                </a:lnTo>
                <a:lnTo>
                  <a:pt x="37211" y="1092"/>
                </a:lnTo>
                <a:lnTo>
                  <a:pt x="36118" y="0"/>
                </a:lnTo>
                <a:close/>
              </a:path>
              <a:path w="45085" h="22225">
                <a:moveTo>
                  <a:pt x="44869" y="1092"/>
                </a:moveTo>
                <a:lnTo>
                  <a:pt x="41592" y="1092"/>
                </a:lnTo>
                <a:lnTo>
                  <a:pt x="37211" y="3289"/>
                </a:lnTo>
                <a:lnTo>
                  <a:pt x="42312" y="3289"/>
                </a:lnTo>
                <a:lnTo>
                  <a:pt x="43776" y="2197"/>
                </a:lnTo>
                <a:lnTo>
                  <a:pt x="44869" y="1092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856481" y="4588567"/>
            <a:ext cx="4445" cy="2540"/>
          </a:xfrm>
          <a:custGeom>
            <a:avLst/>
            <a:gdLst/>
            <a:ahLst/>
            <a:cxnLst/>
            <a:rect l="l" t="t" r="r" b="b"/>
            <a:pathLst>
              <a:path w="4445" h="2539">
                <a:moveTo>
                  <a:pt x="2184" y="0"/>
                </a:moveTo>
                <a:lnTo>
                  <a:pt x="0" y="1092"/>
                </a:lnTo>
                <a:lnTo>
                  <a:pt x="2184" y="1092"/>
                </a:lnTo>
                <a:lnTo>
                  <a:pt x="3263" y="2171"/>
                </a:lnTo>
                <a:lnTo>
                  <a:pt x="4381" y="1092"/>
                </a:lnTo>
                <a:lnTo>
                  <a:pt x="218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61956" y="4583098"/>
            <a:ext cx="17780" cy="8255"/>
          </a:xfrm>
          <a:custGeom>
            <a:avLst/>
            <a:gdLst/>
            <a:ahLst/>
            <a:cxnLst/>
            <a:rect l="l" t="t" r="r" b="b"/>
            <a:pathLst>
              <a:path w="17779" h="8254">
                <a:moveTo>
                  <a:pt x="13119" y="4381"/>
                </a:moveTo>
                <a:lnTo>
                  <a:pt x="0" y="4381"/>
                </a:lnTo>
                <a:lnTo>
                  <a:pt x="1079" y="5461"/>
                </a:lnTo>
                <a:lnTo>
                  <a:pt x="1079" y="7645"/>
                </a:lnTo>
                <a:lnTo>
                  <a:pt x="3263" y="6565"/>
                </a:lnTo>
                <a:lnTo>
                  <a:pt x="5448" y="6565"/>
                </a:lnTo>
                <a:lnTo>
                  <a:pt x="6540" y="5461"/>
                </a:lnTo>
                <a:lnTo>
                  <a:pt x="10947" y="5461"/>
                </a:lnTo>
                <a:lnTo>
                  <a:pt x="13119" y="4381"/>
                </a:lnTo>
                <a:close/>
              </a:path>
              <a:path w="17779" h="8254">
                <a:moveTo>
                  <a:pt x="16395" y="3276"/>
                </a:moveTo>
                <a:lnTo>
                  <a:pt x="3263" y="3276"/>
                </a:lnTo>
                <a:lnTo>
                  <a:pt x="1079" y="4381"/>
                </a:lnTo>
                <a:lnTo>
                  <a:pt x="15316" y="4381"/>
                </a:lnTo>
                <a:lnTo>
                  <a:pt x="16395" y="3276"/>
                </a:lnTo>
                <a:close/>
              </a:path>
              <a:path w="17779" h="8254">
                <a:moveTo>
                  <a:pt x="17500" y="1079"/>
                </a:moveTo>
                <a:lnTo>
                  <a:pt x="15316" y="2197"/>
                </a:lnTo>
                <a:lnTo>
                  <a:pt x="6540" y="2197"/>
                </a:lnTo>
                <a:lnTo>
                  <a:pt x="8737" y="3276"/>
                </a:lnTo>
                <a:lnTo>
                  <a:pt x="15316" y="3276"/>
                </a:lnTo>
                <a:lnTo>
                  <a:pt x="17500" y="1079"/>
                </a:lnTo>
                <a:close/>
              </a:path>
              <a:path w="17779" h="8254">
                <a:moveTo>
                  <a:pt x="16395" y="0"/>
                </a:moveTo>
                <a:lnTo>
                  <a:pt x="9829" y="0"/>
                </a:lnTo>
                <a:lnTo>
                  <a:pt x="7658" y="2197"/>
                </a:lnTo>
                <a:lnTo>
                  <a:pt x="13119" y="2197"/>
                </a:lnTo>
                <a:lnTo>
                  <a:pt x="14224" y="1079"/>
                </a:lnTo>
                <a:lnTo>
                  <a:pt x="15316" y="1079"/>
                </a:lnTo>
                <a:lnTo>
                  <a:pt x="16395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876180" y="4579800"/>
            <a:ext cx="4445" cy="2540"/>
          </a:xfrm>
          <a:custGeom>
            <a:avLst/>
            <a:gdLst/>
            <a:ahLst/>
            <a:cxnLst/>
            <a:rect l="l" t="t" r="r" b="b"/>
            <a:pathLst>
              <a:path w="4445" h="2539">
                <a:moveTo>
                  <a:pt x="3276" y="0"/>
                </a:moveTo>
                <a:lnTo>
                  <a:pt x="1092" y="1092"/>
                </a:lnTo>
                <a:lnTo>
                  <a:pt x="0" y="2184"/>
                </a:lnTo>
                <a:lnTo>
                  <a:pt x="2171" y="2184"/>
                </a:lnTo>
                <a:lnTo>
                  <a:pt x="4356" y="1092"/>
                </a:lnTo>
                <a:lnTo>
                  <a:pt x="3276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69352" y="4360588"/>
            <a:ext cx="1724025" cy="2374900"/>
          </a:xfrm>
          <a:custGeom>
            <a:avLst/>
            <a:gdLst/>
            <a:ahLst/>
            <a:cxnLst/>
            <a:rect l="l" t="t" r="r" b="b"/>
            <a:pathLst>
              <a:path w="1724025" h="2374900">
                <a:moveTo>
                  <a:pt x="1291234" y="2362200"/>
                </a:moveTo>
                <a:lnTo>
                  <a:pt x="1285760" y="2362200"/>
                </a:lnTo>
                <a:lnTo>
                  <a:pt x="1282484" y="2374900"/>
                </a:lnTo>
                <a:lnTo>
                  <a:pt x="1291234" y="2374900"/>
                </a:lnTo>
                <a:lnTo>
                  <a:pt x="1291234" y="2362200"/>
                </a:lnTo>
                <a:close/>
              </a:path>
              <a:path w="1724025" h="2374900">
                <a:moveTo>
                  <a:pt x="1305458" y="2349500"/>
                </a:moveTo>
                <a:lnTo>
                  <a:pt x="1259497" y="2349500"/>
                </a:lnTo>
                <a:lnTo>
                  <a:pt x="1258392" y="2362200"/>
                </a:lnTo>
                <a:lnTo>
                  <a:pt x="1304378" y="2362200"/>
                </a:lnTo>
                <a:lnTo>
                  <a:pt x="1305458" y="2349500"/>
                </a:lnTo>
                <a:close/>
              </a:path>
              <a:path w="1724025" h="2374900">
                <a:moveTo>
                  <a:pt x="1245273" y="2336800"/>
                </a:moveTo>
                <a:lnTo>
                  <a:pt x="1240891" y="2336800"/>
                </a:lnTo>
                <a:lnTo>
                  <a:pt x="1241996" y="2349500"/>
                </a:lnTo>
                <a:lnTo>
                  <a:pt x="1246352" y="2349500"/>
                </a:lnTo>
                <a:lnTo>
                  <a:pt x="1245273" y="2336800"/>
                </a:lnTo>
                <a:close/>
              </a:path>
              <a:path w="1724025" h="2374900">
                <a:moveTo>
                  <a:pt x="1247444" y="2336800"/>
                </a:moveTo>
                <a:lnTo>
                  <a:pt x="1245273" y="2336800"/>
                </a:lnTo>
                <a:lnTo>
                  <a:pt x="1249654" y="2349500"/>
                </a:lnTo>
                <a:lnTo>
                  <a:pt x="1250746" y="2349500"/>
                </a:lnTo>
                <a:lnTo>
                  <a:pt x="1247444" y="2336800"/>
                </a:lnTo>
                <a:close/>
              </a:path>
              <a:path w="1724025" h="2374900">
                <a:moveTo>
                  <a:pt x="1254023" y="2336800"/>
                </a:moveTo>
                <a:lnTo>
                  <a:pt x="1250746" y="2336800"/>
                </a:lnTo>
                <a:lnTo>
                  <a:pt x="1252943" y="2349500"/>
                </a:lnTo>
                <a:lnTo>
                  <a:pt x="1254023" y="2336800"/>
                </a:lnTo>
                <a:close/>
              </a:path>
              <a:path w="1724025" h="2374900">
                <a:moveTo>
                  <a:pt x="1306550" y="2336800"/>
                </a:moveTo>
                <a:lnTo>
                  <a:pt x="1257312" y="2336800"/>
                </a:lnTo>
                <a:lnTo>
                  <a:pt x="1258392" y="2349500"/>
                </a:lnTo>
                <a:lnTo>
                  <a:pt x="1313116" y="2349500"/>
                </a:lnTo>
                <a:lnTo>
                  <a:pt x="1306550" y="2336800"/>
                </a:lnTo>
                <a:close/>
              </a:path>
              <a:path w="1724025" h="2374900">
                <a:moveTo>
                  <a:pt x="1299984" y="2324100"/>
                </a:moveTo>
                <a:lnTo>
                  <a:pt x="1226667" y="2324100"/>
                </a:lnTo>
                <a:lnTo>
                  <a:pt x="1227759" y="2336800"/>
                </a:lnTo>
                <a:lnTo>
                  <a:pt x="1305458" y="2336800"/>
                </a:lnTo>
                <a:lnTo>
                  <a:pt x="1299984" y="2324100"/>
                </a:lnTo>
                <a:close/>
              </a:path>
              <a:path w="1724025" h="2374900">
                <a:moveTo>
                  <a:pt x="1310932" y="2298700"/>
                </a:moveTo>
                <a:lnTo>
                  <a:pt x="1214628" y="2298700"/>
                </a:lnTo>
                <a:lnTo>
                  <a:pt x="1215707" y="2311400"/>
                </a:lnTo>
                <a:lnTo>
                  <a:pt x="1220101" y="2324100"/>
                </a:lnTo>
                <a:lnTo>
                  <a:pt x="1297800" y="2324100"/>
                </a:lnTo>
                <a:lnTo>
                  <a:pt x="1298892" y="2311400"/>
                </a:lnTo>
                <a:lnTo>
                  <a:pt x="1312024" y="2311400"/>
                </a:lnTo>
                <a:lnTo>
                  <a:pt x="1310932" y="2298700"/>
                </a:lnTo>
                <a:close/>
              </a:path>
              <a:path w="1724025" h="2374900">
                <a:moveTo>
                  <a:pt x="1309839" y="2286000"/>
                </a:moveTo>
                <a:lnTo>
                  <a:pt x="1206969" y="2286000"/>
                </a:lnTo>
                <a:lnTo>
                  <a:pt x="1210271" y="2298700"/>
                </a:lnTo>
                <a:lnTo>
                  <a:pt x="1308760" y="2298700"/>
                </a:lnTo>
                <a:lnTo>
                  <a:pt x="1309839" y="2286000"/>
                </a:lnTo>
                <a:close/>
              </a:path>
              <a:path w="1724025" h="2374900">
                <a:moveTo>
                  <a:pt x="1210271" y="2273300"/>
                </a:moveTo>
                <a:lnTo>
                  <a:pt x="1201496" y="2273300"/>
                </a:lnTo>
                <a:lnTo>
                  <a:pt x="1203680" y="2286000"/>
                </a:lnTo>
                <a:lnTo>
                  <a:pt x="1204760" y="2286000"/>
                </a:lnTo>
                <a:lnTo>
                  <a:pt x="1210271" y="2273300"/>
                </a:lnTo>
                <a:close/>
              </a:path>
              <a:path w="1724025" h="2374900">
                <a:moveTo>
                  <a:pt x="1324076" y="2273300"/>
                </a:moveTo>
                <a:lnTo>
                  <a:pt x="1210271" y="2273300"/>
                </a:lnTo>
                <a:lnTo>
                  <a:pt x="1213548" y="2286000"/>
                </a:lnTo>
                <a:lnTo>
                  <a:pt x="1320800" y="2286000"/>
                </a:lnTo>
                <a:lnTo>
                  <a:pt x="1324076" y="2273300"/>
                </a:lnTo>
                <a:close/>
              </a:path>
              <a:path w="1724025" h="2374900">
                <a:moveTo>
                  <a:pt x="1206969" y="2260600"/>
                </a:moveTo>
                <a:lnTo>
                  <a:pt x="1201496" y="2260600"/>
                </a:lnTo>
                <a:lnTo>
                  <a:pt x="1202575" y="2273300"/>
                </a:lnTo>
                <a:lnTo>
                  <a:pt x="1206969" y="2273300"/>
                </a:lnTo>
                <a:lnTo>
                  <a:pt x="1206969" y="2260600"/>
                </a:lnTo>
                <a:close/>
              </a:path>
              <a:path w="1724025" h="2374900">
                <a:moveTo>
                  <a:pt x="1327340" y="2260600"/>
                </a:moveTo>
                <a:lnTo>
                  <a:pt x="1206969" y="2260600"/>
                </a:lnTo>
                <a:lnTo>
                  <a:pt x="1208087" y="2273300"/>
                </a:lnTo>
                <a:lnTo>
                  <a:pt x="1326248" y="2273300"/>
                </a:lnTo>
                <a:lnTo>
                  <a:pt x="1327340" y="2260600"/>
                </a:lnTo>
                <a:close/>
              </a:path>
              <a:path w="1724025" h="2374900">
                <a:moveTo>
                  <a:pt x="1292313" y="2222500"/>
                </a:moveTo>
                <a:lnTo>
                  <a:pt x="1199311" y="2222500"/>
                </a:lnTo>
                <a:lnTo>
                  <a:pt x="1199311" y="2247900"/>
                </a:lnTo>
                <a:lnTo>
                  <a:pt x="1197127" y="2260600"/>
                </a:lnTo>
                <a:lnTo>
                  <a:pt x="1316418" y="2260600"/>
                </a:lnTo>
                <a:lnTo>
                  <a:pt x="1308760" y="2247900"/>
                </a:lnTo>
                <a:lnTo>
                  <a:pt x="1294536" y="2247900"/>
                </a:lnTo>
                <a:lnTo>
                  <a:pt x="1290142" y="2235200"/>
                </a:lnTo>
                <a:lnTo>
                  <a:pt x="1291234" y="2235200"/>
                </a:lnTo>
                <a:lnTo>
                  <a:pt x="1292313" y="2222500"/>
                </a:lnTo>
                <a:close/>
              </a:path>
              <a:path w="1724025" h="2374900">
                <a:moveTo>
                  <a:pt x="1190574" y="2235200"/>
                </a:moveTo>
                <a:lnTo>
                  <a:pt x="1177429" y="2235200"/>
                </a:lnTo>
                <a:lnTo>
                  <a:pt x="1175232" y="2247900"/>
                </a:lnTo>
                <a:lnTo>
                  <a:pt x="1194955" y="2247900"/>
                </a:lnTo>
                <a:lnTo>
                  <a:pt x="1190574" y="2235200"/>
                </a:lnTo>
                <a:close/>
              </a:path>
              <a:path w="1724025" h="2374900">
                <a:moveTo>
                  <a:pt x="1197127" y="2235200"/>
                </a:moveTo>
                <a:lnTo>
                  <a:pt x="1194955" y="2235200"/>
                </a:lnTo>
                <a:lnTo>
                  <a:pt x="1194955" y="2247900"/>
                </a:lnTo>
                <a:lnTo>
                  <a:pt x="1198232" y="2247900"/>
                </a:lnTo>
                <a:lnTo>
                  <a:pt x="1197127" y="2235200"/>
                </a:lnTo>
                <a:close/>
              </a:path>
              <a:path w="1724025" h="2374900">
                <a:moveTo>
                  <a:pt x="1304378" y="2209800"/>
                </a:moveTo>
                <a:lnTo>
                  <a:pt x="1196047" y="2209800"/>
                </a:lnTo>
                <a:lnTo>
                  <a:pt x="1194955" y="2222500"/>
                </a:lnTo>
                <a:lnTo>
                  <a:pt x="1302156" y="2222500"/>
                </a:lnTo>
                <a:lnTo>
                  <a:pt x="1304378" y="2209800"/>
                </a:lnTo>
                <a:close/>
              </a:path>
              <a:path w="1724025" h="2374900">
                <a:moveTo>
                  <a:pt x="1314208" y="2209800"/>
                </a:moveTo>
                <a:lnTo>
                  <a:pt x="1304378" y="2209800"/>
                </a:lnTo>
                <a:lnTo>
                  <a:pt x="1314208" y="2222500"/>
                </a:lnTo>
                <a:lnTo>
                  <a:pt x="1314208" y="2209800"/>
                </a:lnTo>
                <a:close/>
              </a:path>
              <a:path w="1724025" h="2374900">
                <a:moveTo>
                  <a:pt x="1315288" y="2197100"/>
                </a:moveTo>
                <a:lnTo>
                  <a:pt x="1191653" y="2197100"/>
                </a:lnTo>
                <a:lnTo>
                  <a:pt x="1200404" y="2209800"/>
                </a:lnTo>
                <a:lnTo>
                  <a:pt x="1315288" y="2209800"/>
                </a:lnTo>
                <a:lnTo>
                  <a:pt x="1315288" y="2197100"/>
                </a:lnTo>
                <a:close/>
              </a:path>
              <a:path w="1724025" h="2374900">
                <a:moveTo>
                  <a:pt x="1310932" y="2184400"/>
                </a:moveTo>
                <a:lnTo>
                  <a:pt x="1192745" y="2184400"/>
                </a:lnTo>
                <a:lnTo>
                  <a:pt x="1192745" y="2197100"/>
                </a:lnTo>
                <a:lnTo>
                  <a:pt x="1310932" y="2197100"/>
                </a:lnTo>
                <a:lnTo>
                  <a:pt x="1310932" y="2184400"/>
                </a:lnTo>
                <a:close/>
              </a:path>
              <a:path w="1724025" h="2374900">
                <a:moveTo>
                  <a:pt x="1321892" y="2171700"/>
                </a:moveTo>
                <a:lnTo>
                  <a:pt x="1190574" y="2171700"/>
                </a:lnTo>
                <a:lnTo>
                  <a:pt x="1190574" y="2184400"/>
                </a:lnTo>
                <a:lnTo>
                  <a:pt x="1314208" y="2184400"/>
                </a:lnTo>
                <a:lnTo>
                  <a:pt x="1321892" y="2171700"/>
                </a:lnTo>
                <a:close/>
              </a:path>
              <a:path w="1724025" h="2374900">
                <a:moveTo>
                  <a:pt x="1189443" y="2159000"/>
                </a:moveTo>
                <a:lnTo>
                  <a:pt x="1187272" y="2159000"/>
                </a:lnTo>
                <a:lnTo>
                  <a:pt x="1187272" y="2171700"/>
                </a:lnTo>
                <a:lnTo>
                  <a:pt x="1192745" y="2171700"/>
                </a:lnTo>
                <a:lnTo>
                  <a:pt x="1189443" y="2159000"/>
                </a:lnTo>
                <a:close/>
              </a:path>
              <a:path w="1724025" h="2374900">
                <a:moveTo>
                  <a:pt x="1314208" y="2159000"/>
                </a:moveTo>
                <a:lnTo>
                  <a:pt x="1189443" y="2159000"/>
                </a:lnTo>
                <a:lnTo>
                  <a:pt x="1192745" y="2171700"/>
                </a:lnTo>
                <a:lnTo>
                  <a:pt x="1313116" y="2171700"/>
                </a:lnTo>
                <a:lnTo>
                  <a:pt x="1314208" y="2159000"/>
                </a:lnTo>
                <a:close/>
              </a:path>
              <a:path w="1724025" h="2374900">
                <a:moveTo>
                  <a:pt x="1327340" y="2159000"/>
                </a:moveTo>
                <a:lnTo>
                  <a:pt x="1319682" y="2159000"/>
                </a:lnTo>
                <a:lnTo>
                  <a:pt x="1320800" y="2171700"/>
                </a:lnTo>
                <a:lnTo>
                  <a:pt x="1330604" y="2171700"/>
                </a:lnTo>
                <a:lnTo>
                  <a:pt x="1327340" y="2159000"/>
                </a:lnTo>
                <a:close/>
              </a:path>
              <a:path w="1724025" h="2374900">
                <a:moveTo>
                  <a:pt x="1176337" y="2146300"/>
                </a:moveTo>
                <a:lnTo>
                  <a:pt x="1167587" y="2146300"/>
                </a:lnTo>
                <a:lnTo>
                  <a:pt x="1171956" y="2159000"/>
                </a:lnTo>
                <a:lnTo>
                  <a:pt x="1176337" y="2159000"/>
                </a:lnTo>
                <a:lnTo>
                  <a:pt x="1176337" y="2146300"/>
                </a:lnTo>
                <a:close/>
              </a:path>
              <a:path w="1724025" h="2374900">
                <a:moveTo>
                  <a:pt x="1301076" y="2146300"/>
                </a:moveTo>
                <a:lnTo>
                  <a:pt x="1189443" y="2146300"/>
                </a:lnTo>
                <a:lnTo>
                  <a:pt x="1188364" y="2159000"/>
                </a:lnTo>
                <a:lnTo>
                  <a:pt x="1305458" y="2159000"/>
                </a:lnTo>
                <a:lnTo>
                  <a:pt x="1301076" y="2146300"/>
                </a:lnTo>
                <a:close/>
              </a:path>
              <a:path w="1724025" h="2374900">
                <a:moveTo>
                  <a:pt x="1336103" y="2120900"/>
                </a:moveTo>
                <a:lnTo>
                  <a:pt x="1156639" y="2120900"/>
                </a:lnTo>
                <a:lnTo>
                  <a:pt x="1159916" y="2133600"/>
                </a:lnTo>
                <a:lnTo>
                  <a:pt x="1160995" y="2146300"/>
                </a:lnTo>
                <a:lnTo>
                  <a:pt x="1297800" y="2146300"/>
                </a:lnTo>
                <a:lnTo>
                  <a:pt x="1296720" y="2133600"/>
                </a:lnTo>
                <a:lnTo>
                  <a:pt x="1339380" y="2133600"/>
                </a:lnTo>
                <a:lnTo>
                  <a:pt x="1336103" y="2120900"/>
                </a:lnTo>
                <a:close/>
              </a:path>
              <a:path w="1724025" h="2374900">
                <a:moveTo>
                  <a:pt x="1338287" y="2133600"/>
                </a:moveTo>
                <a:lnTo>
                  <a:pt x="1313116" y="2133600"/>
                </a:lnTo>
                <a:lnTo>
                  <a:pt x="1316418" y="2146300"/>
                </a:lnTo>
                <a:lnTo>
                  <a:pt x="1333906" y="2146300"/>
                </a:lnTo>
                <a:lnTo>
                  <a:pt x="1338287" y="2133600"/>
                </a:lnTo>
                <a:close/>
              </a:path>
              <a:path w="1724025" h="2374900">
                <a:moveTo>
                  <a:pt x="1338287" y="2108200"/>
                </a:moveTo>
                <a:lnTo>
                  <a:pt x="1159916" y="2108200"/>
                </a:lnTo>
                <a:lnTo>
                  <a:pt x="1158824" y="2120900"/>
                </a:lnTo>
                <a:lnTo>
                  <a:pt x="1337208" y="2120900"/>
                </a:lnTo>
                <a:lnTo>
                  <a:pt x="1338287" y="2108200"/>
                </a:lnTo>
                <a:close/>
              </a:path>
              <a:path w="1724025" h="2374900">
                <a:moveTo>
                  <a:pt x="1330604" y="2095500"/>
                </a:moveTo>
                <a:lnTo>
                  <a:pt x="1154455" y="2095500"/>
                </a:lnTo>
                <a:lnTo>
                  <a:pt x="1157732" y="2108200"/>
                </a:lnTo>
                <a:lnTo>
                  <a:pt x="1332814" y="2108200"/>
                </a:lnTo>
                <a:lnTo>
                  <a:pt x="1330604" y="2095500"/>
                </a:lnTo>
                <a:close/>
              </a:path>
              <a:path w="1724025" h="2374900">
                <a:moveTo>
                  <a:pt x="1396288" y="2082800"/>
                </a:moveTo>
                <a:lnTo>
                  <a:pt x="1150073" y="2082800"/>
                </a:lnTo>
                <a:lnTo>
                  <a:pt x="1151166" y="2095500"/>
                </a:lnTo>
                <a:lnTo>
                  <a:pt x="1389722" y="2095500"/>
                </a:lnTo>
                <a:lnTo>
                  <a:pt x="1396288" y="2082800"/>
                </a:lnTo>
                <a:close/>
              </a:path>
              <a:path w="1724025" h="2374900">
                <a:moveTo>
                  <a:pt x="1403946" y="2070100"/>
                </a:moveTo>
                <a:lnTo>
                  <a:pt x="1143508" y="2070100"/>
                </a:lnTo>
                <a:lnTo>
                  <a:pt x="1145692" y="2082800"/>
                </a:lnTo>
                <a:lnTo>
                  <a:pt x="1402829" y="2082800"/>
                </a:lnTo>
                <a:lnTo>
                  <a:pt x="1403946" y="2070100"/>
                </a:lnTo>
                <a:close/>
              </a:path>
              <a:path w="1724025" h="2374900">
                <a:moveTo>
                  <a:pt x="1411605" y="2057400"/>
                </a:moveTo>
                <a:lnTo>
                  <a:pt x="1146784" y="2057400"/>
                </a:lnTo>
                <a:lnTo>
                  <a:pt x="1150073" y="2070100"/>
                </a:lnTo>
                <a:lnTo>
                  <a:pt x="1410512" y="2070100"/>
                </a:lnTo>
                <a:lnTo>
                  <a:pt x="1411605" y="2057400"/>
                </a:lnTo>
                <a:close/>
              </a:path>
              <a:path w="1724025" h="2374900">
                <a:moveTo>
                  <a:pt x="1408328" y="2044700"/>
                </a:moveTo>
                <a:lnTo>
                  <a:pt x="1151166" y="2044700"/>
                </a:lnTo>
                <a:lnTo>
                  <a:pt x="1151166" y="2057400"/>
                </a:lnTo>
                <a:lnTo>
                  <a:pt x="1409433" y="2057400"/>
                </a:lnTo>
                <a:lnTo>
                  <a:pt x="1408328" y="2044700"/>
                </a:lnTo>
                <a:close/>
              </a:path>
              <a:path w="1724025" h="2374900">
                <a:moveTo>
                  <a:pt x="1390815" y="2019300"/>
                </a:moveTo>
                <a:lnTo>
                  <a:pt x="1154455" y="2019300"/>
                </a:lnTo>
                <a:lnTo>
                  <a:pt x="1152271" y="2032000"/>
                </a:lnTo>
                <a:lnTo>
                  <a:pt x="1152271" y="2044700"/>
                </a:lnTo>
                <a:lnTo>
                  <a:pt x="1396288" y="2044700"/>
                </a:lnTo>
                <a:lnTo>
                  <a:pt x="1397368" y="2032000"/>
                </a:lnTo>
                <a:lnTo>
                  <a:pt x="1390815" y="2019300"/>
                </a:lnTo>
                <a:close/>
              </a:path>
              <a:path w="1724025" h="2374900">
                <a:moveTo>
                  <a:pt x="1453184" y="1993900"/>
                </a:moveTo>
                <a:lnTo>
                  <a:pt x="1156639" y="1993900"/>
                </a:lnTo>
                <a:lnTo>
                  <a:pt x="1155560" y="2006600"/>
                </a:lnTo>
                <a:lnTo>
                  <a:pt x="1155560" y="2019300"/>
                </a:lnTo>
                <a:lnTo>
                  <a:pt x="1375498" y="2019300"/>
                </a:lnTo>
                <a:lnTo>
                  <a:pt x="1372196" y="2006600"/>
                </a:lnTo>
                <a:lnTo>
                  <a:pt x="1451000" y="2006600"/>
                </a:lnTo>
                <a:lnTo>
                  <a:pt x="1453184" y="1993900"/>
                </a:lnTo>
                <a:close/>
              </a:path>
              <a:path w="1724025" h="2374900">
                <a:moveTo>
                  <a:pt x="1446606" y="2006600"/>
                </a:moveTo>
                <a:lnTo>
                  <a:pt x="1382064" y="2006600"/>
                </a:lnTo>
                <a:lnTo>
                  <a:pt x="1389722" y="2019300"/>
                </a:lnTo>
                <a:lnTo>
                  <a:pt x="1445526" y="2019300"/>
                </a:lnTo>
                <a:lnTo>
                  <a:pt x="1446606" y="2006600"/>
                </a:lnTo>
                <a:close/>
              </a:path>
              <a:path w="1724025" h="2374900">
                <a:moveTo>
                  <a:pt x="1465224" y="1968500"/>
                </a:moveTo>
                <a:lnTo>
                  <a:pt x="1154455" y="1968500"/>
                </a:lnTo>
                <a:lnTo>
                  <a:pt x="1156639" y="1981200"/>
                </a:lnTo>
                <a:lnTo>
                  <a:pt x="1154455" y="1993900"/>
                </a:lnTo>
                <a:lnTo>
                  <a:pt x="1459750" y="1993900"/>
                </a:lnTo>
                <a:lnTo>
                  <a:pt x="1461922" y="1981200"/>
                </a:lnTo>
                <a:lnTo>
                  <a:pt x="1464144" y="1981200"/>
                </a:lnTo>
                <a:lnTo>
                  <a:pt x="1465224" y="1968500"/>
                </a:lnTo>
                <a:close/>
              </a:path>
              <a:path w="1724025" h="2374900">
                <a:moveTo>
                  <a:pt x="1477264" y="1955800"/>
                </a:moveTo>
                <a:lnTo>
                  <a:pt x="1150073" y="1955800"/>
                </a:lnTo>
                <a:lnTo>
                  <a:pt x="1151166" y="1968500"/>
                </a:lnTo>
                <a:lnTo>
                  <a:pt x="1471777" y="1968500"/>
                </a:lnTo>
                <a:lnTo>
                  <a:pt x="1477264" y="1955800"/>
                </a:lnTo>
                <a:close/>
              </a:path>
              <a:path w="1724025" h="2374900">
                <a:moveTo>
                  <a:pt x="1495869" y="1917700"/>
                </a:moveTo>
                <a:lnTo>
                  <a:pt x="1145692" y="1917700"/>
                </a:lnTo>
                <a:lnTo>
                  <a:pt x="1146784" y="1930400"/>
                </a:lnTo>
                <a:lnTo>
                  <a:pt x="1142415" y="1930400"/>
                </a:lnTo>
                <a:lnTo>
                  <a:pt x="1143508" y="1943100"/>
                </a:lnTo>
                <a:lnTo>
                  <a:pt x="1145692" y="1955800"/>
                </a:lnTo>
                <a:lnTo>
                  <a:pt x="1483829" y="1955800"/>
                </a:lnTo>
                <a:lnTo>
                  <a:pt x="1488211" y="1943100"/>
                </a:lnTo>
                <a:lnTo>
                  <a:pt x="1493685" y="1943100"/>
                </a:lnTo>
                <a:lnTo>
                  <a:pt x="1493685" y="1930400"/>
                </a:lnTo>
                <a:lnTo>
                  <a:pt x="1495869" y="1917700"/>
                </a:lnTo>
                <a:close/>
              </a:path>
              <a:path w="1724025" h="2374900">
                <a:moveTo>
                  <a:pt x="1504607" y="1905000"/>
                </a:moveTo>
                <a:lnTo>
                  <a:pt x="1140231" y="1905000"/>
                </a:lnTo>
                <a:lnTo>
                  <a:pt x="1140231" y="1917700"/>
                </a:lnTo>
                <a:lnTo>
                  <a:pt x="1498041" y="1917700"/>
                </a:lnTo>
                <a:lnTo>
                  <a:pt x="1504607" y="1905000"/>
                </a:lnTo>
                <a:close/>
              </a:path>
              <a:path w="1724025" h="2374900">
                <a:moveTo>
                  <a:pt x="1514449" y="1879600"/>
                </a:moveTo>
                <a:lnTo>
                  <a:pt x="1143508" y="1879600"/>
                </a:lnTo>
                <a:lnTo>
                  <a:pt x="1143508" y="1892300"/>
                </a:lnTo>
                <a:lnTo>
                  <a:pt x="1142415" y="1905000"/>
                </a:lnTo>
                <a:lnTo>
                  <a:pt x="1511185" y="1905000"/>
                </a:lnTo>
                <a:lnTo>
                  <a:pt x="1512265" y="1892300"/>
                </a:lnTo>
                <a:lnTo>
                  <a:pt x="1515541" y="1892300"/>
                </a:lnTo>
                <a:lnTo>
                  <a:pt x="1514449" y="1879600"/>
                </a:lnTo>
                <a:close/>
              </a:path>
              <a:path w="1724025" h="2374900">
                <a:moveTo>
                  <a:pt x="1516634" y="1866900"/>
                </a:moveTo>
                <a:lnTo>
                  <a:pt x="1143508" y="1866900"/>
                </a:lnTo>
                <a:lnTo>
                  <a:pt x="1144600" y="1879600"/>
                </a:lnTo>
                <a:lnTo>
                  <a:pt x="1516634" y="1879600"/>
                </a:lnTo>
                <a:lnTo>
                  <a:pt x="1516634" y="1866900"/>
                </a:lnTo>
                <a:close/>
              </a:path>
              <a:path w="1724025" h="2374900">
                <a:moveTo>
                  <a:pt x="1511185" y="1841500"/>
                </a:moveTo>
                <a:lnTo>
                  <a:pt x="1143508" y="1841500"/>
                </a:lnTo>
                <a:lnTo>
                  <a:pt x="1143508" y="1854200"/>
                </a:lnTo>
                <a:lnTo>
                  <a:pt x="1145692" y="1854200"/>
                </a:lnTo>
                <a:lnTo>
                  <a:pt x="1146784" y="1866900"/>
                </a:lnTo>
                <a:lnTo>
                  <a:pt x="1511185" y="1866900"/>
                </a:lnTo>
                <a:lnTo>
                  <a:pt x="1511185" y="1841500"/>
                </a:lnTo>
                <a:close/>
              </a:path>
              <a:path w="1724025" h="2374900">
                <a:moveTo>
                  <a:pt x="1523225" y="1828800"/>
                </a:moveTo>
                <a:lnTo>
                  <a:pt x="1145692" y="1828800"/>
                </a:lnTo>
                <a:lnTo>
                  <a:pt x="1145692" y="1841500"/>
                </a:lnTo>
                <a:lnTo>
                  <a:pt x="1517738" y="1841500"/>
                </a:lnTo>
                <a:lnTo>
                  <a:pt x="1523225" y="1828800"/>
                </a:lnTo>
                <a:close/>
              </a:path>
              <a:path w="1724025" h="2374900">
                <a:moveTo>
                  <a:pt x="1544015" y="1803400"/>
                </a:moveTo>
                <a:lnTo>
                  <a:pt x="1142415" y="1803400"/>
                </a:lnTo>
                <a:lnTo>
                  <a:pt x="1142415" y="1816100"/>
                </a:lnTo>
                <a:lnTo>
                  <a:pt x="1144600" y="1828800"/>
                </a:lnTo>
                <a:lnTo>
                  <a:pt x="1524317" y="1828800"/>
                </a:lnTo>
                <a:lnTo>
                  <a:pt x="1531988" y="1816100"/>
                </a:lnTo>
                <a:lnTo>
                  <a:pt x="1539633" y="1816100"/>
                </a:lnTo>
                <a:lnTo>
                  <a:pt x="1544015" y="1803400"/>
                </a:lnTo>
                <a:close/>
              </a:path>
              <a:path w="1724025" h="2374900">
                <a:moveTo>
                  <a:pt x="1570266" y="1790700"/>
                </a:moveTo>
                <a:lnTo>
                  <a:pt x="1140231" y="1790700"/>
                </a:lnTo>
                <a:lnTo>
                  <a:pt x="1140231" y="1803400"/>
                </a:lnTo>
                <a:lnTo>
                  <a:pt x="1566976" y="1803400"/>
                </a:lnTo>
                <a:lnTo>
                  <a:pt x="1570266" y="1790700"/>
                </a:lnTo>
                <a:close/>
              </a:path>
              <a:path w="1724025" h="2374900">
                <a:moveTo>
                  <a:pt x="1643583" y="1727200"/>
                </a:moveTo>
                <a:lnTo>
                  <a:pt x="1139126" y="1727200"/>
                </a:lnTo>
                <a:lnTo>
                  <a:pt x="1140231" y="1752600"/>
                </a:lnTo>
                <a:lnTo>
                  <a:pt x="1143508" y="1765300"/>
                </a:lnTo>
                <a:lnTo>
                  <a:pt x="1142415" y="1778000"/>
                </a:lnTo>
                <a:lnTo>
                  <a:pt x="1143508" y="1790700"/>
                </a:lnTo>
                <a:lnTo>
                  <a:pt x="1615147" y="1790700"/>
                </a:lnTo>
                <a:lnTo>
                  <a:pt x="1615147" y="1778000"/>
                </a:lnTo>
                <a:lnTo>
                  <a:pt x="1628241" y="1778000"/>
                </a:lnTo>
                <a:lnTo>
                  <a:pt x="1629371" y="1765300"/>
                </a:lnTo>
                <a:lnTo>
                  <a:pt x="1630451" y="1752600"/>
                </a:lnTo>
                <a:lnTo>
                  <a:pt x="1633753" y="1752600"/>
                </a:lnTo>
                <a:lnTo>
                  <a:pt x="1638122" y="1739900"/>
                </a:lnTo>
                <a:lnTo>
                  <a:pt x="1640293" y="1739900"/>
                </a:lnTo>
                <a:lnTo>
                  <a:pt x="1643583" y="1727200"/>
                </a:lnTo>
                <a:close/>
              </a:path>
              <a:path w="1724025" h="2374900">
                <a:moveTo>
                  <a:pt x="1647977" y="1701800"/>
                </a:moveTo>
                <a:lnTo>
                  <a:pt x="1132560" y="1701800"/>
                </a:lnTo>
                <a:lnTo>
                  <a:pt x="1135849" y="1714500"/>
                </a:lnTo>
                <a:lnTo>
                  <a:pt x="1136942" y="1727200"/>
                </a:lnTo>
                <a:lnTo>
                  <a:pt x="1649069" y="1727200"/>
                </a:lnTo>
                <a:lnTo>
                  <a:pt x="1649069" y="1714500"/>
                </a:lnTo>
                <a:lnTo>
                  <a:pt x="1647977" y="1701800"/>
                </a:lnTo>
                <a:close/>
              </a:path>
              <a:path w="1724025" h="2374900">
                <a:moveTo>
                  <a:pt x="1651241" y="1689100"/>
                </a:moveTo>
                <a:lnTo>
                  <a:pt x="1120521" y="1689100"/>
                </a:lnTo>
                <a:lnTo>
                  <a:pt x="1128179" y="1701800"/>
                </a:lnTo>
                <a:lnTo>
                  <a:pt x="1650161" y="1701800"/>
                </a:lnTo>
                <a:lnTo>
                  <a:pt x="1651241" y="1689100"/>
                </a:lnTo>
                <a:close/>
              </a:path>
              <a:path w="1724025" h="2374900">
                <a:moveTo>
                  <a:pt x="1657819" y="1651000"/>
                </a:moveTo>
                <a:lnTo>
                  <a:pt x="1064729" y="1651000"/>
                </a:lnTo>
                <a:lnTo>
                  <a:pt x="1071295" y="1663700"/>
                </a:lnTo>
                <a:lnTo>
                  <a:pt x="1085519" y="1663700"/>
                </a:lnTo>
                <a:lnTo>
                  <a:pt x="1093177" y="1676400"/>
                </a:lnTo>
                <a:lnTo>
                  <a:pt x="1108506" y="1676400"/>
                </a:lnTo>
                <a:lnTo>
                  <a:pt x="1110678" y="1689100"/>
                </a:lnTo>
                <a:lnTo>
                  <a:pt x="1655610" y="1689100"/>
                </a:lnTo>
                <a:lnTo>
                  <a:pt x="1655610" y="1676400"/>
                </a:lnTo>
                <a:lnTo>
                  <a:pt x="1657819" y="1651000"/>
                </a:lnTo>
                <a:close/>
              </a:path>
              <a:path w="1724025" h="2374900">
                <a:moveTo>
                  <a:pt x="1655610" y="1612900"/>
                </a:moveTo>
                <a:lnTo>
                  <a:pt x="1023137" y="1612900"/>
                </a:lnTo>
                <a:lnTo>
                  <a:pt x="1024242" y="1625600"/>
                </a:lnTo>
                <a:lnTo>
                  <a:pt x="1025334" y="1625600"/>
                </a:lnTo>
                <a:lnTo>
                  <a:pt x="1046111" y="1638300"/>
                </a:lnTo>
                <a:lnTo>
                  <a:pt x="1054887" y="1651000"/>
                </a:lnTo>
                <a:lnTo>
                  <a:pt x="1656727" y="1651000"/>
                </a:lnTo>
                <a:lnTo>
                  <a:pt x="1656727" y="1638300"/>
                </a:lnTo>
                <a:lnTo>
                  <a:pt x="1655610" y="1638300"/>
                </a:lnTo>
                <a:lnTo>
                  <a:pt x="1654517" y="1625600"/>
                </a:lnTo>
                <a:lnTo>
                  <a:pt x="1655610" y="1612900"/>
                </a:lnTo>
                <a:close/>
              </a:path>
              <a:path w="1724025" h="2374900">
                <a:moveTo>
                  <a:pt x="1656727" y="1600200"/>
                </a:moveTo>
                <a:lnTo>
                  <a:pt x="1023137" y="1600200"/>
                </a:lnTo>
                <a:lnTo>
                  <a:pt x="1025334" y="1612900"/>
                </a:lnTo>
                <a:lnTo>
                  <a:pt x="1656727" y="1612900"/>
                </a:lnTo>
                <a:lnTo>
                  <a:pt x="1656727" y="1600200"/>
                </a:lnTo>
                <a:close/>
              </a:path>
              <a:path w="1724025" h="2374900">
                <a:moveTo>
                  <a:pt x="1669834" y="1587500"/>
                </a:moveTo>
                <a:lnTo>
                  <a:pt x="1015479" y="1587500"/>
                </a:lnTo>
                <a:lnTo>
                  <a:pt x="1018755" y="1600200"/>
                </a:lnTo>
                <a:lnTo>
                  <a:pt x="1664385" y="1600200"/>
                </a:lnTo>
                <a:lnTo>
                  <a:pt x="1669834" y="1587500"/>
                </a:lnTo>
                <a:close/>
              </a:path>
              <a:path w="1724025" h="2374900">
                <a:moveTo>
                  <a:pt x="1676425" y="1574800"/>
                </a:moveTo>
                <a:lnTo>
                  <a:pt x="1007808" y="1574800"/>
                </a:lnTo>
                <a:lnTo>
                  <a:pt x="1012202" y="1587500"/>
                </a:lnTo>
                <a:lnTo>
                  <a:pt x="1672018" y="1587500"/>
                </a:lnTo>
                <a:lnTo>
                  <a:pt x="1676425" y="1574800"/>
                </a:lnTo>
                <a:close/>
              </a:path>
              <a:path w="1724025" h="2374900">
                <a:moveTo>
                  <a:pt x="1682978" y="1562100"/>
                </a:moveTo>
                <a:lnTo>
                  <a:pt x="999070" y="1562100"/>
                </a:lnTo>
                <a:lnTo>
                  <a:pt x="1000150" y="1574800"/>
                </a:lnTo>
                <a:lnTo>
                  <a:pt x="1679689" y="1574800"/>
                </a:lnTo>
                <a:lnTo>
                  <a:pt x="1682978" y="1562100"/>
                </a:lnTo>
                <a:close/>
              </a:path>
              <a:path w="1724025" h="2374900">
                <a:moveTo>
                  <a:pt x="1691741" y="1549400"/>
                </a:moveTo>
                <a:lnTo>
                  <a:pt x="995807" y="1549400"/>
                </a:lnTo>
                <a:lnTo>
                  <a:pt x="996886" y="1562100"/>
                </a:lnTo>
                <a:lnTo>
                  <a:pt x="1688464" y="1562100"/>
                </a:lnTo>
                <a:lnTo>
                  <a:pt x="1691741" y="1549400"/>
                </a:lnTo>
                <a:close/>
              </a:path>
              <a:path w="1724025" h="2374900">
                <a:moveTo>
                  <a:pt x="1705952" y="1536700"/>
                </a:moveTo>
                <a:lnTo>
                  <a:pt x="988123" y="1536700"/>
                </a:lnTo>
                <a:lnTo>
                  <a:pt x="994676" y="1549400"/>
                </a:lnTo>
                <a:lnTo>
                  <a:pt x="1702676" y="1549400"/>
                </a:lnTo>
                <a:lnTo>
                  <a:pt x="1705952" y="1536700"/>
                </a:lnTo>
                <a:close/>
              </a:path>
              <a:path w="1724025" h="2374900">
                <a:moveTo>
                  <a:pt x="1723466" y="1473200"/>
                </a:moveTo>
                <a:lnTo>
                  <a:pt x="954214" y="1473200"/>
                </a:lnTo>
                <a:lnTo>
                  <a:pt x="957491" y="1485900"/>
                </a:lnTo>
                <a:lnTo>
                  <a:pt x="959675" y="1485900"/>
                </a:lnTo>
                <a:lnTo>
                  <a:pt x="962939" y="1498600"/>
                </a:lnTo>
                <a:lnTo>
                  <a:pt x="965149" y="1498600"/>
                </a:lnTo>
                <a:lnTo>
                  <a:pt x="974991" y="1511300"/>
                </a:lnTo>
                <a:lnTo>
                  <a:pt x="977176" y="1511300"/>
                </a:lnTo>
                <a:lnTo>
                  <a:pt x="977176" y="1524000"/>
                </a:lnTo>
                <a:lnTo>
                  <a:pt x="982637" y="1524000"/>
                </a:lnTo>
                <a:lnTo>
                  <a:pt x="984846" y="1536700"/>
                </a:lnTo>
                <a:lnTo>
                  <a:pt x="1711426" y="1536700"/>
                </a:lnTo>
                <a:lnTo>
                  <a:pt x="1718005" y="1524000"/>
                </a:lnTo>
                <a:lnTo>
                  <a:pt x="1719097" y="1511300"/>
                </a:lnTo>
                <a:lnTo>
                  <a:pt x="1722386" y="1498600"/>
                </a:lnTo>
                <a:lnTo>
                  <a:pt x="1723466" y="1485900"/>
                </a:lnTo>
                <a:lnTo>
                  <a:pt x="1723466" y="1473200"/>
                </a:lnTo>
                <a:close/>
              </a:path>
              <a:path w="1724025" h="2374900">
                <a:moveTo>
                  <a:pt x="1715808" y="1447800"/>
                </a:moveTo>
                <a:lnTo>
                  <a:pt x="934491" y="1447800"/>
                </a:lnTo>
                <a:lnTo>
                  <a:pt x="938885" y="1460500"/>
                </a:lnTo>
                <a:lnTo>
                  <a:pt x="941082" y="1460500"/>
                </a:lnTo>
                <a:lnTo>
                  <a:pt x="943267" y="1473200"/>
                </a:lnTo>
                <a:lnTo>
                  <a:pt x="1720189" y="1473200"/>
                </a:lnTo>
                <a:lnTo>
                  <a:pt x="1715808" y="1447800"/>
                </a:lnTo>
                <a:close/>
              </a:path>
              <a:path w="1724025" h="2374900">
                <a:moveTo>
                  <a:pt x="1680794" y="1435100"/>
                </a:moveTo>
                <a:lnTo>
                  <a:pt x="932307" y="1435100"/>
                </a:lnTo>
                <a:lnTo>
                  <a:pt x="933399" y="1447800"/>
                </a:lnTo>
                <a:lnTo>
                  <a:pt x="1685163" y="1447800"/>
                </a:lnTo>
                <a:lnTo>
                  <a:pt x="1680794" y="1435100"/>
                </a:lnTo>
                <a:close/>
              </a:path>
              <a:path w="1724025" h="2374900">
                <a:moveTo>
                  <a:pt x="1653425" y="1409700"/>
                </a:moveTo>
                <a:lnTo>
                  <a:pt x="945438" y="1409700"/>
                </a:lnTo>
                <a:lnTo>
                  <a:pt x="943267" y="1422400"/>
                </a:lnTo>
                <a:lnTo>
                  <a:pt x="939990" y="1422400"/>
                </a:lnTo>
                <a:lnTo>
                  <a:pt x="931214" y="1435100"/>
                </a:lnTo>
                <a:lnTo>
                  <a:pt x="1672018" y="1435100"/>
                </a:lnTo>
                <a:lnTo>
                  <a:pt x="1653425" y="1409700"/>
                </a:lnTo>
                <a:close/>
              </a:path>
              <a:path w="1724025" h="2374900">
                <a:moveTo>
                  <a:pt x="1605292" y="1397000"/>
                </a:moveTo>
                <a:lnTo>
                  <a:pt x="955319" y="1397000"/>
                </a:lnTo>
                <a:lnTo>
                  <a:pt x="954214" y="1409700"/>
                </a:lnTo>
                <a:lnTo>
                  <a:pt x="1615147" y="1409700"/>
                </a:lnTo>
                <a:lnTo>
                  <a:pt x="1605292" y="1397000"/>
                </a:lnTo>
                <a:close/>
              </a:path>
              <a:path w="1724025" h="2374900">
                <a:moveTo>
                  <a:pt x="1620621" y="1397000"/>
                </a:moveTo>
                <a:lnTo>
                  <a:pt x="1617332" y="1409700"/>
                </a:lnTo>
                <a:lnTo>
                  <a:pt x="1635937" y="1409700"/>
                </a:lnTo>
                <a:lnTo>
                  <a:pt x="1620621" y="1397000"/>
                </a:lnTo>
                <a:close/>
              </a:path>
              <a:path w="1724025" h="2374900">
                <a:moveTo>
                  <a:pt x="1453184" y="1371600"/>
                </a:moveTo>
                <a:lnTo>
                  <a:pt x="936675" y="1371600"/>
                </a:lnTo>
                <a:lnTo>
                  <a:pt x="936675" y="1384300"/>
                </a:lnTo>
                <a:lnTo>
                  <a:pt x="937780" y="1397000"/>
                </a:lnTo>
                <a:lnTo>
                  <a:pt x="950912" y="1397000"/>
                </a:lnTo>
                <a:lnTo>
                  <a:pt x="953135" y="1384300"/>
                </a:lnTo>
                <a:lnTo>
                  <a:pt x="1453184" y="1384300"/>
                </a:lnTo>
                <a:lnTo>
                  <a:pt x="1453184" y="1371600"/>
                </a:lnTo>
                <a:close/>
              </a:path>
              <a:path w="1724025" h="2374900">
                <a:moveTo>
                  <a:pt x="1475066" y="1384300"/>
                </a:moveTo>
                <a:lnTo>
                  <a:pt x="953135" y="1384300"/>
                </a:lnTo>
                <a:lnTo>
                  <a:pt x="953135" y="1397000"/>
                </a:lnTo>
                <a:lnTo>
                  <a:pt x="1475066" y="1397000"/>
                </a:lnTo>
                <a:lnTo>
                  <a:pt x="1475066" y="1384300"/>
                </a:lnTo>
                <a:close/>
              </a:path>
              <a:path w="1724025" h="2374900">
                <a:moveTo>
                  <a:pt x="1560423" y="1384300"/>
                </a:moveTo>
                <a:lnTo>
                  <a:pt x="1478368" y="1384300"/>
                </a:lnTo>
                <a:lnTo>
                  <a:pt x="1478368" y="1397000"/>
                </a:lnTo>
                <a:lnTo>
                  <a:pt x="1561503" y="1397000"/>
                </a:lnTo>
                <a:lnTo>
                  <a:pt x="1560423" y="1384300"/>
                </a:lnTo>
                <a:close/>
              </a:path>
              <a:path w="1724025" h="2374900">
                <a:moveTo>
                  <a:pt x="1544015" y="1371600"/>
                </a:moveTo>
                <a:lnTo>
                  <a:pt x="1484909" y="1371600"/>
                </a:lnTo>
                <a:lnTo>
                  <a:pt x="1481632" y="1384300"/>
                </a:lnTo>
                <a:lnTo>
                  <a:pt x="1544015" y="1384300"/>
                </a:lnTo>
                <a:lnTo>
                  <a:pt x="1544015" y="1371600"/>
                </a:lnTo>
                <a:close/>
              </a:path>
              <a:path w="1724025" h="2374900">
                <a:moveTo>
                  <a:pt x="1551673" y="1371600"/>
                </a:moveTo>
                <a:lnTo>
                  <a:pt x="1548409" y="1371600"/>
                </a:lnTo>
                <a:lnTo>
                  <a:pt x="1546186" y="1384300"/>
                </a:lnTo>
                <a:lnTo>
                  <a:pt x="1554949" y="1384300"/>
                </a:lnTo>
                <a:lnTo>
                  <a:pt x="1551673" y="1371600"/>
                </a:lnTo>
                <a:close/>
              </a:path>
              <a:path w="1724025" h="2374900">
                <a:moveTo>
                  <a:pt x="1441132" y="1358900"/>
                </a:moveTo>
                <a:lnTo>
                  <a:pt x="942174" y="1358900"/>
                </a:lnTo>
                <a:lnTo>
                  <a:pt x="937780" y="1371600"/>
                </a:lnTo>
                <a:lnTo>
                  <a:pt x="1441132" y="1371600"/>
                </a:lnTo>
                <a:lnTo>
                  <a:pt x="1441132" y="1358900"/>
                </a:lnTo>
                <a:close/>
              </a:path>
              <a:path w="1724025" h="2374900">
                <a:moveTo>
                  <a:pt x="1451000" y="1358900"/>
                </a:moveTo>
                <a:lnTo>
                  <a:pt x="1447711" y="1358900"/>
                </a:lnTo>
                <a:lnTo>
                  <a:pt x="1445526" y="1371600"/>
                </a:lnTo>
                <a:lnTo>
                  <a:pt x="1448790" y="1371600"/>
                </a:lnTo>
                <a:lnTo>
                  <a:pt x="1451000" y="1358900"/>
                </a:lnTo>
                <a:close/>
              </a:path>
              <a:path w="1724025" h="2374900">
                <a:moveTo>
                  <a:pt x="1513344" y="1358900"/>
                </a:moveTo>
                <a:lnTo>
                  <a:pt x="1498041" y="1358900"/>
                </a:lnTo>
                <a:lnTo>
                  <a:pt x="1495869" y="1371600"/>
                </a:lnTo>
                <a:lnTo>
                  <a:pt x="1523225" y="1371600"/>
                </a:lnTo>
                <a:lnTo>
                  <a:pt x="1513344" y="1358900"/>
                </a:lnTo>
                <a:close/>
              </a:path>
              <a:path w="1724025" h="2374900">
                <a:moveTo>
                  <a:pt x="1456461" y="1333500"/>
                </a:moveTo>
                <a:lnTo>
                  <a:pt x="948740" y="1333500"/>
                </a:lnTo>
                <a:lnTo>
                  <a:pt x="949832" y="1346200"/>
                </a:lnTo>
                <a:lnTo>
                  <a:pt x="944359" y="1358900"/>
                </a:lnTo>
                <a:lnTo>
                  <a:pt x="1442237" y="1358900"/>
                </a:lnTo>
                <a:lnTo>
                  <a:pt x="1446606" y="1346200"/>
                </a:lnTo>
                <a:lnTo>
                  <a:pt x="1451000" y="1346200"/>
                </a:lnTo>
                <a:lnTo>
                  <a:pt x="1456461" y="1333500"/>
                </a:lnTo>
                <a:close/>
              </a:path>
              <a:path w="1724025" h="2374900">
                <a:moveTo>
                  <a:pt x="1463027" y="1320800"/>
                </a:moveTo>
                <a:lnTo>
                  <a:pt x="961859" y="1320800"/>
                </a:lnTo>
                <a:lnTo>
                  <a:pt x="958583" y="1333500"/>
                </a:lnTo>
                <a:lnTo>
                  <a:pt x="1463027" y="1333500"/>
                </a:lnTo>
                <a:lnTo>
                  <a:pt x="1463027" y="1320800"/>
                </a:lnTo>
                <a:close/>
              </a:path>
              <a:path w="1724025" h="2374900">
                <a:moveTo>
                  <a:pt x="1464144" y="1308100"/>
                </a:moveTo>
                <a:lnTo>
                  <a:pt x="970622" y="1308100"/>
                </a:lnTo>
                <a:lnTo>
                  <a:pt x="968438" y="1320800"/>
                </a:lnTo>
                <a:lnTo>
                  <a:pt x="1465224" y="1320800"/>
                </a:lnTo>
                <a:lnTo>
                  <a:pt x="1464144" y="1308100"/>
                </a:lnTo>
                <a:close/>
              </a:path>
              <a:path w="1724025" h="2374900">
                <a:moveTo>
                  <a:pt x="1452092" y="1295400"/>
                </a:moveTo>
                <a:lnTo>
                  <a:pt x="977176" y="1295400"/>
                </a:lnTo>
                <a:lnTo>
                  <a:pt x="974991" y="1308100"/>
                </a:lnTo>
                <a:lnTo>
                  <a:pt x="1455369" y="1308100"/>
                </a:lnTo>
                <a:lnTo>
                  <a:pt x="1452092" y="1295400"/>
                </a:lnTo>
                <a:close/>
              </a:path>
              <a:path w="1724025" h="2374900">
                <a:moveTo>
                  <a:pt x="1449920" y="1282700"/>
                </a:moveTo>
                <a:lnTo>
                  <a:pt x="994676" y="1282700"/>
                </a:lnTo>
                <a:lnTo>
                  <a:pt x="991400" y="1295400"/>
                </a:lnTo>
                <a:lnTo>
                  <a:pt x="1451000" y="1295400"/>
                </a:lnTo>
                <a:lnTo>
                  <a:pt x="1449920" y="1282700"/>
                </a:lnTo>
                <a:close/>
              </a:path>
              <a:path w="1724025" h="2374900">
                <a:moveTo>
                  <a:pt x="1447711" y="1270000"/>
                </a:moveTo>
                <a:lnTo>
                  <a:pt x="1003439" y="1270000"/>
                </a:lnTo>
                <a:lnTo>
                  <a:pt x="999070" y="1282700"/>
                </a:lnTo>
                <a:lnTo>
                  <a:pt x="1447711" y="1282700"/>
                </a:lnTo>
                <a:lnTo>
                  <a:pt x="1447711" y="1270000"/>
                </a:lnTo>
                <a:close/>
              </a:path>
              <a:path w="1724025" h="2374900">
                <a:moveTo>
                  <a:pt x="1397368" y="1231900"/>
                </a:moveTo>
                <a:lnTo>
                  <a:pt x="997978" y="1231900"/>
                </a:lnTo>
                <a:lnTo>
                  <a:pt x="996886" y="1244600"/>
                </a:lnTo>
                <a:lnTo>
                  <a:pt x="997978" y="1257300"/>
                </a:lnTo>
                <a:lnTo>
                  <a:pt x="995807" y="1270000"/>
                </a:lnTo>
                <a:lnTo>
                  <a:pt x="1437868" y="1270000"/>
                </a:lnTo>
                <a:lnTo>
                  <a:pt x="1434604" y="1257300"/>
                </a:lnTo>
                <a:lnTo>
                  <a:pt x="1424736" y="1257300"/>
                </a:lnTo>
                <a:lnTo>
                  <a:pt x="1415961" y="1244600"/>
                </a:lnTo>
                <a:lnTo>
                  <a:pt x="1397368" y="1244600"/>
                </a:lnTo>
                <a:lnTo>
                  <a:pt x="1397368" y="1231900"/>
                </a:lnTo>
                <a:close/>
              </a:path>
              <a:path w="1724025" h="2374900">
                <a:moveTo>
                  <a:pt x="1400657" y="1231900"/>
                </a:moveTo>
                <a:lnTo>
                  <a:pt x="1398473" y="1244600"/>
                </a:lnTo>
                <a:lnTo>
                  <a:pt x="1405026" y="1244600"/>
                </a:lnTo>
                <a:lnTo>
                  <a:pt x="1400657" y="1231900"/>
                </a:lnTo>
                <a:close/>
              </a:path>
              <a:path w="1724025" h="2374900">
                <a:moveTo>
                  <a:pt x="1336103" y="1219200"/>
                </a:moveTo>
                <a:lnTo>
                  <a:pt x="997978" y="1219200"/>
                </a:lnTo>
                <a:lnTo>
                  <a:pt x="996886" y="1231900"/>
                </a:lnTo>
                <a:lnTo>
                  <a:pt x="1338287" y="1231900"/>
                </a:lnTo>
                <a:lnTo>
                  <a:pt x="1336103" y="1219200"/>
                </a:lnTo>
                <a:close/>
              </a:path>
              <a:path w="1724025" h="2374900">
                <a:moveTo>
                  <a:pt x="1320800" y="1206500"/>
                </a:moveTo>
                <a:lnTo>
                  <a:pt x="991400" y="1206500"/>
                </a:lnTo>
                <a:lnTo>
                  <a:pt x="992479" y="1219200"/>
                </a:lnTo>
                <a:lnTo>
                  <a:pt x="1320800" y="1219200"/>
                </a:lnTo>
                <a:lnTo>
                  <a:pt x="1320800" y="1206500"/>
                </a:lnTo>
                <a:close/>
              </a:path>
              <a:path w="1724025" h="2374900">
                <a:moveTo>
                  <a:pt x="935570" y="1193800"/>
                </a:moveTo>
                <a:lnTo>
                  <a:pt x="930135" y="1193800"/>
                </a:lnTo>
                <a:lnTo>
                  <a:pt x="932307" y="1206500"/>
                </a:lnTo>
                <a:lnTo>
                  <a:pt x="934491" y="1206500"/>
                </a:lnTo>
                <a:lnTo>
                  <a:pt x="935570" y="1193800"/>
                </a:lnTo>
                <a:close/>
              </a:path>
              <a:path w="1724025" h="2374900">
                <a:moveTo>
                  <a:pt x="952017" y="1193800"/>
                </a:moveTo>
                <a:lnTo>
                  <a:pt x="937780" y="1193800"/>
                </a:lnTo>
                <a:lnTo>
                  <a:pt x="938885" y="1206500"/>
                </a:lnTo>
                <a:lnTo>
                  <a:pt x="953135" y="1206500"/>
                </a:lnTo>
                <a:lnTo>
                  <a:pt x="952017" y="1193800"/>
                </a:lnTo>
                <a:close/>
              </a:path>
              <a:path w="1724025" h="2374900">
                <a:moveTo>
                  <a:pt x="1004531" y="1181100"/>
                </a:moveTo>
                <a:lnTo>
                  <a:pt x="988123" y="1181100"/>
                </a:lnTo>
                <a:lnTo>
                  <a:pt x="984846" y="1193800"/>
                </a:lnTo>
                <a:lnTo>
                  <a:pt x="988123" y="1206500"/>
                </a:lnTo>
                <a:lnTo>
                  <a:pt x="1317498" y="1206500"/>
                </a:lnTo>
                <a:lnTo>
                  <a:pt x="1307630" y="1193800"/>
                </a:lnTo>
                <a:lnTo>
                  <a:pt x="1007808" y="1193800"/>
                </a:lnTo>
                <a:lnTo>
                  <a:pt x="1004531" y="1181100"/>
                </a:lnTo>
                <a:close/>
              </a:path>
              <a:path w="1724025" h="2374900">
                <a:moveTo>
                  <a:pt x="907148" y="1181100"/>
                </a:moveTo>
                <a:lnTo>
                  <a:pt x="903871" y="1181100"/>
                </a:lnTo>
                <a:lnTo>
                  <a:pt x="906043" y="1193800"/>
                </a:lnTo>
                <a:lnTo>
                  <a:pt x="907148" y="1181100"/>
                </a:lnTo>
                <a:close/>
              </a:path>
              <a:path w="1724025" h="2374900">
                <a:moveTo>
                  <a:pt x="949832" y="1181100"/>
                </a:moveTo>
                <a:lnTo>
                  <a:pt x="919175" y="1181100"/>
                </a:lnTo>
                <a:lnTo>
                  <a:pt x="922477" y="1193800"/>
                </a:lnTo>
                <a:lnTo>
                  <a:pt x="947623" y="1193800"/>
                </a:lnTo>
                <a:lnTo>
                  <a:pt x="949832" y="1181100"/>
                </a:lnTo>
                <a:close/>
              </a:path>
              <a:path w="1724025" h="2374900">
                <a:moveTo>
                  <a:pt x="1283576" y="1168400"/>
                </a:moveTo>
                <a:lnTo>
                  <a:pt x="1017663" y="1168400"/>
                </a:lnTo>
                <a:lnTo>
                  <a:pt x="1010018" y="1181100"/>
                </a:lnTo>
                <a:lnTo>
                  <a:pt x="1010018" y="1193800"/>
                </a:lnTo>
                <a:lnTo>
                  <a:pt x="1307630" y="1193800"/>
                </a:lnTo>
                <a:lnTo>
                  <a:pt x="1303261" y="1181100"/>
                </a:lnTo>
                <a:lnTo>
                  <a:pt x="1283576" y="1181100"/>
                </a:lnTo>
                <a:lnTo>
                  <a:pt x="1283576" y="1168400"/>
                </a:lnTo>
                <a:close/>
              </a:path>
              <a:path w="1724025" h="2374900">
                <a:moveTo>
                  <a:pt x="927950" y="1168400"/>
                </a:moveTo>
                <a:lnTo>
                  <a:pt x="892924" y="1168400"/>
                </a:lnTo>
                <a:lnTo>
                  <a:pt x="892924" y="1181100"/>
                </a:lnTo>
                <a:lnTo>
                  <a:pt x="933399" y="1181100"/>
                </a:lnTo>
                <a:lnTo>
                  <a:pt x="927950" y="1168400"/>
                </a:lnTo>
                <a:close/>
              </a:path>
              <a:path w="1724025" h="2374900">
                <a:moveTo>
                  <a:pt x="964031" y="1168400"/>
                </a:moveTo>
                <a:lnTo>
                  <a:pt x="941082" y="1168400"/>
                </a:lnTo>
                <a:lnTo>
                  <a:pt x="937780" y="1181100"/>
                </a:lnTo>
                <a:lnTo>
                  <a:pt x="962939" y="1181100"/>
                </a:lnTo>
                <a:lnTo>
                  <a:pt x="964031" y="1168400"/>
                </a:lnTo>
                <a:close/>
              </a:path>
              <a:path w="1724025" h="2374900">
                <a:moveTo>
                  <a:pt x="994676" y="1168400"/>
                </a:moveTo>
                <a:lnTo>
                  <a:pt x="969530" y="1168400"/>
                </a:lnTo>
                <a:lnTo>
                  <a:pt x="973886" y="1181100"/>
                </a:lnTo>
                <a:lnTo>
                  <a:pt x="996886" y="1181100"/>
                </a:lnTo>
                <a:lnTo>
                  <a:pt x="994676" y="1168400"/>
                </a:lnTo>
                <a:close/>
              </a:path>
              <a:path w="1724025" h="2374900">
                <a:moveTo>
                  <a:pt x="912622" y="1155700"/>
                </a:moveTo>
                <a:lnTo>
                  <a:pt x="878687" y="1155700"/>
                </a:lnTo>
                <a:lnTo>
                  <a:pt x="880884" y="1168400"/>
                </a:lnTo>
                <a:lnTo>
                  <a:pt x="913726" y="1168400"/>
                </a:lnTo>
                <a:lnTo>
                  <a:pt x="912622" y="1155700"/>
                </a:lnTo>
                <a:close/>
              </a:path>
              <a:path w="1724025" h="2374900">
                <a:moveTo>
                  <a:pt x="970622" y="1155700"/>
                </a:moveTo>
                <a:lnTo>
                  <a:pt x="964031" y="1155700"/>
                </a:lnTo>
                <a:lnTo>
                  <a:pt x="961859" y="1168400"/>
                </a:lnTo>
                <a:lnTo>
                  <a:pt x="972807" y="1168400"/>
                </a:lnTo>
                <a:lnTo>
                  <a:pt x="970622" y="1155700"/>
                </a:lnTo>
                <a:close/>
              </a:path>
              <a:path w="1724025" h="2374900">
                <a:moveTo>
                  <a:pt x="1095349" y="1143000"/>
                </a:moveTo>
                <a:lnTo>
                  <a:pt x="1032979" y="1143000"/>
                </a:lnTo>
                <a:lnTo>
                  <a:pt x="1031887" y="1155700"/>
                </a:lnTo>
                <a:lnTo>
                  <a:pt x="1029703" y="1168400"/>
                </a:lnTo>
                <a:lnTo>
                  <a:pt x="1094257" y="1168400"/>
                </a:lnTo>
                <a:lnTo>
                  <a:pt x="1093177" y="1155700"/>
                </a:lnTo>
                <a:lnTo>
                  <a:pt x="1095349" y="1143000"/>
                </a:lnTo>
                <a:close/>
              </a:path>
              <a:path w="1724025" h="2374900">
                <a:moveTo>
                  <a:pt x="1268272" y="1155700"/>
                </a:moveTo>
                <a:lnTo>
                  <a:pt x="1108506" y="1155700"/>
                </a:lnTo>
                <a:lnTo>
                  <a:pt x="1109599" y="1168400"/>
                </a:lnTo>
                <a:lnTo>
                  <a:pt x="1275918" y="1168400"/>
                </a:lnTo>
                <a:lnTo>
                  <a:pt x="1268272" y="1155700"/>
                </a:lnTo>
                <a:close/>
              </a:path>
              <a:path w="1724025" h="2374900">
                <a:moveTo>
                  <a:pt x="901674" y="1143000"/>
                </a:moveTo>
                <a:lnTo>
                  <a:pt x="858989" y="1143000"/>
                </a:lnTo>
                <a:lnTo>
                  <a:pt x="860094" y="1155700"/>
                </a:lnTo>
                <a:lnTo>
                  <a:pt x="907148" y="1155700"/>
                </a:lnTo>
                <a:lnTo>
                  <a:pt x="901674" y="1143000"/>
                </a:lnTo>
                <a:close/>
              </a:path>
              <a:path w="1724025" h="2374900">
                <a:moveTo>
                  <a:pt x="1198232" y="1143000"/>
                </a:moveTo>
                <a:lnTo>
                  <a:pt x="1104125" y="1143000"/>
                </a:lnTo>
                <a:lnTo>
                  <a:pt x="1106309" y="1155700"/>
                </a:lnTo>
                <a:lnTo>
                  <a:pt x="1201496" y="1155700"/>
                </a:lnTo>
                <a:lnTo>
                  <a:pt x="1198232" y="1143000"/>
                </a:lnTo>
                <a:close/>
              </a:path>
              <a:path w="1724025" h="2374900">
                <a:moveTo>
                  <a:pt x="1251839" y="1143000"/>
                </a:moveTo>
                <a:lnTo>
                  <a:pt x="1219022" y="1143000"/>
                </a:lnTo>
                <a:lnTo>
                  <a:pt x="1210271" y="1155700"/>
                </a:lnTo>
                <a:lnTo>
                  <a:pt x="1254023" y="1155700"/>
                </a:lnTo>
                <a:lnTo>
                  <a:pt x="1251839" y="1143000"/>
                </a:lnTo>
                <a:close/>
              </a:path>
              <a:path w="1724025" h="2374900">
                <a:moveTo>
                  <a:pt x="896226" y="1130300"/>
                </a:moveTo>
                <a:lnTo>
                  <a:pt x="858989" y="1130300"/>
                </a:lnTo>
                <a:lnTo>
                  <a:pt x="860094" y="1143000"/>
                </a:lnTo>
                <a:lnTo>
                  <a:pt x="897305" y="1143000"/>
                </a:lnTo>
                <a:lnTo>
                  <a:pt x="896226" y="1130300"/>
                </a:lnTo>
                <a:close/>
              </a:path>
              <a:path w="1724025" h="2374900">
                <a:moveTo>
                  <a:pt x="1051598" y="1130300"/>
                </a:moveTo>
                <a:lnTo>
                  <a:pt x="1042847" y="1130300"/>
                </a:lnTo>
                <a:lnTo>
                  <a:pt x="1035151" y="1143000"/>
                </a:lnTo>
                <a:lnTo>
                  <a:pt x="1051598" y="1143000"/>
                </a:lnTo>
                <a:lnTo>
                  <a:pt x="1051598" y="1130300"/>
                </a:lnTo>
                <a:close/>
              </a:path>
              <a:path w="1724025" h="2374900">
                <a:moveTo>
                  <a:pt x="1100836" y="1130300"/>
                </a:moveTo>
                <a:lnTo>
                  <a:pt x="1054887" y="1130300"/>
                </a:lnTo>
                <a:lnTo>
                  <a:pt x="1052703" y="1143000"/>
                </a:lnTo>
                <a:lnTo>
                  <a:pt x="1101915" y="1143000"/>
                </a:lnTo>
                <a:lnTo>
                  <a:pt x="1100836" y="1130300"/>
                </a:lnTo>
                <a:close/>
              </a:path>
              <a:path w="1724025" h="2374900">
                <a:moveTo>
                  <a:pt x="1157732" y="1130300"/>
                </a:moveTo>
                <a:lnTo>
                  <a:pt x="1106309" y="1130300"/>
                </a:lnTo>
                <a:lnTo>
                  <a:pt x="1105217" y="1143000"/>
                </a:lnTo>
                <a:lnTo>
                  <a:pt x="1157732" y="1143000"/>
                </a:lnTo>
                <a:lnTo>
                  <a:pt x="1157732" y="1130300"/>
                </a:lnTo>
                <a:close/>
              </a:path>
              <a:path w="1724025" h="2374900">
                <a:moveTo>
                  <a:pt x="907148" y="1066800"/>
                </a:moveTo>
                <a:lnTo>
                  <a:pt x="761606" y="1066800"/>
                </a:lnTo>
                <a:lnTo>
                  <a:pt x="765975" y="1079500"/>
                </a:lnTo>
                <a:lnTo>
                  <a:pt x="797725" y="1079500"/>
                </a:lnTo>
                <a:lnTo>
                  <a:pt x="803198" y="1092200"/>
                </a:lnTo>
                <a:lnTo>
                  <a:pt x="832726" y="1092200"/>
                </a:lnTo>
                <a:lnTo>
                  <a:pt x="838200" y="1104900"/>
                </a:lnTo>
                <a:lnTo>
                  <a:pt x="844778" y="1117600"/>
                </a:lnTo>
                <a:lnTo>
                  <a:pt x="854621" y="1117600"/>
                </a:lnTo>
                <a:lnTo>
                  <a:pt x="860094" y="1130300"/>
                </a:lnTo>
                <a:lnTo>
                  <a:pt x="894016" y="1130300"/>
                </a:lnTo>
                <a:lnTo>
                  <a:pt x="896226" y="1117600"/>
                </a:lnTo>
                <a:lnTo>
                  <a:pt x="897305" y="1104900"/>
                </a:lnTo>
                <a:lnTo>
                  <a:pt x="900595" y="1092200"/>
                </a:lnTo>
                <a:lnTo>
                  <a:pt x="901674" y="1079500"/>
                </a:lnTo>
                <a:lnTo>
                  <a:pt x="907148" y="1066800"/>
                </a:lnTo>
                <a:close/>
              </a:path>
              <a:path w="1724025" h="2374900">
                <a:moveTo>
                  <a:pt x="1097559" y="1117600"/>
                </a:moveTo>
                <a:lnTo>
                  <a:pt x="1082243" y="1117600"/>
                </a:lnTo>
                <a:lnTo>
                  <a:pt x="1073467" y="1130300"/>
                </a:lnTo>
                <a:lnTo>
                  <a:pt x="1098651" y="1130300"/>
                </a:lnTo>
                <a:lnTo>
                  <a:pt x="1097559" y="1117600"/>
                </a:lnTo>
                <a:close/>
              </a:path>
              <a:path w="1724025" h="2374900">
                <a:moveTo>
                  <a:pt x="1134757" y="1117600"/>
                </a:moveTo>
                <a:lnTo>
                  <a:pt x="1133652" y="1117600"/>
                </a:lnTo>
                <a:lnTo>
                  <a:pt x="1132560" y="1130300"/>
                </a:lnTo>
                <a:lnTo>
                  <a:pt x="1136942" y="1130300"/>
                </a:lnTo>
                <a:lnTo>
                  <a:pt x="1134757" y="1117600"/>
                </a:lnTo>
                <a:close/>
              </a:path>
              <a:path w="1724025" h="2374900">
                <a:moveTo>
                  <a:pt x="1095349" y="1104900"/>
                </a:moveTo>
                <a:lnTo>
                  <a:pt x="1094257" y="1117600"/>
                </a:lnTo>
                <a:lnTo>
                  <a:pt x="1096467" y="1117600"/>
                </a:lnTo>
                <a:lnTo>
                  <a:pt x="1095349" y="1104900"/>
                </a:lnTo>
                <a:close/>
              </a:path>
              <a:path w="1724025" h="2374900">
                <a:moveTo>
                  <a:pt x="1109599" y="1104900"/>
                </a:moveTo>
                <a:lnTo>
                  <a:pt x="1098651" y="1104900"/>
                </a:lnTo>
                <a:lnTo>
                  <a:pt x="1098651" y="1117600"/>
                </a:lnTo>
                <a:lnTo>
                  <a:pt x="1109599" y="1117600"/>
                </a:lnTo>
                <a:lnTo>
                  <a:pt x="1109599" y="1104900"/>
                </a:lnTo>
                <a:close/>
              </a:path>
              <a:path w="1724025" h="2374900">
                <a:moveTo>
                  <a:pt x="1130376" y="1104900"/>
                </a:moveTo>
                <a:lnTo>
                  <a:pt x="1129284" y="1104900"/>
                </a:lnTo>
                <a:lnTo>
                  <a:pt x="1127099" y="1117600"/>
                </a:lnTo>
                <a:lnTo>
                  <a:pt x="1132560" y="1117600"/>
                </a:lnTo>
                <a:lnTo>
                  <a:pt x="1130376" y="1104900"/>
                </a:lnTo>
                <a:close/>
              </a:path>
              <a:path w="1724025" h="2374900">
                <a:moveTo>
                  <a:pt x="909345" y="1054100"/>
                </a:moveTo>
                <a:lnTo>
                  <a:pt x="750646" y="1054100"/>
                </a:lnTo>
                <a:lnTo>
                  <a:pt x="751776" y="1066800"/>
                </a:lnTo>
                <a:lnTo>
                  <a:pt x="908253" y="1066800"/>
                </a:lnTo>
                <a:lnTo>
                  <a:pt x="909345" y="1054100"/>
                </a:lnTo>
                <a:close/>
              </a:path>
              <a:path w="1724025" h="2374900">
                <a:moveTo>
                  <a:pt x="899490" y="1041400"/>
                </a:moveTo>
                <a:lnTo>
                  <a:pt x="737552" y="1041400"/>
                </a:lnTo>
                <a:lnTo>
                  <a:pt x="743013" y="1054100"/>
                </a:lnTo>
                <a:lnTo>
                  <a:pt x="906043" y="1054100"/>
                </a:lnTo>
                <a:lnTo>
                  <a:pt x="899490" y="1041400"/>
                </a:lnTo>
                <a:close/>
              </a:path>
              <a:path w="1724025" h="2374900">
                <a:moveTo>
                  <a:pt x="713460" y="1028700"/>
                </a:moveTo>
                <a:lnTo>
                  <a:pt x="655459" y="1028700"/>
                </a:lnTo>
                <a:lnTo>
                  <a:pt x="662038" y="1041400"/>
                </a:lnTo>
                <a:lnTo>
                  <a:pt x="711276" y="1041400"/>
                </a:lnTo>
                <a:lnTo>
                  <a:pt x="713460" y="1028700"/>
                </a:lnTo>
                <a:close/>
              </a:path>
              <a:path w="1724025" h="2374900">
                <a:moveTo>
                  <a:pt x="819594" y="1028700"/>
                </a:moveTo>
                <a:lnTo>
                  <a:pt x="721118" y="1028700"/>
                </a:lnTo>
                <a:lnTo>
                  <a:pt x="730973" y="1041400"/>
                </a:lnTo>
                <a:lnTo>
                  <a:pt x="816330" y="1041400"/>
                </a:lnTo>
                <a:lnTo>
                  <a:pt x="819594" y="1028700"/>
                </a:lnTo>
                <a:close/>
              </a:path>
              <a:path w="1724025" h="2374900">
                <a:moveTo>
                  <a:pt x="829462" y="1003300"/>
                </a:moveTo>
                <a:lnTo>
                  <a:pt x="612787" y="1003300"/>
                </a:lnTo>
                <a:lnTo>
                  <a:pt x="613879" y="1016000"/>
                </a:lnTo>
                <a:lnTo>
                  <a:pt x="635762" y="1016000"/>
                </a:lnTo>
                <a:lnTo>
                  <a:pt x="637959" y="1028700"/>
                </a:lnTo>
                <a:lnTo>
                  <a:pt x="827252" y="1028700"/>
                </a:lnTo>
                <a:lnTo>
                  <a:pt x="829462" y="1003300"/>
                </a:lnTo>
                <a:close/>
              </a:path>
              <a:path w="1724025" h="2374900">
                <a:moveTo>
                  <a:pt x="833831" y="990600"/>
                </a:moveTo>
                <a:lnTo>
                  <a:pt x="586536" y="990600"/>
                </a:lnTo>
                <a:lnTo>
                  <a:pt x="587641" y="1003300"/>
                </a:lnTo>
                <a:lnTo>
                  <a:pt x="832726" y="1003300"/>
                </a:lnTo>
                <a:lnTo>
                  <a:pt x="833831" y="990600"/>
                </a:lnTo>
                <a:close/>
              </a:path>
              <a:path w="1724025" h="2374900">
                <a:moveTo>
                  <a:pt x="846963" y="977900"/>
                </a:moveTo>
                <a:lnTo>
                  <a:pt x="837120" y="977900"/>
                </a:lnTo>
                <a:lnTo>
                  <a:pt x="834910" y="990600"/>
                </a:lnTo>
                <a:lnTo>
                  <a:pt x="837120" y="990600"/>
                </a:lnTo>
                <a:lnTo>
                  <a:pt x="837120" y="1003300"/>
                </a:lnTo>
                <a:lnTo>
                  <a:pt x="838200" y="1003300"/>
                </a:lnTo>
                <a:lnTo>
                  <a:pt x="841502" y="990600"/>
                </a:lnTo>
                <a:lnTo>
                  <a:pt x="846963" y="977900"/>
                </a:lnTo>
                <a:close/>
              </a:path>
              <a:path w="1724025" h="2374900">
                <a:moveTo>
                  <a:pt x="712368" y="977900"/>
                </a:moveTo>
                <a:lnTo>
                  <a:pt x="573405" y="977900"/>
                </a:lnTo>
                <a:lnTo>
                  <a:pt x="575589" y="990600"/>
                </a:lnTo>
                <a:lnTo>
                  <a:pt x="715657" y="990600"/>
                </a:lnTo>
                <a:lnTo>
                  <a:pt x="712368" y="977900"/>
                </a:lnTo>
                <a:close/>
              </a:path>
              <a:path w="1724025" h="2374900">
                <a:moveTo>
                  <a:pt x="768172" y="977900"/>
                </a:moveTo>
                <a:lnTo>
                  <a:pt x="763790" y="977900"/>
                </a:lnTo>
                <a:lnTo>
                  <a:pt x="758329" y="990600"/>
                </a:lnTo>
                <a:lnTo>
                  <a:pt x="771461" y="990600"/>
                </a:lnTo>
                <a:lnTo>
                  <a:pt x="768172" y="977900"/>
                </a:lnTo>
                <a:close/>
              </a:path>
              <a:path w="1724025" h="2374900">
                <a:moveTo>
                  <a:pt x="834910" y="977900"/>
                </a:moveTo>
                <a:lnTo>
                  <a:pt x="782408" y="977900"/>
                </a:lnTo>
                <a:lnTo>
                  <a:pt x="782408" y="990600"/>
                </a:lnTo>
                <a:lnTo>
                  <a:pt x="830541" y="990600"/>
                </a:lnTo>
                <a:lnTo>
                  <a:pt x="834910" y="977900"/>
                </a:lnTo>
                <a:close/>
              </a:path>
              <a:path w="1724025" h="2374900">
                <a:moveTo>
                  <a:pt x="697052" y="952500"/>
                </a:moveTo>
                <a:lnTo>
                  <a:pt x="549325" y="952500"/>
                </a:lnTo>
                <a:lnTo>
                  <a:pt x="550418" y="965200"/>
                </a:lnTo>
                <a:lnTo>
                  <a:pt x="552589" y="965200"/>
                </a:lnTo>
                <a:lnTo>
                  <a:pt x="556983" y="977900"/>
                </a:lnTo>
                <a:lnTo>
                  <a:pt x="702525" y="977900"/>
                </a:lnTo>
                <a:lnTo>
                  <a:pt x="699249" y="965200"/>
                </a:lnTo>
                <a:lnTo>
                  <a:pt x="697052" y="952500"/>
                </a:lnTo>
                <a:close/>
              </a:path>
              <a:path w="1724025" h="2374900">
                <a:moveTo>
                  <a:pt x="848042" y="965200"/>
                </a:moveTo>
                <a:lnTo>
                  <a:pt x="793356" y="965200"/>
                </a:lnTo>
                <a:lnTo>
                  <a:pt x="791159" y="977900"/>
                </a:lnTo>
                <a:lnTo>
                  <a:pt x="844778" y="977900"/>
                </a:lnTo>
                <a:lnTo>
                  <a:pt x="848042" y="965200"/>
                </a:lnTo>
                <a:close/>
              </a:path>
              <a:path w="1724025" h="2374900">
                <a:moveTo>
                  <a:pt x="850226" y="952500"/>
                </a:moveTo>
                <a:lnTo>
                  <a:pt x="798830" y="952500"/>
                </a:lnTo>
                <a:lnTo>
                  <a:pt x="796632" y="965200"/>
                </a:lnTo>
                <a:lnTo>
                  <a:pt x="850226" y="965200"/>
                </a:lnTo>
                <a:lnTo>
                  <a:pt x="850226" y="952500"/>
                </a:lnTo>
                <a:close/>
              </a:path>
              <a:path w="1724025" h="2374900">
                <a:moveTo>
                  <a:pt x="689394" y="939800"/>
                </a:moveTo>
                <a:lnTo>
                  <a:pt x="553694" y="939800"/>
                </a:lnTo>
                <a:lnTo>
                  <a:pt x="553694" y="952500"/>
                </a:lnTo>
                <a:lnTo>
                  <a:pt x="692670" y="952500"/>
                </a:lnTo>
                <a:lnTo>
                  <a:pt x="689394" y="939800"/>
                </a:lnTo>
                <a:close/>
              </a:path>
              <a:path w="1724025" h="2374900">
                <a:moveTo>
                  <a:pt x="861174" y="939800"/>
                </a:moveTo>
                <a:lnTo>
                  <a:pt x="802106" y="939800"/>
                </a:lnTo>
                <a:lnTo>
                  <a:pt x="799909" y="952500"/>
                </a:lnTo>
                <a:lnTo>
                  <a:pt x="854621" y="952500"/>
                </a:lnTo>
                <a:lnTo>
                  <a:pt x="861174" y="939800"/>
                </a:lnTo>
                <a:close/>
              </a:path>
              <a:path w="1724025" h="2374900">
                <a:moveTo>
                  <a:pt x="691565" y="927100"/>
                </a:moveTo>
                <a:lnTo>
                  <a:pt x="558076" y="927100"/>
                </a:lnTo>
                <a:lnTo>
                  <a:pt x="558076" y="939800"/>
                </a:lnTo>
                <a:lnTo>
                  <a:pt x="691565" y="939800"/>
                </a:lnTo>
                <a:lnTo>
                  <a:pt x="691565" y="927100"/>
                </a:lnTo>
                <a:close/>
              </a:path>
              <a:path w="1724025" h="2374900">
                <a:moveTo>
                  <a:pt x="862279" y="927100"/>
                </a:moveTo>
                <a:lnTo>
                  <a:pt x="817422" y="927100"/>
                </a:lnTo>
                <a:lnTo>
                  <a:pt x="807554" y="939800"/>
                </a:lnTo>
                <a:lnTo>
                  <a:pt x="863358" y="939800"/>
                </a:lnTo>
                <a:lnTo>
                  <a:pt x="862279" y="927100"/>
                </a:lnTo>
                <a:close/>
              </a:path>
              <a:path w="1724025" h="2374900">
                <a:moveTo>
                  <a:pt x="685025" y="914400"/>
                </a:moveTo>
                <a:lnTo>
                  <a:pt x="553694" y="914400"/>
                </a:lnTo>
                <a:lnTo>
                  <a:pt x="554774" y="927100"/>
                </a:lnTo>
                <a:lnTo>
                  <a:pt x="687197" y="927100"/>
                </a:lnTo>
                <a:lnTo>
                  <a:pt x="685025" y="914400"/>
                </a:lnTo>
                <a:close/>
              </a:path>
              <a:path w="1724025" h="2374900">
                <a:moveTo>
                  <a:pt x="690486" y="889000"/>
                </a:moveTo>
                <a:lnTo>
                  <a:pt x="542747" y="889000"/>
                </a:lnTo>
                <a:lnTo>
                  <a:pt x="543864" y="901700"/>
                </a:lnTo>
                <a:lnTo>
                  <a:pt x="548220" y="901700"/>
                </a:lnTo>
                <a:lnTo>
                  <a:pt x="550418" y="914400"/>
                </a:lnTo>
                <a:lnTo>
                  <a:pt x="686117" y="914400"/>
                </a:lnTo>
                <a:lnTo>
                  <a:pt x="690486" y="889000"/>
                </a:lnTo>
                <a:close/>
              </a:path>
              <a:path w="1724025" h="2374900">
                <a:moveTo>
                  <a:pt x="494601" y="889000"/>
                </a:moveTo>
                <a:lnTo>
                  <a:pt x="481456" y="889000"/>
                </a:lnTo>
                <a:lnTo>
                  <a:pt x="482561" y="901700"/>
                </a:lnTo>
                <a:lnTo>
                  <a:pt x="492417" y="901700"/>
                </a:lnTo>
                <a:lnTo>
                  <a:pt x="494601" y="889000"/>
                </a:lnTo>
                <a:close/>
              </a:path>
              <a:path w="1724025" h="2374900">
                <a:moveTo>
                  <a:pt x="486968" y="876300"/>
                </a:moveTo>
                <a:lnTo>
                  <a:pt x="469455" y="876300"/>
                </a:lnTo>
                <a:lnTo>
                  <a:pt x="471627" y="889000"/>
                </a:lnTo>
                <a:lnTo>
                  <a:pt x="490245" y="889000"/>
                </a:lnTo>
                <a:lnTo>
                  <a:pt x="486968" y="876300"/>
                </a:lnTo>
                <a:close/>
              </a:path>
              <a:path w="1724025" h="2374900">
                <a:moveTo>
                  <a:pt x="693750" y="863600"/>
                </a:moveTo>
                <a:lnTo>
                  <a:pt x="525246" y="863600"/>
                </a:lnTo>
                <a:lnTo>
                  <a:pt x="524167" y="876300"/>
                </a:lnTo>
                <a:lnTo>
                  <a:pt x="532904" y="876300"/>
                </a:lnTo>
                <a:lnTo>
                  <a:pt x="538378" y="889000"/>
                </a:lnTo>
                <a:lnTo>
                  <a:pt x="689394" y="889000"/>
                </a:lnTo>
                <a:lnTo>
                  <a:pt x="693750" y="863600"/>
                </a:lnTo>
                <a:close/>
              </a:path>
              <a:path w="1724025" h="2374900">
                <a:moveTo>
                  <a:pt x="472744" y="825500"/>
                </a:moveTo>
                <a:lnTo>
                  <a:pt x="469455" y="825500"/>
                </a:lnTo>
                <a:lnTo>
                  <a:pt x="468363" y="838200"/>
                </a:lnTo>
                <a:lnTo>
                  <a:pt x="457415" y="838200"/>
                </a:lnTo>
                <a:lnTo>
                  <a:pt x="458495" y="850900"/>
                </a:lnTo>
                <a:lnTo>
                  <a:pt x="457415" y="863600"/>
                </a:lnTo>
                <a:lnTo>
                  <a:pt x="459587" y="876300"/>
                </a:lnTo>
                <a:lnTo>
                  <a:pt x="477113" y="876300"/>
                </a:lnTo>
                <a:lnTo>
                  <a:pt x="478193" y="863600"/>
                </a:lnTo>
                <a:lnTo>
                  <a:pt x="476021" y="863600"/>
                </a:lnTo>
                <a:lnTo>
                  <a:pt x="477113" y="850900"/>
                </a:lnTo>
                <a:lnTo>
                  <a:pt x="473837" y="850900"/>
                </a:lnTo>
                <a:lnTo>
                  <a:pt x="473837" y="838200"/>
                </a:lnTo>
                <a:lnTo>
                  <a:pt x="472744" y="825500"/>
                </a:lnTo>
                <a:close/>
              </a:path>
              <a:path w="1724025" h="2374900">
                <a:moveTo>
                  <a:pt x="697052" y="850900"/>
                </a:moveTo>
                <a:lnTo>
                  <a:pt x="511009" y="850900"/>
                </a:lnTo>
                <a:lnTo>
                  <a:pt x="517588" y="863600"/>
                </a:lnTo>
                <a:lnTo>
                  <a:pt x="695960" y="863600"/>
                </a:lnTo>
                <a:lnTo>
                  <a:pt x="697052" y="850900"/>
                </a:lnTo>
                <a:close/>
              </a:path>
              <a:path w="1724025" h="2374900">
                <a:moveTo>
                  <a:pt x="982637" y="850900"/>
                </a:moveTo>
                <a:lnTo>
                  <a:pt x="968438" y="850900"/>
                </a:lnTo>
                <a:lnTo>
                  <a:pt x="967346" y="863600"/>
                </a:lnTo>
                <a:lnTo>
                  <a:pt x="980465" y="863600"/>
                </a:lnTo>
                <a:lnTo>
                  <a:pt x="982637" y="850900"/>
                </a:lnTo>
                <a:close/>
              </a:path>
              <a:path w="1724025" h="2374900">
                <a:moveTo>
                  <a:pt x="705802" y="825500"/>
                </a:moveTo>
                <a:lnTo>
                  <a:pt x="506641" y="825500"/>
                </a:lnTo>
                <a:lnTo>
                  <a:pt x="508825" y="838200"/>
                </a:lnTo>
                <a:lnTo>
                  <a:pt x="506641" y="838200"/>
                </a:lnTo>
                <a:lnTo>
                  <a:pt x="505561" y="850900"/>
                </a:lnTo>
                <a:lnTo>
                  <a:pt x="706882" y="850900"/>
                </a:lnTo>
                <a:lnTo>
                  <a:pt x="705802" y="838200"/>
                </a:lnTo>
                <a:lnTo>
                  <a:pt x="705802" y="825500"/>
                </a:lnTo>
                <a:close/>
              </a:path>
              <a:path w="1724025" h="2374900">
                <a:moveTo>
                  <a:pt x="988123" y="838200"/>
                </a:moveTo>
                <a:lnTo>
                  <a:pt x="960755" y="838200"/>
                </a:lnTo>
                <a:lnTo>
                  <a:pt x="961859" y="850900"/>
                </a:lnTo>
                <a:lnTo>
                  <a:pt x="984846" y="850900"/>
                </a:lnTo>
                <a:lnTo>
                  <a:pt x="988123" y="838200"/>
                </a:lnTo>
                <a:close/>
              </a:path>
              <a:path w="1724025" h="2374900">
                <a:moveTo>
                  <a:pt x="468363" y="825500"/>
                </a:moveTo>
                <a:lnTo>
                  <a:pt x="447560" y="825500"/>
                </a:lnTo>
                <a:lnTo>
                  <a:pt x="450837" y="838200"/>
                </a:lnTo>
                <a:lnTo>
                  <a:pt x="468363" y="838200"/>
                </a:lnTo>
                <a:lnTo>
                  <a:pt x="468363" y="825500"/>
                </a:lnTo>
                <a:close/>
              </a:path>
              <a:path w="1724025" h="2374900">
                <a:moveTo>
                  <a:pt x="989203" y="812800"/>
                </a:moveTo>
                <a:lnTo>
                  <a:pt x="952017" y="812800"/>
                </a:lnTo>
                <a:lnTo>
                  <a:pt x="955319" y="825500"/>
                </a:lnTo>
                <a:lnTo>
                  <a:pt x="960755" y="825500"/>
                </a:lnTo>
                <a:lnTo>
                  <a:pt x="958583" y="838200"/>
                </a:lnTo>
                <a:lnTo>
                  <a:pt x="990307" y="838200"/>
                </a:lnTo>
                <a:lnTo>
                  <a:pt x="991400" y="825500"/>
                </a:lnTo>
                <a:lnTo>
                  <a:pt x="989203" y="812800"/>
                </a:lnTo>
                <a:close/>
              </a:path>
              <a:path w="1724025" h="2374900">
                <a:moveTo>
                  <a:pt x="463969" y="812800"/>
                </a:moveTo>
                <a:lnTo>
                  <a:pt x="428955" y="812800"/>
                </a:lnTo>
                <a:lnTo>
                  <a:pt x="427850" y="825500"/>
                </a:lnTo>
                <a:lnTo>
                  <a:pt x="465061" y="825500"/>
                </a:lnTo>
                <a:lnTo>
                  <a:pt x="463969" y="812800"/>
                </a:lnTo>
                <a:close/>
              </a:path>
              <a:path w="1724025" h="2374900">
                <a:moveTo>
                  <a:pt x="712368" y="812800"/>
                </a:moveTo>
                <a:lnTo>
                  <a:pt x="492417" y="812800"/>
                </a:lnTo>
                <a:lnTo>
                  <a:pt x="494601" y="825500"/>
                </a:lnTo>
                <a:lnTo>
                  <a:pt x="710184" y="825500"/>
                </a:lnTo>
                <a:lnTo>
                  <a:pt x="712368" y="812800"/>
                </a:lnTo>
                <a:close/>
              </a:path>
              <a:path w="1724025" h="2374900">
                <a:moveTo>
                  <a:pt x="460692" y="800100"/>
                </a:moveTo>
                <a:lnTo>
                  <a:pt x="436613" y="800100"/>
                </a:lnTo>
                <a:lnTo>
                  <a:pt x="435508" y="812800"/>
                </a:lnTo>
                <a:lnTo>
                  <a:pt x="459587" y="812800"/>
                </a:lnTo>
                <a:lnTo>
                  <a:pt x="460692" y="800100"/>
                </a:lnTo>
                <a:close/>
              </a:path>
              <a:path w="1724025" h="2374900">
                <a:moveTo>
                  <a:pt x="718934" y="800100"/>
                </a:moveTo>
                <a:lnTo>
                  <a:pt x="484771" y="800100"/>
                </a:lnTo>
                <a:lnTo>
                  <a:pt x="486968" y="812800"/>
                </a:lnTo>
                <a:lnTo>
                  <a:pt x="718934" y="812800"/>
                </a:lnTo>
                <a:lnTo>
                  <a:pt x="718934" y="800100"/>
                </a:lnTo>
                <a:close/>
              </a:path>
              <a:path w="1724025" h="2374900">
                <a:moveTo>
                  <a:pt x="987018" y="787400"/>
                </a:moveTo>
                <a:lnTo>
                  <a:pt x="955319" y="787400"/>
                </a:lnTo>
                <a:lnTo>
                  <a:pt x="950912" y="800100"/>
                </a:lnTo>
                <a:lnTo>
                  <a:pt x="950912" y="812800"/>
                </a:lnTo>
                <a:lnTo>
                  <a:pt x="952017" y="812800"/>
                </a:lnTo>
                <a:lnTo>
                  <a:pt x="953135" y="800100"/>
                </a:lnTo>
                <a:lnTo>
                  <a:pt x="989203" y="800100"/>
                </a:lnTo>
                <a:lnTo>
                  <a:pt x="987018" y="787400"/>
                </a:lnTo>
                <a:close/>
              </a:path>
              <a:path w="1724025" h="2374900">
                <a:moveTo>
                  <a:pt x="987018" y="800100"/>
                </a:moveTo>
                <a:lnTo>
                  <a:pt x="953135" y="800100"/>
                </a:lnTo>
                <a:lnTo>
                  <a:pt x="955319" y="812800"/>
                </a:lnTo>
                <a:lnTo>
                  <a:pt x="987018" y="812800"/>
                </a:lnTo>
                <a:lnTo>
                  <a:pt x="987018" y="800100"/>
                </a:lnTo>
                <a:close/>
              </a:path>
              <a:path w="1724025" h="2374900">
                <a:moveTo>
                  <a:pt x="457415" y="787400"/>
                </a:moveTo>
                <a:lnTo>
                  <a:pt x="436613" y="787400"/>
                </a:lnTo>
                <a:lnTo>
                  <a:pt x="439877" y="800100"/>
                </a:lnTo>
                <a:lnTo>
                  <a:pt x="457415" y="800100"/>
                </a:lnTo>
                <a:lnTo>
                  <a:pt x="457415" y="787400"/>
                </a:lnTo>
                <a:close/>
              </a:path>
              <a:path w="1724025" h="2374900">
                <a:moveTo>
                  <a:pt x="728789" y="787400"/>
                </a:moveTo>
                <a:lnTo>
                  <a:pt x="477113" y="787400"/>
                </a:lnTo>
                <a:lnTo>
                  <a:pt x="479285" y="800100"/>
                </a:lnTo>
                <a:lnTo>
                  <a:pt x="728789" y="800100"/>
                </a:lnTo>
                <a:lnTo>
                  <a:pt x="728789" y="787400"/>
                </a:lnTo>
                <a:close/>
              </a:path>
              <a:path w="1724025" h="2374900">
                <a:moveTo>
                  <a:pt x="733158" y="787400"/>
                </a:moveTo>
                <a:lnTo>
                  <a:pt x="730973" y="787400"/>
                </a:lnTo>
                <a:lnTo>
                  <a:pt x="730973" y="800100"/>
                </a:lnTo>
                <a:lnTo>
                  <a:pt x="733158" y="787400"/>
                </a:lnTo>
                <a:close/>
              </a:path>
              <a:path w="1724025" h="2374900">
                <a:moveTo>
                  <a:pt x="736434" y="797565"/>
                </a:moveTo>
                <a:lnTo>
                  <a:pt x="734250" y="800100"/>
                </a:lnTo>
                <a:lnTo>
                  <a:pt x="736434" y="800100"/>
                </a:lnTo>
                <a:lnTo>
                  <a:pt x="736434" y="797565"/>
                </a:lnTo>
                <a:close/>
              </a:path>
              <a:path w="1724025" h="2374900">
                <a:moveTo>
                  <a:pt x="741558" y="791622"/>
                </a:moveTo>
                <a:lnTo>
                  <a:pt x="738639" y="795008"/>
                </a:lnTo>
                <a:lnTo>
                  <a:pt x="736434" y="800100"/>
                </a:lnTo>
                <a:lnTo>
                  <a:pt x="740803" y="800100"/>
                </a:lnTo>
                <a:lnTo>
                  <a:pt x="741558" y="791622"/>
                </a:lnTo>
                <a:close/>
              </a:path>
              <a:path w="1724025" h="2374900">
                <a:moveTo>
                  <a:pt x="741934" y="787400"/>
                </a:moveTo>
                <a:lnTo>
                  <a:pt x="736434" y="787400"/>
                </a:lnTo>
                <a:lnTo>
                  <a:pt x="736434" y="797565"/>
                </a:lnTo>
                <a:lnTo>
                  <a:pt x="738639" y="795008"/>
                </a:lnTo>
                <a:lnTo>
                  <a:pt x="741934" y="787400"/>
                </a:lnTo>
                <a:close/>
              </a:path>
              <a:path w="1724025" h="2374900">
                <a:moveTo>
                  <a:pt x="745197" y="787400"/>
                </a:moveTo>
                <a:lnTo>
                  <a:pt x="741934" y="787400"/>
                </a:lnTo>
                <a:lnTo>
                  <a:pt x="741558" y="791622"/>
                </a:lnTo>
                <a:lnTo>
                  <a:pt x="745197" y="787400"/>
                </a:lnTo>
                <a:close/>
              </a:path>
              <a:path w="1724025" h="2374900">
                <a:moveTo>
                  <a:pt x="447560" y="774700"/>
                </a:moveTo>
                <a:lnTo>
                  <a:pt x="431152" y="774700"/>
                </a:lnTo>
                <a:lnTo>
                  <a:pt x="431152" y="787400"/>
                </a:lnTo>
                <a:lnTo>
                  <a:pt x="451929" y="787400"/>
                </a:lnTo>
                <a:lnTo>
                  <a:pt x="447560" y="774700"/>
                </a:lnTo>
                <a:close/>
              </a:path>
              <a:path w="1724025" h="2374900">
                <a:moveTo>
                  <a:pt x="758329" y="774700"/>
                </a:moveTo>
                <a:lnTo>
                  <a:pt x="472744" y="774700"/>
                </a:lnTo>
                <a:lnTo>
                  <a:pt x="473837" y="787400"/>
                </a:lnTo>
                <a:lnTo>
                  <a:pt x="756158" y="787400"/>
                </a:lnTo>
                <a:lnTo>
                  <a:pt x="758329" y="774700"/>
                </a:lnTo>
                <a:close/>
              </a:path>
              <a:path w="1724025" h="2374900">
                <a:moveTo>
                  <a:pt x="838200" y="774700"/>
                </a:moveTo>
                <a:lnTo>
                  <a:pt x="818515" y="774700"/>
                </a:lnTo>
                <a:lnTo>
                  <a:pt x="821778" y="787400"/>
                </a:lnTo>
                <a:lnTo>
                  <a:pt x="834910" y="787400"/>
                </a:lnTo>
                <a:lnTo>
                  <a:pt x="838200" y="774700"/>
                </a:lnTo>
                <a:close/>
              </a:path>
              <a:path w="1724025" h="2374900">
                <a:moveTo>
                  <a:pt x="850226" y="774700"/>
                </a:moveTo>
                <a:lnTo>
                  <a:pt x="841502" y="774700"/>
                </a:lnTo>
                <a:lnTo>
                  <a:pt x="844778" y="787400"/>
                </a:lnTo>
                <a:lnTo>
                  <a:pt x="851344" y="787400"/>
                </a:lnTo>
                <a:lnTo>
                  <a:pt x="850226" y="774700"/>
                </a:lnTo>
                <a:close/>
              </a:path>
              <a:path w="1724025" h="2374900">
                <a:moveTo>
                  <a:pt x="982637" y="749300"/>
                </a:moveTo>
                <a:lnTo>
                  <a:pt x="891819" y="749300"/>
                </a:lnTo>
                <a:lnTo>
                  <a:pt x="891819" y="762000"/>
                </a:lnTo>
                <a:lnTo>
                  <a:pt x="942174" y="762000"/>
                </a:lnTo>
                <a:lnTo>
                  <a:pt x="945438" y="774700"/>
                </a:lnTo>
                <a:lnTo>
                  <a:pt x="949832" y="774700"/>
                </a:lnTo>
                <a:lnTo>
                  <a:pt x="952017" y="787400"/>
                </a:lnTo>
                <a:lnTo>
                  <a:pt x="983754" y="787400"/>
                </a:lnTo>
                <a:lnTo>
                  <a:pt x="982637" y="774700"/>
                </a:lnTo>
                <a:lnTo>
                  <a:pt x="982637" y="749300"/>
                </a:lnTo>
                <a:close/>
              </a:path>
              <a:path w="1724025" h="2374900">
                <a:moveTo>
                  <a:pt x="443179" y="762000"/>
                </a:moveTo>
                <a:lnTo>
                  <a:pt x="421297" y="762000"/>
                </a:lnTo>
                <a:lnTo>
                  <a:pt x="421297" y="774700"/>
                </a:lnTo>
                <a:lnTo>
                  <a:pt x="443179" y="774700"/>
                </a:lnTo>
                <a:lnTo>
                  <a:pt x="443179" y="762000"/>
                </a:lnTo>
                <a:close/>
              </a:path>
              <a:path w="1724025" h="2374900">
                <a:moveTo>
                  <a:pt x="990307" y="736600"/>
                </a:moveTo>
                <a:lnTo>
                  <a:pt x="463969" y="736600"/>
                </a:lnTo>
                <a:lnTo>
                  <a:pt x="469455" y="749300"/>
                </a:lnTo>
                <a:lnTo>
                  <a:pt x="470534" y="762000"/>
                </a:lnTo>
                <a:lnTo>
                  <a:pt x="470534" y="774700"/>
                </a:lnTo>
                <a:lnTo>
                  <a:pt x="851344" y="774700"/>
                </a:lnTo>
                <a:lnTo>
                  <a:pt x="852436" y="762000"/>
                </a:lnTo>
                <a:lnTo>
                  <a:pt x="873226" y="762000"/>
                </a:lnTo>
                <a:lnTo>
                  <a:pt x="877595" y="749300"/>
                </a:lnTo>
                <a:lnTo>
                  <a:pt x="987018" y="749300"/>
                </a:lnTo>
                <a:lnTo>
                  <a:pt x="990307" y="736600"/>
                </a:lnTo>
                <a:close/>
              </a:path>
              <a:path w="1724025" h="2374900">
                <a:moveTo>
                  <a:pt x="932307" y="762000"/>
                </a:moveTo>
                <a:lnTo>
                  <a:pt x="913726" y="762000"/>
                </a:lnTo>
                <a:lnTo>
                  <a:pt x="915898" y="774700"/>
                </a:lnTo>
                <a:lnTo>
                  <a:pt x="925753" y="774700"/>
                </a:lnTo>
                <a:lnTo>
                  <a:pt x="932307" y="762000"/>
                </a:lnTo>
                <a:close/>
              </a:path>
              <a:path w="1724025" h="2374900">
                <a:moveTo>
                  <a:pt x="444271" y="749300"/>
                </a:moveTo>
                <a:lnTo>
                  <a:pt x="420192" y="749300"/>
                </a:lnTo>
                <a:lnTo>
                  <a:pt x="420192" y="762000"/>
                </a:lnTo>
                <a:lnTo>
                  <a:pt x="442087" y="762000"/>
                </a:lnTo>
                <a:lnTo>
                  <a:pt x="444271" y="749300"/>
                </a:lnTo>
                <a:close/>
              </a:path>
              <a:path w="1724025" h="2374900">
                <a:moveTo>
                  <a:pt x="891819" y="749300"/>
                </a:moveTo>
                <a:lnTo>
                  <a:pt x="877595" y="749300"/>
                </a:lnTo>
                <a:lnTo>
                  <a:pt x="877595" y="762000"/>
                </a:lnTo>
                <a:lnTo>
                  <a:pt x="889635" y="762000"/>
                </a:lnTo>
                <a:lnTo>
                  <a:pt x="891819" y="749300"/>
                </a:lnTo>
                <a:close/>
              </a:path>
              <a:path w="1724025" h="2374900">
                <a:moveTo>
                  <a:pt x="995807" y="723900"/>
                </a:moveTo>
                <a:lnTo>
                  <a:pt x="416928" y="723900"/>
                </a:lnTo>
                <a:lnTo>
                  <a:pt x="416928" y="736600"/>
                </a:lnTo>
                <a:lnTo>
                  <a:pt x="419112" y="749300"/>
                </a:lnTo>
                <a:lnTo>
                  <a:pt x="443179" y="749300"/>
                </a:lnTo>
                <a:lnTo>
                  <a:pt x="444271" y="736600"/>
                </a:lnTo>
                <a:lnTo>
                  <a:pt x="990307" y="736600"/>
                </a:lnTo>
                <a:lnTo>
                  <a:pt x="995807" y="723900"/>
                </a:lnTo>
                <a:close/>
              </a:path>
              <a:path w="1724025" h="2374900">
                <a:moveTo>
                  <a:pt x="453021" y="711200"/>
                </a:moveTo>
                <a:lnTo>
                  <a:pt x="414718" y="711200"/>
                </a:lnTo>
                <a:lnTo>
                  <a:pt x="413639" y="723900"/>
                </a:lnTo>
                <a:lnTo>
                  <a:pt x="453021" y="711200"/>
                </a:lnTo>
                <a:close/>
              </a:path>
              <a:path w="1724025" h="2374900">
                <a:moveTo>
                  <a:pt x="1005624" y="711200"/>
                </a:moveTo>
                <a:lnTo>
                  <a:pt x="453021" y="711200"/>
                </a:lnTo>
                <a:lnTo>
                  <a:pt x="414718" y="723900"/>
                </a:lnTo>
                <a:lnTo>
                  <a:pt x="1004531" y="723900"/>
                </a:lnTo>
                <a:lnTo>
                  <a:pt x="1005624" y="711200"/>
                </a:lnTo>
                <a:close/>
              </a:path>
              <a:path w="1724025" h="2374900">
                <a:moveTo>
                  <a:pt x="1034072" y="698500"/>
                </a:moveTo>
                <a:lnTo>
                  <a:pt x="413639" y="698500"/>
                </a:lnTo>
                <a:lnTo>
                  <a:pt x="415836" y="711200"/>
                </a:lnTo>
                <a:lnTo>
                  <a:pt x="1032979" y="711200"/>
                </a:lnTo>
                <a:lnTo>
                  <a:pt x="1034072" y="698500"/>
                </a:lnTo>
                <a:close/>
              </a:path>
              <a:path w="1724025" h="2374900">
                <a:moveTo>
                  <a:pt x="1048283" y="685800"/>
                </a:moveTo>
                <a:lnTo>
                  <a:pt x="403796" y="685800"/>
                </a:lnTo>
                <a:lnTo>
                  <a:pt x="403796" y="698500"/>
                </a:lnTo>
                <a:lnTo>
                  <a:pt x="1045019" y="698500"/>
                </a:lnTo>
                <a:lnTo>
                  <a:pt x="1048283" y="685800"/>
                </a:lnTo>
                <a:close/>
              </a:path>
              <a:path w="1724025" h="2374900">
                <a:moveTo>
                  <a:pt x="1074559" y="673100"/>
                </a:moveTo>
                <a:lnTo>
                  <a:pt x="374256" y="673100"/>
                </a:lnTo>
                <a:lnTo>
                  <a:pt x="376440" y="685800"/>
                </a:lnTo>
                <a:lnTo>
                  <a:pt x="1069111" y="685800"/>
                </a:lnTo>
                <a:lnTo>
                  <a:pt x="1074559" y="673100"/>
                </a:lnTo>
                <a:close/>
              </a:path>
              <a:path w="1724025" h="2374900">
                <a:moveTo>
                  <a:pt x="1087691" y="660400"/>
                </a:moveTo>
                <a:lnTo>
                  <a:pt x="376440" y="660400"/>
                </a:lnTo>
                <a:lnTo>
                  <a:pt x="377532" y="673100"/>
                </a:lnTo>
                <a:lnTo>
                  <a:pt x="1083335" y="673100"/>
                </a:lnTo>
                <a:lnTo>
                  <a:pt x="1087691" y="660400"/>
                </a:lnTo>
                <a:close/>
              </a:path>
              <a:path w="1724025" h="2374900">
                <a:moveTo>
                  <a:pt x="1097559" y="647700"/>
                </a:moveTo>
                <a:lnTo>
                  <a:pt x="370967" y="647700"/>
                </a:lnTo>
                <a:lnTo>
                  <a:pt x="372059" y="660400"/>
                </a:lnTo>
                <a:lnTo>
                  <a:pt x="1097559" y="660400"/>
                </a:lnTo>
                <a:lnTo>
                  <a:pt x="1097559" y="647700"/>
                </a:lnTo>
                <a:close/>
              </a:path>
              <a:path w="1724025" h="2374900">
                <a:moveTo>
                  <a:pt x="1101915" y="647700"/>
                </a:moveTo>
                <a:lnTo>
                  <a:pt x="1097559" y="660400"/>
                </a:lnTo>
                <a:lnTo>
                  <a:pt x="1101915" y="660400"/>
                </a:lnTo>
                <a:lnTo>
                  <a:pt x="1101915" y="647700"/>
                </a:lnTo>
                <a:close/>
              </a:path>
              <a:path w="1724025" h="2374900">
                <a:moveTo>
                  <a:pt x="1100836" y="622300"/>
                </a:moveTo>
                <a:lnTo>
                  <a:pt x="367665" y="622300"/>
                </a:lnTo>
                <a:lnTo>
                  <a:pt x="368744" y="635000"/>
                </a:lnTo>
                <a:lnTo>
                  <a:pt x="367665" y="647700"/>
                </a:lnTo>
                <a:lnTo>
                  <a:pt x="1101915" y="647700"/>
                </a:lnTo>
                <a:lnTo>
                  <a:pt x="1103020" y="635000"/>
                </a:lnTo>
                <a:lnTo>
                  <a:pt x="1100836" y="635000"/>
                </a:lnTo>
                <a:lnTo>
                  <a:pt x="1100836" y="622300"/>
                </a:lnTo>
                <a:close/>
              </a:path>
              <a:path w="1724025" h="2374900">
                <a:moveTo>
                  <a:pt x="1104125" y="609600"/>
                </a:moveTo>
                <a:lnTo>
                  <a:pt x="373164" y="609600"/>
                </a:lnTo>
                <a:lnTo>
                  <a:pt x="374256" y="622300"/>
                </a:lnTo>
                <a:lnTo>
                  <a:pt x="1103020" y="622300"/>
                </a:lnTo>
                <a:lnTo>
                  <a:pt x="1104125" y="609600"/>
                </a:lnTo>
                <a:close/>
              </a:path>
              <a:path w="1724025" h="2374900">
                <a:moveTo>
                  <a:pt x="1120521" y="609600"/>
                </a:moveTo>
                <a:lnTo>
                  <a:pt x="1112862" y="609600"/>
                </a:lnTo>
                <a:lnTo>
                  <a:pt x="1111783" y="622300"/>
                </a:lnTo>
                <a:lnTo>
                  <a:pt x="1115047" y="622300"/>
                </a:lnTo>
                <a:lnTo>
                  <a:pt x="1120521" y="609600"/>
                </a:lnTo>
                <a:close/>
              </a:path>
              <a:path w="1724025" h="2374900">
                <a:moveTo>
                  <a:pt x="1090968" y="596900"/>
                </a:moveTo>
                <a:lnTo>
                  <a:pt x="364401" y="596900"/>
                </a:lnTo>
                <a:lnTo>
                  <a:pt x="366585" y="609600"/>
                </a:lnTo>
                <a:lnTo>
                  <a:pt x="1092060" y="609600"/>
                </a:lnTo>
                <a:lnTo>
                  <a:pt x="1090968" y="596900"/>
                </a:lnTo>
                <a:close/>
              </a:path>
              <a:path w="1724025" h="2374900">
                <a:moveTo>
                  <a:pt x="1105217" y="596900"/>
                </a:moveTo>
                <a:lnTo>
                  <a:pt x="1093177" y="596900"/>
                </a:lnTo>
                <a:lnTo>
                  <a:pt x="1093177" y="609600"/>
                </a:lnTo>
                <a:lnTo>
                  <a:pt x="1103020" y="609600"/>
                </a:lnTo>
                <a:lnTo>
                  <a:pt x="1105217" y="596900"/>
                </a:lnTo>
                <a:close/>
              </a:path>
              <a:path w="1724025" h="2374900">
                <a:moveTo>
                  <a:pt x="1128179" y="596900"/>
                </a:moveTo>
                <a:lnTo>
                  <a:pt x="1108506" y="596900"/>
                </a:lnTo>
                <a:lnTo>
                  <a:pt x="1108506" y="609600"/>
                </a:lnTo>
                <a:lnTo>
                  <a:pt x="1126007" y="609600"/>
                </a:lnTo>
                <a:lnTo>
                  <a:pt x="1128179" y="596900"/>
                </a:lnTo>
                <a:close/>
              </a:path>
              <a:path w="1724025" h="2374900">
                <a:moveTo>
                  <a:pt x="1108506" y="584200"/>
                </a:moveTo>
                <a:lnTo>
                  <a:pt x="364401" y="584200"/>
                </a:lnTo>
                <a:lnTo>
                  <a:pt x="362216" y="596900"/>
                </a:lnTo>
                <a:lnTo>
                  <a:pt x="1108506" y="596900"/>
                </a:lnTo>
                <a:lnTo>
                  <a:pt x="1108506" y="584200"/>
                </a:lnTo>
                <a:close/>
              </a:path>
              <a:path w="1724025" h="2374900">
                <a:moveTo>
                  <a:pt x="1126007" y="584200"/>
                </a:moveTo>
                <a:lnTo>
                  <a:pt x="1113967" y="584200"/>
                </a:lnTo>
                <a:lnTo>
                  <a:pt x="1113967" y="596900"/>
                </a:lnTo>
                <a:lnTo>
                  <a:pt x="1126007" y="596900"/>
                </a:lnTo>
                <a:lnTo>
                  <a:pt x="1126007" y="584200"/>
                </a:lnTo>
                <a:close/>
              </a:path>
              <a:path w="1724025" h="2374900">
                <a:moveTo>
                  <a:pt x="1140231" y="584200"/>
                </a:moveTo>
                <a:lnTo>
                  <a:pt x="1134757" y="584200"/>
                </a:lnTo>
                <a:lnTo>
                  <a:pt x="1133652" y="596900"/>
                </a:lnTo>
                <a:lnTo>
                  <a:pt x="1140231" y="584200"/>
                </a:lnTo>
                <a:close/>
              </a:path>
              <a:path w="1724025" h="2374900">
                <a:moveTo>
                  <a:pt x="1150073" y="571500"/>
                </a:moveTo>
                <a:lnTo>
                  <a:pt x="366585" y="571500"/>
                </a:lnTo>
                <a:lnTo>
                  <a:pt x="367665" y="584200"/>
                </a:lnTo>
                <a:lnTo>
                  <a:pt x="1147876" y="584200"/>
                </a:lnTo>
                <a:lnTo>
                  <a:pt x="1150073" y="571500"/>
                </a:lnTo>
                <a:close/>
              </a:path>
              <a:path w="1724025" h="2374900">
                <a:moveTo>
                  <a:pt x="1152271" y="558800"/>
                </a:moveTo>
                <a:lnTo>
                  <a:pt x="366585" y="558800"/>
                </a:lnTo>
                <a:lnTo>
                  <a:pt x="365480" y="571500"/>
                </a:lnTo>
                <a:lnTo>
                  <a:pt x="1154455" y="571500"/>
                </a:lnTo>
                <a:lnTo>
                  <a:pt x="1152271" y="558800"/>
                </a:lnTo>
                <a:close/>
              </a:path>
              <a:path w="1724025" h="2374900">
                <a:moveTo>
                  <a:pt x="1217917" y="533400"/>
                </a:moveTo>
                <a:lnTo>
                  <a:pt x="384086" y="533400"/>
                </a:lnTo>
                <a:lnTo>
                  <a:pt x="380796" y="546100"/>
                </a:lnTo>
                <a:lnTo>
                  <a:pt x="376440" y="558800"/>
                </a:lnTo>
                <a:lnTo>
                  <a:pt x="1166507" y="558800"/>
                </a:lnTo>
                <a:lnTo>
                  <a:pt x="1170863" y="546100"/>
                </a:lnTo>
                <a:lnTo>
                  <a:pt x="1221206" y="546100"/>
                </a:lnTo>
                <a:lnTo>
                  <a:pt x="1217917" y="533400"/>
                </a:lnTo>
                <a:close/>
              </a:path>
              <a:path w="1724025" h="2374900">
                <a:moveTo>
                  <a:pt x="1227759" y="533400"/>
                </a:moveTo>
                <a:lnTo>
                  <a:pt x="1226667" y="533400"/>
                </a:lnTo>
                <a:lnTo>
                  <a:pt x="1225575" y="546100"/>
                </a:lnTo>
                <a:lnTo>
                  <a:pt x="1227759" y="546100"/>
                </a:lnTo>
                <a:lnTo>
                  <a:pt x="1227759" y="533400"/>
                </a:lnTo>
                <a:close/>
              </a:path>
              <a:path w="1724025" h="2374900">
                <a:moveTo>
                  <a:pt x="1219022" y="520700"/>
                </a:moveTo>
                <a:lnTo>
                  <a:pt x="388480" y="520700"/>
                </a:lnTo>
                <a:lnTo>
                  <a:pt x="385191" y="533400"/>
                </a:lnTo>
                <a:lnTo>
                  <a:pt x="1214628" y="533400"/>
                </a:lnTo>
                <a:lnTo>
                  <a:pt x="1219022" y="520700"/>
                </a:lnTo>
                <a:close/>
              </a:path>
              <a:path w="1724025" h="2374900">
                <a:moveTo>
                  <a:pt x="1226667" y="508000"/>
                </a:moveTo>
                <a:lnTo>
                  <a:pt x="395033" y="508000"/>
                </a:lnTo>
                <a:lnTo>
                  <a:pt x="389572" y="520700"/>
                </a:lnTo>
                <a:lnTo>
                  <a:pt x="1221206" y="520700"/>
                </a:lnTo>
                <a:lnTo>
                  <a:pt x="1226667" y="508000"/>
                </a:lnTo>
                <a:close/>
              </a:path>
              <a:path w="1724025" h="2374900">
                <a:moveTo>
                  <a:pt x="1237627" y="495300"/>
                </a:moveTo>
                <a:lnTo>
                  <a:pt x="407060" y="495300"/>
                </a:lnTo>
                <a:lnTo>
                  <a:pt x="401586" y="508000"/>
                </a:lnTo>
                <a:lnTo>
                  <a:pt x="1233220" y="508000"/>
                </a:lnTo>
                <a:lnTo>
                  <a:pt x="1237627" y="495300"/>
                </a:lnTo>
                <a:close/>
              </a:path>
              <a:path w="1724025" h="2374900">
                <a:moveTo>
                  <a:pt x="1245273" y="495300"/>
                </a:moveTo>
                <a:lnTo>
                  <a:pt x="1240891" y="495300"/>
                </a:lnTo>
                <a:lnTo>
                  <a:pt x="1241996" y="508000"/>
                </a:lnTo>
                <a:lnTo>
                  <a:pt x="1245273" y="495300"/>
                </a:lnTo>
                <a:close/>
              </a:path>
              <a:path w="1724025" h="2374900">
                <a:moveTo>
                  <a:pt x="1333906" y="482600"/>
                </a:moveTo>
                <a:lnTo>
                  <a:pt x="1307630" y="482600"/>
                </a:lnTo>
                <a:lnTo>
                  <a:pt x="1302156" y="495300"/>
                </a:lnTo>
                <a:lnTo>
                  <a:pt x="1299984" y="495300"/>
                </a:lnTo>
                <a:lnTo>
                  <a:pt x="1303261" y="508000"/>
                </a:lnTo>
                <a:lnTo>
                  <a:pt x="1314208" y="508000"/>
                </a:lnTo>
                <a:lnTo>
                  <a:pt x="1330604" y="495300"/>
                </a:lnTo>
                <a:lnTo>
                  <a:pt x="1333906" y="482600"/>
                </a:lnTo>
                <a:close/>
              </a:path>
              <a:path w="1724025" h="2374900">
                <a:moveTo>
                  <a:pt x="1261694" y="482600"/>
                </a:moveTo>
                <a:lnTo>
                  <a:pt x="418020" y="482600"/>
                </a:lnTo>
                <a:lnTo>
                  <a:pt x="411429" y="495300"/>
                </a:lnTo>
                <a:lnTo>
                  <a:pt x="1259497" y="495300"/>
                </a:lnTo>
                <a:lnTo>
                  <a:pt x="1261694" y="482600"/>
                </a:lnTo>
                <a:close/>
              </a:path>
              <a:path w="1724025" h="2374900">
                <a:moveTo>
                  <a:pt x="1275918" y="482600"/>
                </a:moveTo>
                <a:lnTo>
                  <a:pt x="1262786" y="482600"/>
                </a:lnTo>
                <a:lnTo>
                  <a:pt x="1262786" y="495300"/>
                </a:lnTo>
                <a:lnTo>
                  <a:pt x="1273733" y="495300"/>
                </a:lnTo>
                <a:lnTo>
                  <a:pt x="1275918" y="482600"/>
                </a:lnTo>
                <a:close/>
              </a:path>
              <a:path w="1724025" h="2374900">
                <a:moveTo>
                  <a:pt x="1376591" y="469900"/>
                </a:moveTo>
                <a:lnTo>
                  <a:pt x="1333906" y="469900"/>
                </a:lnTo>
                <a:lnTo>
                  <a:pt x="1303261" y="482600"/>
                </a:lnTo>
                <a:lnTo>
                  <a:pt x="1302156" y="495300"/>
                </a:lnTo>
                <a:lnTo>
                  <a:pt x="1307630" y="482600"/>
                </a:lnTo>
                <a:lnTo>
                  <a:pt x="1354696" y="482600"/>
                </a:lnTo>
                <a:lnTo>
                  <a:pt x="1376591" y="469900"/>
                </a:lnTo>
                <a:close/>
              </a:path>
              <a:path w="1724025" h="2374900">
                <a:moveTo>
                  <a:pt x="1292313" y="469900"/>
                </a:moveTo>
                <a:lnTo>
                  <a:pt x="425678" y="469900"/>
                </a:lnTo>
                <a:lnTo>
                  <a:pt x="421297" y="482600"/>
                </a:lnTo>
                <a:lnTo>
                  <a:pt x="1292313" y="482600"/>
                </a:lnTo>
                <a:lnTo>
                  <a:pt x="1292313" y="469900"/>
                </a:lnTo>
                <a:close/>
              </a:path>
              <a:path w="1724025" h="2374900">
                <a:moveTo>
                  <a:pt x="1336103" y="457200"/>
                </a:moveTo>
                <a:lnTo>
                  <a:pt x="430060" y="457200"/>
                </a:lnTo>
                <a:lnTo>
                  <a:pt x="431152" y="469900"/>
                </a:lnTo>
                <a:lnTo>
                  <a:pt x="1329524" y="469900"/>
                </a:lnTo>
                <a:lnTo>
                  <a:pt x="1333931" y="463513"/>
                </a:lnTo>
                <a:lnTo>
                  <a:pt x="1336103" y="457200"/>
                </a:lnTo>
                <a:close/>
              </a:path>
              <a:path w="1724025" h="2374900">
                <a:moveTo>
                  <a:pt x="1333931" y="463513"/>
                </a:moveTo>
                <a:lnTo>
                  <a:pt x="1329524" y="469900"/>
                </a:lnTo>
                <a:lnTo>
                  <a:pt x="1331734" y="469900"/>
                </a:lnTo>
                <a:lnTo>
                  <a:pt x="1333931" y="463513"/>
                </a:lnTo>
                <a:close/>
              </a:path>
              <a:path w="1724025" h="2374900">
                <a:moveTo>
                  <a:pt x="1361262" y="457200"/>
                </a:moveTo>
                <a:lnTo>
                  <a:pt x="1338287" y="457200"/>
                </a:lnTo>
                <a:lnTo>
                  <a:pt x="1333931" y="463513"/>
                </a:lnTo>
                <a:lnTo>
                  <a:pt x="1331734" y="469900"/>
                </a:lnTo>
                <a:lnTo>
                  <a:pt x="1362367" y="469900"/>
                </a:lnTo>
                <a:lnTo>
                  <a:pt x="1361262" y="457200"/>
                </a:lnTo>
                <a:close/>
              </a:path>
              <a:path w="1724025" h="2374900">
                <a:moveTo>
                  <a:pt x="1375498" y="457200"/>
                </a:moveTo>
                <a:lnTo>
                  <a:pt x="1368933" y="469900"/>
                </a:lnTo>
                <a:lnTo>
                  <a:pt x="1374406" y="469900"/>
                </a:lnTo>
                <a:lnTo>
                  <a:pt x="1375498" y="457200"/>
                </a:lnTo>
                <a:close/>
              </a:path>
              <a:path w="1724025" h="2374900">
                <a:moveTo>
                  <a:pt x="1400657" y="457200"/>
                </a:moveTo>
                <a:lnTo>
                  <a:pt x="1382064" y="457200"/>
                </a:lnTo>
                <a:lnTo>
                  <a:pt x="1383157" y="469900"/>
                </a:lnTo>
                <a:lnTo>
                  <a:pt x="1395196" y="469900"/>
                </a:lnTo>
                <a:lnTo>
                  <a:pt x="1400657" y="457200"/>
                </a:lnTo>
                <a:close/>
              </a:path>
              <a:path w="1724025" h="2374900">
                <a:moveTo>
                  <a:pt x="1337208" y="444500"/>
                </a:moveTo>
                <a:lnTo>
                  <a:pt x="436613" y="444500"/>
                </a:lnTo>
                <a:lnTo>
                  <a:pt x="435508" y="457200"/>
                </a:lnTo>
                <a:lnTo>
                  <a:pt x="1338287" y="457200"/>
                </a:lnTo>
                <a:lnTo>
                  <a:pt x="1337208" y="444500"/>
                </a:lnTo>
                <a:close/>
              </a:path>
              <a:path w="1724025" h="2374900">
                <a:moveTo>
                  <a:pt x="1401737" y="444500"/>
                </a:moveTo>
                <a:lnTo>
                  <a:pt x="1391920" y="444500"/>
                </a:lnTo>
                <a:lnTo>
                  <a:pt x="1390815" y="457200"/>
                </a:lnTo>
                <a:lnTo>
                  <a:pt x="1398473" y="457200"/>
                </a:lnTo>
                <a:lnTo>
                  <a:pt x="1401737" y="444500"/>
                </a:lnTo>
                <a:close/>
              </a:path>
              <a:path w="1724025" h="2374900">
                <a:moveTo>
                  <a:pt x="444271" y="431800"/>
                </a:moveTo>
                <a:lnTo>
                  <a:pt x="442087" y="444500"/>
                </a:lnTo>
                <a:lnTo>
                  <a:pt x="444271" y="436066"/>
                </a:lnTo>
                <a:lnTo>
                  <a:pt x="444271" y="431800"/>
                </a:lnTo>
                <a:close/>
              </a:path>
              <a:path w="1724025" h="2374900">
                <a:moveTo>
                  <a:pt x="470534" y="419100"/>
                </a:moveTo>
                <a:lnTo>
                  <a:pt x="446468" y="419100"/>
                </a:lnTo>
                <a:lnTo>
                  <a:pt x="445376" y="431800"/>
                </a:lnTo>
                <a:lnTo>
                  <a:pt x="444271" y="436066"/>
                </a:lnTo>
                <a:lnTo>
                  <a:pt x="444271" y="444500"/>
                </a:lnTo>
                <a:lnTo>
                  <a:pt x="1241996" y="444500"/>
                </a:lnTo>
                <a:lnTo>
                  <a:pt x="1260602" y="431800"/>
                </a:lnTo>
                <a:lnTo>
                  <a:pt x="465061" y="431800"/>
                </a:lnTo>
                <a:lnTo>
                  <a:pt x="470534" y="419100"/>
                </a:lnTo>
                <a:close/>
              </a:path>
              <a:path w="1724025" h="2374900">
                <a:moveTo>
                  <a:pt x="1282331" y="413475"/>
                </a:moveTo>
                <a:lnTo>
                  <a:pt x="1272628" y="419100"/>
                </a:lnTo>
                <a:lnTo>
                  <a:pt x="1267167" y="431800"/>
                </a:lnTo>
                <a:lnTo>
                  <a:pt x="1248562" y="444500"/>
                </a:lnTo>
                <a:lnTo>
                  <a:pt x="1338287" y="444500"/>
                </a:lnTo>
                <a:lnTo>
                  <a:pt x="1331734" y="431800"/>
                </a:lnTo>
                <a:lnTo>
                  <a:pt x="1330604" y="431800"/>
                </a:lnTo>
                <a:lnTo>
                  <a:pt x="1328420" y="419100"/>
                </a:lnTo>
                <a:lnTo>
                  <a:pt x="1277010" y="419100"/>
                </a:lnTo>
                <a:lnTo>
                  <a:pt x="1282331" y="413475"/>
                </a:lnTo>
                <a:close/>
              </a:path>
              <a:path w="1724025" h="2374900">
                <a:moveTo>
                  <a:pt x="478193" y="419100"/>
                </a:moveTo>
                <a:lnTo>
                  <a:pt x="474929" y="419100"/>
                </a:lnTo>
                <a:lnTo>
                  <a:pt x="466153" y="431800"/>
                </a:lnTo>
                <a:lnTo>
                  <a:pt x="478193" y="431800"/>
                </a:lnTo>
                <a:lnTo>
                  <a:pt x="478193" y="419100"/>
                </a:lnTo>
                <a:close/>
              </a:path>
              <a:path w="1724025" h="2374900">
                <a:moveTo>
                  <a:pt x="1269352" y="419100"/>
                </a:moveTo>
                <a:lnTo>
                  <a:pt x="480377" y="419100"/>
                </a:lnTo>
                <a:lnTo>
                  <a:pt x="478193" y="431800"/>
                </a:lnTo>
                <a:lnTo>
                  <a:pt x="1260602" y="431800"/>
                </a:lnTo>
                <a:lnTo>
                  <a:pt x="1269352" y="419100"/>
                </a:lnTo>
                <a:close/>
              </a:path>
              <a:path w="1724025" h="2374900">
                <a:moveTo>
                  <a:pt x="1339380" y="419100"/>
                </a:moveTo>
                <a:lnTo>
                  <a:pt x="1330604" y="431800"/>
                </a:lnTo>
                <a:lnTo>
                  <a:pt x="1342656" y="431800"/>
                </a:lnTo>
                <a:lnTo>
                  <a:pt x="1339380" y="419100"/>
                </a:lnTo>
                <a:close/>
              </a:path>
              <a:path w="1724025" h="2374900">
                <a:moveTo>
                  <a:pt x="1304378" y="393700"/>
                </a:moveTo>
                <a:lnTo>
                  <a:pt x="483679" y="393700"/>
                </a:lnTo>
                <a:lnTo>
                  <a:pt x="482561" y="406400"/>
                </a:lnTo>
                <a:lnTo>
                  <a:pt x="482561" y="419100"/>
                </a:lnTo>
                <a:lnTo>
                  <a:pt x="1272628" y="419100"/>
                </a:lnTo>
                <a:lnTo>
                  <a:pt x="1282331" y="413475"/>
                </a:lnTo>
                <a:lnTo>
                  <a:pt x="1289024" y="406400"/>
                </a:lnTo>
                <a:lnTo>
                  <a:pt x="1304378" y="393700"/>
                </a:lnTo>
                <a:close/>
              </a:path>
              <a:path w="1724025" h="2374900">
                <a:moveTo>
                  <a:pt x="1348130" y="393700"/>
                </a:moveTo>
                <a:lnTo>
                  <a:pt x="1325156" y="393700"/>
                </a:lnTo>
                <a:lnTo>
                  <a:pt x="1294536" y="406400"/>
                </a:lnTo>
                <a:lnTo>
                  <a:pt x="1282331" y="413475"/>
                </a:lnTo>
                <a:lnTo>
                  <a:pt x="1277010" y="419100"/>
                </a:lnTo>
                <a:lnTo>
                  <a:pt x="1338287" y="419100"/>
                </a:lnTo>
                <a:lnTo>
                  <a:pt x="1355788" y="406400"/>
                </a:lnTo>
                <a:lnTo>
                  <a:pt x="1357985" y="406400"/>
                </a:lnTo>
                <a:lnTo>
                  <a:pt x="1348130" y="393700"/>
                </a:lnTo>
                <a:close/>
              </a:path>
              <a:path w="1724025" h="2374900">
                <a:moveTo>
                  <a:pt x="478193" y="381000"/>
                </a:moveTo>
                <a:lnTo>
                  <a:pt x="469455" y="381000"/>
                </a:lnTo>
                <a:lnTo>
                  <a:pt x="471627" y="393700"/>
                </a:lnTo>
                <a:lnTo>
                  <a:pt x="473837" y="393700"/>
                </a:lnTo>
                <a:lnTo>
                  <a:pt x="478193" y="381000"/>
                </a:lnTo>
                <a:close/>
              </a:path>
              <a:path w="1724025" h="2374900">
                <a:moveTo>
                  <a:pt x="1331734" y="381000"/>
                </a:moveTo>
                <a:lnTo>
                  <a:pt x="480377" y="381000"/>
                </a:lnTo>
                <a:lnTo>
                  <a:pt x="479285" y="393700"/>
                </a:lnTo>
                <a:lnTo>
                  <a:pt x="1322984" y="393700"/>
                </a:lnTo>
                <a:lnTo>
                  <a:pt x="1331734" y="381000"/>
                </a:lnTo>
                <a:close/>
              </a:path>
              <a:path w="1724025" h="2374900">
                <a:moveTo>
                  <a:pt x="1460830" y="355600"/>
                </a:moveTo>
                <a:lnTo>
                  <a:pt x="1146784" y="355600"/>
                </a:lnTo>
                <a:lnTo>
                  <a:pt x="1143508" y="368300"/>
                </a:lnTo>
                <a:lnTo>
                  <a:pt x="471627" y="368300"/>
                </a:lnTo>
                <a:lnTo>
                  <a:pt x="470534" y="381000"/>
                </a:lnTo>
                <a:lnTo>
                  <a:pt x="1430210" y="381000"/>
                </a:lnTo>
                <a:lnTo>
                  <a:pt x="1460830" y="355600"/>
                </a:lnTo>
                <a:close/>
              </a:path>
              <a:path w="1724025" h="2374900">
                <a:moveTo>
                  <a:pt x="1130376" y="342900"/>
                </a:moveTo>
                <a:lnTo>
                  <a:pt x="455193" y="342900"/>
                </a:lnTo>
                <a:lnTo>
                  <a:pt x="445376" y="355600"/>
                </a:lnTo>
                <a:lnTo>
                  <a:pt x="440982" y="355600"/>
                </a:lnTo>
                <a:lnTo>
                  <a:pt x="440982" y="368300"/>
                </a:lnTo>
                <a:lnTo>
                  <a:pt x="1123823" y="368300"/>
                </a:lnTo>
                <a:lnTo>
                  <a:pt x="1135849" y="355600"/>
                </a:lnTo>
                <a:lnTo>
                  <a:pt x="1130376" y="342900"/>
                </a:lnTo>
                <a:close/>
              </a:path>
              <a:path w="1724025" h="2374900">
                <a:moveTo>
                  <a:pt x="1136942" y="355600"/>
                </a:moveTo>
                <a:lnTo>
                  <a:pt x="1123823" y="368300"/>
                </a:lnTo>
                <a:lnTo>
                  <a:pt x="1143508" y="368300"/>
                </a:lnTo>
                <a:lnTo>
                  <a:pt x="1136942" y="355600"/>
                </a:lnTo>
                <a:close/>
              </a:path>
              <a:path w="1724025" h="2374900">
                <a:moveTo>
                  <a:pt x="1505724" y="342900"/>
                </a:moveTo>
                <a:lnTo>
                  <a:pt x="1164310" y="342900"/>
                </a:lnTo>
                <a:lnTo>
                  <a:pt x="1160995" y="355600"/>
                </a:lnTo>
                <a:lnTo>
                  <a:pt x="1488211" y="355600"/>
                </a:lnTo>
                <a:lnTo>
                  <a:pt x="1505724" y="342900"/>
                </a:lnTo>
                <a:close/>
              </a:path>
              <a:path w="1724025" h="2374900">
                <a:moveTo>
                  <a:pt x="1128179" y="317500"/>
                </a:moveTo>
                <a:lnTo>
                  <a:pt x="453021" y="317500"/>
                </a:lnTo>
                <a:lnTo>
                  <a:pt x="445376" y="330200"/>
                </a:lnTo>
                <a:lnTo>
                  <a:pt x="444271" y="342900"/>
                </a:lnTo>
                <a:lnTo>
                  <a:pt x="451929" y="330200"/>
                </a:lnTo>
                <a:lnTo>
                  <a:pt x="1123823" y="330200"/>
                </a:lnTo>
                <a:lnTo>
                  <a:pt x="1128179" y="317500"/>
                </a:lnTo>
                <a:close/>
              </a:path>
              <a:path w="1724025" h="2374900">
                <a:moveTo>
                  <a:pt x="1126007" y="330200"/>
                </a:moveTo>
                <a:lnTo>
                  <a:pt x="451929" y="330200"/>
                </a:lnTo>
                <a:lnTo>
                  <a:pt x="448652" y="342900"/>
                </a:lnTo>
                <a:lnTo>
                  <a:pt x="1129284" y="342900"/>
                </a:lnTo>
                <a:lnTo>
                  <a:pt x="1126007" y="330200"/>
                </a:lnTo>
                <a:close/>
              </a:path>
              <a:path w="1724025" h="2374900">
                <a:moveTo>
                  <a:pt x="1473974" y="304800"/>
                </a:moveTo>
                <a:lnTo>
                  <a:pt x="1180731" y="304800"/>
                </a:lnTo>
                <a:lnTo>
                  <a:pt x="1171956" y="342900"/>
                </a:lnTo>
                <a:lnTo>
                  <a:pt x="1506816" y="342900"/>
                </a:lnTo>
                <a:lnTo>
                  <a:pt x="1503527" y="330200"/>
                </a:lnTo>
                <a:lnTo>
                  <a:pt x="1511185" y="330200"/>
                </a:lnTo>
                <a:lnTo>
                  <a:pt x="1512265" y="317500"/>
                </a:lnTo>
                <a:lnTo>
                  <a:pt x="1445526" y="317500"/>
                </a:lnTo>
                <a:lnTo>
                  <a:pt x="1473974" y="304800"/>
                </a:lnTo>
                <a:close/>
              </a:path>
              <a:path w="1724025" h="2374900">
                <a:moveTo>
                  <a:pt x="1142415" y="292100"/>
                </a:moveTo>
                <a:lnTo>
                  <a:pt x="454113" y="292100"/>
                </a:lnTo>
                <a:lnTo>
                  <a:pt x="447560" y="304800"/>
                </a:lnTo>
                <a:lnTo>
                  <a:pt x="446468" y="304800"/>
                </a:lnTo>
                <a:lnTo>
                  <a:pt x="449757" y="317500"/>
                </a:lnTo>
                <a:lnTo>
                  <a:pt x="1132560" y="317500"/>
                </a:lnTo>
                <a:lnTo>
                  <a:pt x="1133652" y="304800"/>
                </a:lnTo>
                <a:lnTo>
                  <a:pt x="1142415" y="292100"/>
                </a:lnTo>
                <a:close/>
              </a:path>
              <a:path w="1724025" h="2374900">
                <a:moveTo>
                  <a:pt x="1473974" y="304800"/>
                </a:moveTo>
                <a:lnTo>
                  <a:pt x="1445526" y="317500"/>
                </a:lnTo>
                <a:lnTo>
                  <a:pt x="1456461" y="317500"/>
                </a:lnTo>
                <a:lnTo>
                  <a:pt x="1473974" y="304800"/>
                </a:lnTo>
                <a:close/>
              </a:path>
              <a:path w="1724025" h="2374900">
                <a:moveTo>
                  <a:pt x="1494777" y="304800"/>
                </a:moveTo>
                <a:lnTo>
                  <a:pt x="1473974" y="304800"/>
                </a:lnTo>
                <a:lnTo>
                  <a:pt x="1456461" y="317500"/>
                </a:lnTo>
                <a:lnTo>
                  <a:pt x="1493685" y="317500"/>
                </a:lnTo>
                <a:lnTo>
                  <a:pt x="1494777" y="304800"/>
                </a:lnTo>
                <a:close/>
              </a:path>
              <a:path w="1724025" h="2374900">
                <a:moveTo>
                  <a:pt x="1461922" y="279400"/>
                </a:moveTo>
                <a:lnTo>
                  <a:pt x="1220101" y="279400"/>
                </a:lnTo>
                <a:lnTo>
                  <a:pt x="1208087" y="292100"/>
                </a:lnTo>
                <a:lnTo>
                  <a:pt x="1176337" y="304800"/>
                </a:lnTo>
                <a:lnTo>
                  <a:pt x="1495869" y="304800"/>
                </a:lnTo>
                <a:lnTo>
                  <a:pt x="1495869" y="292100"/>
                </a:lnTo>
                <a:lnTo>
                  <a:pt x="1457553" y="292100"/>
                </a:lnTo>
                <a:lnTo>
                  <a:pt x="1461922" y="279400"/>
                </a:lnTo>
                <a:close/>
              </a:path>
              <a:path w="1724025" h="2374900">
                <a:moveTo>
                  <a:pt x="15316" y="279400"/>
                </a:moveTo>
                <a:lnTo>
                  <a:pt x="1104" y="279400"/>
                </a:lnTo>
                <a:lnTo>
                  <a:pt x="0" y="292100"/>
                </a:lnTo>
                <a:lnTo>
                  <a:pt x="8762" y="292100"/>
                </a:lnTo>
                <a:lnTo>
                  <a:pt x="15316" y="279400"/>
                </a:lnTo>
                <a:close/>
              </a:path>
              <a:path w="1724025" h="2374900">
                <a:moveTo>
                  <a:pt x="1103020" y="279400"/>
                </a:moveTo>
                <a:lnTo>
                  <a:pt x="459587" y="279400"/>
                </a:lnTo>
                <a:lnTo>
                  <a:pt x="457415" y="292100"/>
                </a:lnTo>
                <a:lnTo>
                  <a:pt x="1093177" y="292100"/>
                </a:lnTo>
                <a:lnTo>
                  <a:pt x="1103020" y="279400"/>
                </a:lnTo>
                <a:close/>
              </a:path>
              <a:path w="1724025" h="2374900">
                <a:moveTo>
                  <a:pt x="1461922" y="279400"/>
                </a:moveTo>
                <a:lnTo>
                  <a:pt x="1457553" y="292100"/>
                </a:lnTo>
                <a:lnTo>
                  <a:pt x="1464144" y="292100"/>
                </a:lnTo>
                <a:lnTo>
                  <a:pt x="1461922" y="279400"/>
                </a:lnTo>
                <a:close/>
              </a:path>
              <a:path w="1724025" h="2374900">
                <a:moveTo>
                  <a:pt x="42659" y="266700"/>
                </a:moveTo>
                <a:lnTo>
                  <a:pt x="38315" y="266700"/>
                </a:lnTo>
                <a:lnTo>
                  <a:pt x="29527" y="279400"/>
                </a:lnTo>
                <a:lnTo>
                  <a:pt x="39395" y="279400"/>
                </a:lnTo>
                <a:lnTo>
                  <a:pt x="42659" y="266700"/>
                </a:lnTo>
                <a:close/>
              </a:path>
              <a:path w="1724025" h="2374900">
                <a:moveTo>
                  <a:pt x="74409" y="266700"/>
                </a:moveTo>
                <a:lnTo>
                  <a:pt x="50355" y="266700"/>
                </a:lnTo>
                <a:lnTo>
                  <a:pt x="44869" y="279400"/>
                </a:lnTo>
                <a:lnTo>
                  <a:pt x="66751" y="279400"/>
                </a:lnTo>
                <a:lnTo>
                  <a:pt x="74409" y="266700"/>
                </a:lnTo>
                <a:close/>
              </a:path>
              <a:path w="1724025" h="2374900">
                <a:moveTo>
                  <a:pt x="465061" y="266700"/>
                </a:moveTo>
                <a:lnTo>
                  <a:pt x="453021" y="266700"/>
                </a:lnTo>
                <a:lnTo>
                  <a:pt x="447560" y="279400"/>
                </a:lnTo>
                <a:lnTo>
                  <a:pt x="457415" y="279400"/>
                </a:lnTo>
                <a:lnTo>
                  <a:pt x="465061" y="266700"/>
                </a:lnTo>
                <a:close/>
              </a:path>
              <a:path w="1724025" h="2374900">
                <a:moveTo>
                  <a:pt x="1064729" y="254000"/>
                </a:moveTo>
                <a:lnTo>
                  <a:pt x="456311" y="254000"/>
                </a:lnTo>
                <a:lnTo>
                  <a:pt x="455193" y="266700"/>
                </a:lnTo>
                <a:lnTo>
                  <a:pt x="465061" y="266700"/>
                </a:lnTo>
                <a:lnTo>
                  <a:pt x="461797" y="279400"/>
                </a:lnTo>
                <a:lnTo>
                  <a:pt x="1077836" y="279400"/>
                </a:lnTo>
                <a:lnTo>
                  <a:pt x="1075651" y="266700"/>
                </a:lnTo>
                <a:lnTo>
                  <a:pt x="1064729" y="254000"/>
                </a:lnTo>
                <a:close/>
              </a:path>
              <a:path w="1724025" h="2374900">
                <a:moveTo>
                  <a:pt x="1452092" y="266700"/>
                </a:moveTo>
                <a:lnTo>
                  <a:pt x="1232154" y="266700"/>
                </a:lnTo>
                <a:lnTo>
                  <a:pt x="1213548" y="279400"/>
                </a:lnTo>
                <a:lnTo>
                  <a:pt x="1452092" y="279400"/>
                </a:lnTo>
                <a:lnTo>
                  <a:pt x="1452092" y="266700"/>
                </a:lnTo>
                <a:close/>
              </a:path>
              <a:path w="1724025" h="2374900">
                <a:moveTo>
                  <a:pt x="105067" y="254000"/>
                </a:moveTo>
                <a:lnTo>
                  <a:pt x="78790" y="254000"/>
                </a:lnTo>
                <a:lnTo>
                  <a:pt x="67843" y="266700"/>
                </a:lnTo>
                <a:lnTo>
                  <a:pt x="101765" y="266700"/>
                </a:lnTo>
                <a:lnTo>
                  <a:pt x="105067" y="254000"/>
                </a:lnTo>
                <a:close/>
              </a:path>
              <a:path w="1724025" h="2374900">
                <a:moveTo>
                  <a:pt x="1368933" y="228600"/>
                </a:moveTo>
                <a:lnTo>
                  <a:pt x="1243088" y="228600"/>
                </a:lnTo>
                <a:lnTo>
                  <a:pt x="1239812" y="254000"/>
                </a:lnTo>
                <a:lnTo>
                  <a:pt x="1234325" y="266700"/>
                </a:lnTo>
                <a:lnTo>
                  <a:pt x="1444421" y="266700"/>
                </a:lnTo>
                <a:lnTo>
                  <a:pt x="1441132" y="254000"/>
                </a:lnTo>
                <a:lnTo>
                  <a:pt x="1454264" y="254000"/>
                </a:lnTo>
                <a:lnTo>
                  <a:pt x="1453184" y="241300"/>
                </a:lnTo>
                <a:lnTo>
                  <a:pt x="1353604" y="241300"/>
                </a:lnTo>
                <a:lnTo>
                  <a:pt x="1368933" y="228600"/>
                </a:lnTo>
                <a:close/>
              </a:path>
              <a:path w="1724025" h="2374900">
                <a:moveTo>
                  <a:pt x="1449920" y="254000"/>
                </a:moveTo>
                <a:lnTo>
                  <a:pt x="1442237" y="254000"/>
                </a:lnTo>
                <a:lnTo>
                  <a:pt x="1449920" y="266700"/>
                </a:lnTo>
                <a:lnTo>
                  <a:pt x="1449920" y="254000"/>
                </a:lnTo>
                <a:close/>
              </a:path>
              <a:path w="1724025" h="2374900">
                <a:moveTo>
                  <a:pt x="179476" y="228600"/>
                </a:moveTo>
                <a:lnTo>
                  <a:pt x="131318" y="228600"/>
                </a:lnTo>
                <a:lnTo>
                  <a:pt x="118186" y="241300"/>
                </a:lnTo>
                <a:lnTo>
                  <a:pt x="108343" y="254000"/>
                </a:lnTo>
                <a:lnTo>
                  <a:pt x="128028" y="254000"/>
                </a:lnTo>
                <a:lnTo>
                  <a:pt x="137883" y="241300"/>
                </a:lnTo>
                <a:lnTo>
                  <a:pt x="163068" y="241300"/>
                </a:lnTo>
                <a:lnTo>
                  <a:pt x="179476" y="228600"/>
                </a:lnTo>
                <a:close/>
              </a:path>
              <a:path w="1724025" h="2374900">
                <a:moveTo>
                  <a:pt x="1025334" y="241300"/>
                </a:moveTo>
                <a:lnTo>
                  <a:pt x="454113" y="241300"/>
                </a:lnTo>
                <a:lnTo>
                  <a:pt x="451929" y="254000"/>
                </a:lnTo>
                <a:lnTo>
                  <a:pt x="1022045" y="254000"/>
                </a:lnTo>
                <a:lnTo>
                  <a:pt x="1025334" y="241300"/>
                </a:lnTo>
                <a:close/>
              </a:path>
              <a:path w="1724025" h="2374900">
                <a:moveTo>
                  <a:pt x="460692" y="228600"/>
                </a:moveTo>
                <a:lnTo>
                  <a:pt x="457415" y="228600"/>
                </a:lnTo>
                <a:lnTo>
                  <a:pt x="455193" y="241300"/>
                </a:lnTo>
                <a:lnTo>
                  <a:pt x="456311" y="241300"/>
                </a:lnTo>
                <a:lnTo>
                  <a:pt x="460692" y="228600"/>
                </a:lnTo>
                <a:close/>
              </a:path>
              <a:path w="1724025" h="2374900">
                <a:moveTo>
                  <a:pt x="1030795" y="228600"/>
                </a:moveTo>
                <a:lnTo>
                  <a:pt x="463969" y="228600"/>
                </a:lnTo>
                <a:lnTo>
                  <a:pt x="459587" y="241300"/>
                </a:lnTo>
                <a:lnTo>
                  <a:pt x="1028611" y="241300"/>
                </a:lnTo>
                <a:lnTo>
                  <a:pt x="1030795" y="228600"/>
                </a:lnTo>
                <a:close/>
              </a:path>
              <a:path w="1724025" h="2374900">
                <a:moveTo>
                  <a:pt x="1378788" y="228600"/>
                </a:moveTo>
                <a:lnTo>
                  <a:pt x="1368933" y="241300"/>
                </a:lnTo>
                <a:lnTo>
                  <a:pt x="1376591" y="241300"/>
                </a:lnTo>
                <a:lnTo>
                  <a:pt x="1378788" y="228600"/>
                </a:lnTo>
                <a:close/>
              </a:path>
              <a:path w="1724025" h="2374900">
                <a:moveTo>
                  <a:pt x="1449920" y="228600"/>
                </a:moveTo>
                <a:lnTo>
                  <a:pt x="1379867" y="228600"/>
                </a:lnTo>
                <a:lnTo>
                  <a:pt x="1376591" y="241300"/>
                </a:lnTo>
                <a:lnTo>
                  <a:pt x="1440053" y="241300"/>
                </a:lnTo>
                <a:lnTo>
                  <a:pt x="1449920" y="228600"/>
                </a:lnTo>
                <a:close/>
              </a:path>
              <a:path w="1724025" h="2374900">
                <a:moveTo>
                  <a:pt x="1449920" y="228600"/>
                </a:moveTo>
                <a:lnTo>
                  <a:pt x="1440053" y="241300"/>
                </a:lnTo>
                <a:lnTo>
                  <a:pt x="1450017" y="229739"/>
                </a:lnTo>
                <a:lnTo>
                  <a:pt x="1449920" y="228600"/>
                </a:lnTo>
                <a:close/>
              </a:path>
              <a:path w="1724025" h="2374900">
                <a:moveTo>
                  <a:pt x="1450017" y="229739"/>
                </a:moveTo>
                <a:lnTo>
                  <a:pt x="1440053" y="241300"/>
                </a:lnTo>
                <a:lnTo>
                  <a:pt x="1451000" y="241300"/>
                </a:lnTo>
                <a:lnTo>
                  <a:pt x="1450017" y="229739"/>
                </a:lnTo>
                <a:close/>
              </a:path>
              <a:path w="1724025" h="2374900">
                <a:moveTo>
                  <a:pt x="1451000" y="228600"/>
                </a:moveTo>
                <a:lnTo>
                  <a:pt x="1449920" y="228600"/>
                </a:lnTo>
                <a:lnTo>
                  <a:pt x="1450017" y="229739"/>
                </a:lnTo>
                <a:lnTo>
                  <a:pt x="1451000" y="228600"/>
                </a:lnTo>
                <a:close/>
              </a:path>
              <a:path w="1724025" h="2374900">
                <a:moveTo>
                  <a:pt x="88607" y="223857"/>
                </a:moveTo>
                <a:lnTo>
                  <a:pt x="82067" y="228600"/>
                </a:lnTo>
                <a:lnTo>
                  <a:pt x="88607" y="228600"/>
                </a:lnTo>
                <a:lnTo>
                  <a:pt x="88607" y="223857"/>
                </a:lnTo>
                <a:close/>
              </a:path>
              <a:path w="1724025" h="2374900">
                <a:moveTo>
                  <a:pt x="117093" y="215900"/>
                </a:moveTo>
                <a:lnTo>
                  <a:pt x="110528" y="215900"/>
                </a:lnTo>
                <a:lnTo>
                  <a:pt x="111620" y="228600"/>
                </a:lnTo>
                <a:lnTo>
                  <a:pt x="117093" y="215900"/>
                </a:lnTo>
                <a:close/>
              </a:path>
              <a:path w="1724025" h="2374900">
                <a:moveTo>
                  <a:pt x="134581" y="215900"/>
                </a:moveTo>
                <a:lnTo>
                  <a:pt x="117093" y="215900"/>
                </a:lnTo>
                <a:lnTo>
                  <a:pt x="117093" y="228600"/>
                </a:lnTo>
                <a:lnTo>
                  <a:pt x="124739" y="228600"/>
                </a:lnTo>
                <a:lnTo>
                  <a:pt x="134581" y="215900"/>
                </a:lnTo>
                <a:close/>
              </a:path>
              <a:path w="1724025" h="2374900">
                <a:moveTo>
                  <a:pt x="156502" y="215900"/>
                </a:moveTo>
                <a:lnTo>
                  <a:pt x="134581" y="215900"/>
                </a:lnTo>
                <a:lnTo>
                  <a:pt x="130213" y="228600"/>
                </a:lnTo>
                <a:lnTo>
                  <a:pt x="142240" y="228600"/>
                </a:lnTo>
                <a:lnTo>
                  <a:pt x="156502" y="215900"/>
                </a:lnTo>
                <a:close/>
              </a:path>
              <a:path w="1724025" h="2374900">
                <a:moveTo>
                  <a:pt x="212280" y="203200"/>
                </a:moveTo>
                <a:lnTo>
                  <a:pt x="101765" y="203200"/>
                </a:lnTo>
                <a:lnTo>
                  <a:pt x="90830" y="215900"/>
                </a:lnTo>
                <a:lnTo>
                  <a:pt x="160883" y="215900"/>
                </a:lnTo>
                <a:lnTo>
                  <a:pt x="149923" y="228600"/>
                </a:lnTo>
                <a:lnTo>
                  <a:pt x="201345" y="228600"/>
                </a:lnTo>
                <a:lnTo>
                  <a:pt x="202437" y="215900"/>
                </a:lnTo>
                <a:lnTo>
                  <a:pt x="212280" y="203200"/>
                </a:lnTo>
                <a:close/>
              </a:path>
              <a:path w="1724025" h="2374900">
                <a:moveTo>
                  <a:pt x="431152" y="215900"/>
                </a:moveTo>
                <a:lnTo>
                  <a:pt x="413639" y="215900"/>
                </a:lnTo>
                <a:lnTo>
                  <a:pt x="414718" y="228600"/>
                </a:lnTo>
                <a:lnTo>
                  <a:pt x="432244" y="228600"/>
                </a:lnTo>
                <a:lnTo>
                  <a:pt x="431152" y="215900"/>
                </a:lnTo>
                <a:close/>
              </a:path>
              <a:path w="1724025" h="2374900">
                <a:moveTo>
                  <a:pt x="440982" y="215900"/>
                </a:moveTo>
                <a:lnTo>
                  <a:pt x="435508" y="215900"/>
                </a:lnTo>
                <a:lnTo>
                  <a:pt x="435508" y="228600"/>
                </a:lnTo>
                <a:lnTo>
                  <a:pt x="440982" y="215900"/>
                </a:lnTo>
                <a:close/>
              </a:path>
              <a:path w="1724025" h="2374900">
                <a:moveTo>
                  <a:pt x="454113" y="215900"/>
                </a:moveTo>
                <a:lnTo>
                  <a:pt x="442087" y="215900"/>
                </a:lnTo>
                <a:lnTo>
                  <a:pt x="438797" y="228600"/>
                </a:lnTo>
                <a:lnTo>
                  <a:pt x="446468" y="228600"/>
                </a:lnTo>
                <a:lnTo>
                  <a:pt x="454113" y="215900"/>
                </a:lnTo>
                <a:close/>
              </a:path>
              <a:path w="1724025" h="2374900">
                <a:moveTo>
                  <a:pt x="1012202" y="215900"/>
                </a:moveTo>
                <a:lnTo>
                  <a:pt x="458495" y="215900"/>
                </a:lnTo>
                <a:lnTo>
                  <a:pt x="453021" y="228600"/>
                </a:lnTo>
                <a:lnTo>
                  <a:pt x="1013294" y="228600"/>
                </a:lnTo>
                <a:lnTo>
                  <a:pt x="1012202" y="215900"/>
                </a:lnTo>
                <a:close/>
              </a:path>
              <a:path w="1724025" h="2374900">
                <a:moveTo>
                  <a:pt x="1353604" y="215900"/>
                </a:moveTo>
                <a:lnTo>
                  <a:pt x="1232154" y="215900"/>
                </a:lnTo>
                <a:lnTo>
                  <a:pt x="1229944" y="228600"/>
                </a:lnTo>
                <a:lnTo>
                  <a:pt x="1352524" y="228600"/>
                </a:lnTo>
                <a:lnTo>
                  <a:pt x="1353604" y="215900"/>
                </a:lnTo>
                <a:close/>
              </a:path>
              <a:path w="1724025" h="2374900">
                <a:moveTo>
                  <a:pt x="1363459" y="215900"/>
                </a:moveTo>
                <a:lnTo>
                  <a:pt x="1355788" y="215900"/>
                </a:lnTo>
                <a:lnTo>
                  <a:pt x="1356880" y="228600"/>
                </a:lnTo>
                <a:lnTo>
                  <a:pt x="1363459" y="215900"/>
                </a:lnTo>
                <a:close/>
              </a:path>
              <a:path w="1724025" h="2374900">
                <a:moveTo>
                  <a:pt x="1373314" y="215900"/>
                </a:moveTo>
                <a:lnTo>
                  <a:pt x="1361262" y="228600"/>
                </a:lnTo>
                <a:lnTo>
                  <a:pt x="1373314" y="228600"/>
                </a:lnTo>
                <a:lnTo>
                  <a:pt x="1373314" y="215900"/>
                </a:lnTo>
                <a:close/>
              </a:path>
              <a:path w="1724025" h="2374900">
                <a:moveTo>
                  <a:pt x="1447711" y="215900"/>
                </a:moveTo>
                <a:lnTo>
                  <a:pt x="1411605" y="215900"/>
                </a:lnTo>
                <a:lnTo>
                  <a:pt x="1408328" y="228600"/>
                </a:lnTo>
                <a:lnTo>
                  <a:pt x="1445526" y="228600"/>
                </a:lnTo>
                <a:lnTo>
                  <a:pt x="1447711" y="215900"/>
                </a:lnTo>
                <a:close/>
              </a:path>
              <a:path w="1724025" h="2374900">
                <a:moveTo>
                  <a:pt x="99580" y="215900"/>
                </a:moveTo>
                <a:lnTo>
                  <a:pt x="88607" y="215900"/>
                </a:lnTo>
                <a:lnTo>
                  <a:pt x="88607" y="223857"/>
                </a:lnTo>
                <a:lnTo>
                  <a:pt x="99580" y="215900"/>
                </a:lnTo>
                <a:close/>
              </a:path>
              <a:path w="1724025" h="2374900">
                <a:moveTo>
                  <a:pt x="253872" y="203200"/>
                </a:moveTo>
                <a:lnTo>
                  <a:pt x="242900" y="203200"/>
                </a:lnTo>
                <a:lnTo>
                  <a:pt x="241820" y="215900"/>
                </a:lnTo>
                <a:lnTo>
                  <a:pt x="244005" y="215900"/>
                </a:lnTo>
                <a:lnTo>
                  <a:pt x="253872" y="203200"/>
                </a:lnTo>
                <a:close/>
              </a:path>
              <a:path w="1724025" h="2374900">
                <a:moveTo>
                  <a:pt x="259372" y="203200"/>
                </a:moveTo>
                <a:lnTo>
                  <a:pt x="258254" y="203200"/>
                </a:lnTo>
                <a:lnTo>
                  <a:pt x="252768" y="215900"/>
                </a:lnTo>
                <a:lnTo>
                  <a:pt x="259372" y="203200"/>
                </a:lnTo>
                <a:close/>
              </a:path>
              <a:path w="1724025" h="2374900">
                <a:moveTo>
                  <a:pt x="1030795" y="190500"/>
                </a:moveTo>
                <a:lnTo>
                  <a:pt x="345782" y="190500"/>
                </a:lnTo>
                <a:lnTo>
                  <a:pt x="347992" y="203200"/>
                </a:lnTo>
                <a:lnTo>
                  <a:pt x="408165" y="203200"/>
                </a:lnTo>
                <a:lnTo>
                  <a:pt x="400507" y="215900"/>
                </a:lnTo>
                <a:lnTo>
                  <a:pt x="1014387" y="215900"/>
                </a:lnTo>
                <a:lnTo>
                  <a:pt x="1030795" y="190500"/>
                </a:lnTo>
                <a:close/>
              </a:path>
              <a:path w="1724025" h="2374900">
                <a:moveTo>
                  <a:pt x="1366735" y="203200"/>
                </a:moveTo>
                <a:lnTo>
                  <a:pt x="1252943" y="203200"/>
                </a:lnTo>
                <a:lnTo>
                  <a:pt x="1250746" y="215900"/>
                </a:lnTo>
                <a:lnTo>
                  <a:pt x="1361262" y="215900"/>
                </a:lnTo>
                <a:lnTo>
                  <a:pt x="1366735" y="203200"/>
                </a:lnTo>
                <a:close/>
              </a:path>
              <a:path w="1724025" h="2374900">
                <a:moveTo>
                  <a:pt x="1440053" y="190500"/>
                </a:moveTo>
                <a:lnTo>
                  <a:pt x="1435696" y="190500"/>
                </a:lnTo>
                <a:lnTo>
                  <a:pt x="1420380" y="203200"/>
                </a:lnTo>
                <a:lnTo>
                  <a:pt x="1423644" y="215900"/>
                </a:lnTo>
                <a:lnTo>
                  <a:pt x="1444421" y="215900"/>
                </a:lnTo>
                <a:lnTo>
                  <a:pt x="1438960" y="203200"/>
                </a:lnTo>
                <a:lnTo>
                  <a:pt x="1440053" y="190500"/>
                </a:lnTo>
                <a:close/>
              </a:path>
              <a:path w="1724025" h="2374900">
                <a:moveTo>
                  <a:pt x="107238" y="190500"/>
                </a:moveTo>
                <a:lnTo>
                  <a:pt x="93027" y="190500"/>
                </a:lnTo>
                <a:lnTo>
                  <a:pt x="78790" y="203200"/>
                </a:lnTo>
                <a:lnTo>
                  <a:pt x="106159" y="203200"/>
                </a:lnTo>
                <a:lnTo>
                  <a:pt x="107238" y="190500"/>
                </a:lnTo>
                <a:close/>
              </a:path>
              <a:path w="1724025" h="2374900">
                <a:moveTo>
                  <a:pt x="234187" y="190500"/>
                </a:moveTo>
                <a:lnTo>
                  <a:pt x="108343" y="190500"/>
                </a:lnTo>
                <a:lnTo>
                  <a:pt x="108343" y="203200"/>
                </a:lnTo>
                <a:lnTo>
                  <a:pt x="236372" y="203200"/>
                </a:lnTo>
                <a:lnTo>
                  <a:pt x="234187" y="190500"/>
                </a:lnTo>
                <a:close/>
              </a:path>
              <a:path w="1724025" h="2374900">
                <a:moveTo>
                  <a:pt x="247319" y="190500"/>
                </a:moveTo>
                <a:lnTo>
                  <a:pt x="236372" y="190500"/>
                </a:lnTo>
                <a:lnTo>
                  <a:pt x="236372" y="203200"/>
                </a:lnTo>
                <a:lnTo>
                  <a:pt x="239636" y="203200"/>
                </a:lnTo>
                <a:lnTo>
                  <a:pt x="247319" y="190500"/>
                </a:lnTo>
                <a:close/>
              </a:path>
              <a:path w="1724025" h="2374900">
                <a:moveTo>
                  <a:pt x="299148" y="190500"/>
                </a:moveTo>
                <a:lnTo>
                  <a:pt x="257162" y="190500"/>
                </a:lnTo>
                <a:lnTo>
                  <a:pt x="247319" y="203200"/>
                </a:lnTo>
                <a:lnTo>
                  <a:pt x="299821" y="203200"/>
                </a:lnTo>
                <a:lnTo>
                  <a:pt x="299148" y="190500"/>
                </a:lnTo>
                <a:close/>
              </a:path>
              <a:path w="1724025" h="2374900">
                <a:moveTo>
                  <a:pt x="1370025" y="190500"/>
                </a:moveTo>
                <a:lnTo>
                  <a:pt x="1260602" y="190500"/>
                </a:lnTo>
                <a:lnTo>
                  <a:pt x="1261694" y="203200"/>
                </a:lnTo>
                <a:lnTo>
                  <a:pt x="1371117" y="203200"/>
                </a:lnTo>
                <a:lnTo>
                  <a:pt x="1370025" y="190500"/>
                </a:lnTo>
                <a:close/>
              </a:path>
              <a:path w="1724025" h="2374900">
                <a:moveTo>
                  <a:pt x="275780" y="177800"/>
                </a:moveTo>
                <a:lnTo>
                  <a:pt x="95211" y="177800"/>
                </a:lnTo>
                <a:lnTo>
                  <a:pt x="89738" y="190500"/>
                </a:lnTo>
                <a:lnTo>
                  <a:pt x="264820" y="190500"/>
                </a:lnTo>
                <a:lnTo>
                  <a:pt x="275780" y="177800"/>
                </a:lnTo>
                <a:close/>
              </a:path>
              <a:path w="1724025" h="2374900">
                <a:moveTo>
                  <a:pt x="285584" y="177800"/>
                </a:moveTo>
                <a:lnTo>
                  <a:pt x="267004" y="190500"/>
                </a:lnTo>
                <a:lnTo>
                  <a:pt x="284505" y="190500"/>
                </a:lnTo>
                <a:lnTo>
                  <a:pt x="285584" y="177800"/>
                </a:lnTo>
                <a:close/>
              </a:path>
              <a:path w="1724025" h="2374900">
                <a:moveTo>
                  <a:pt x="291084" y="177800"/>
                </a:moveTo>
                <a:lnTo>
                  <a:pt x="285584" y="190500"/>
                </a:lnTo>
                <a:lnTo>
                  <a:pt x="300926" y="190500"/>
                </a:lnTo>
                <a:lnTo>
                  <a:pt x="291084" y="177800"/>
                </a:lnTo>
                <a:close/>
              </a:path>
              <a:path w="1724025" h="2374900">
                <a:moveTo>
                  <a:pt x="312966" y="177800"/>
                </a:moveTo>
                <a:lnTo>
                  <a:pt x="297637" y="177800"/>
                </a:lnTo>
                <a:lnTo>
                  <a:pt x="300926" y="190500"/>
                </a:lnTo>
                <a:lnTo>
                  <a:pt x="309664" y="190500"/>
                </a:lnTo>
                <a:lnTo>
                  <a:pt x="312966" y="177800"/>
                </a:lnTo>
                <a:close/>
              </a:path>
              <a:path w="1724025" h="2374900">
                <a:moveTo>
                  <a:pt x="323029" y="180334"/>
                </a:moveTo>
                <a:lnTo>
                  <a:pt x="315150" y="190500"/>
                </a:lnTo>
                <a:lnTo>
                  <a:pt x="319531" y="190500"/>
                </a:lnTo>
                <a:lnTo>
                  <a:pt x="323029" y="180334"/>
                </a:lnTo>
                <a:close/>
              </a:path>
              <a:path w="1724025" h="2374900">
                <a:moveTo>
                  <a:pt x="1047203" y="177800"/>
                </a:moveTo>
                <a:lnTo>
                  <a:pt x="337045" y="177800"/>
                </a:lnTo>
                <a:lnTo>
                  <a:pt x="331584" y="190500"/>
                </a:lnTo>
                <a:lnTo>
                  <a:pt x="1041742" y="190500"/>
                </a:lnTo>
                <a:lnTo>
                  <a:pt x="1047203" y="177800"/>
                </a:lnTo>
                <a:close/>
              </a:path>
              <a:path w="1724025" h="2374900">
                <a:moveTo>
                  <a:pt x="1272447" y="172832"/>
                </a:moveTo>
                <a:lnTo>
                  <a:pt x="1259497" y="190500"/>
                </a:lnTo>
                <a:lnTo>
                  <a:pt x="1368933" y="190500"/>
                </a:lnTo>
                <a:lnTo>
                  <a:pt x="1367840" y="177800"/>
                </a:lnTo>
                <a:lnTo>
                  <a:pt x="1273733" y="177800"/>
                </a:lnTo>
                <a:lnTo>
                  <a:pt x="1272447" y="172832"/>
                </a:lnTo>
                <a:close/>
              </a:path>
              <a:path w="1724025" h="2374900">
                <a:moveTo>
                  <a:pt x="1376591" y="177800"/>
                </a:moveTo>
                <a:lnTo>
                  <a:pt x="1368933" y="190500"/>
                </a:lnTo>
                <a:lnTo>
                  <a:pt x="1377696" y="190500"/>
                </a:lnTo>
                <a:lnTo>
                  <a:pt x="1376591" y="177800"/>
                </a:lnTo>
                <a:close/>
              </a:path>
              <a:path w="1724025" h="2374900">
                <a:moveTo>
                  <a:pt x="324993" y="177800"/>
                </a:moveTo>
                <a:lnTo>
                  <a:pt x="323900" y="177800"/>
                </a:lnTo>
                <a:lnTo>
                  <a:pt x="323029" y="180334"/>
                </a:lnTo>
                <a:lnTo>
                  <a:pt x="324993" y="177800"/>
                </a:lnTo>
                <a:close/>
              </a:path>
              <a:path w="1724025" h="2374900">
                <a:moveTo>
                  <a:pt x="303110" y="165100"/>
                </a:moveTo>
                <a:lnTo>
                  <a:pt x="89738" y="165100"/>
                </a:lnTo>
                <a:lnTo>
                  <a:pt x="90830" y="177800"/>
                </a:lnTo>
                <a:lnTo>
                  <a:pt x="291084" y="177800"/>
                </a:lnTo>
                <a:lnTo>
                  <a:pt x="297196" y="172731"/>
                </a:lnTo>
                <a:lnTo>
                  <a:pt x="303110" y="165100"/>
                </a:lnTo>
                <a:close/>
              </a:path>
              <a:path w="1724025" h="2374900">
                <a:moveTo>
                  <a:pt x="1065809" y="165100"/>
                </a:moveTo>
                <a:lnTo>
                  <a:pt x="306400" y="165100"/>
                </a:lnTo>
                <a:lnTo>
                  <a:pt x="297196" y="172731"/>
                </a:lnTo>
                <a:lnTo>
                  <a:pt x="293268" y="177800"/>
                </a:lnTo>
                <a:lnTo>
                  <a:pt x="1061415" y="177800"/>
                </a:lnTo>
                <a:lnTo>
                  <a:pt x="1065809" y="165100"/>
                </a:lnTo>
                <a:close/>
              </a:path>
              <a:path w="1724025" h="2374900">
                <a:moveTo>
                  <a:pt x="1278115" y="165100"/>
                </a:moveTo>
                <a:lnTo>
                  <a:pt x="1272447" y="172832"/>
                </a:lnTo>
                <a:lnTo>
                  <a:pt x="1273733" y="177800"/>
                </a:lnTo>
                <a:lnTo>
                  <a:pt x="1278115" y="165100"/>
                </a:lnTo>
                <a:close/>
              </a:path>
              <a:path w="1724025" h="2374900">
                <a:moveTo>
                  <a:pt x="1348130" y="165100"/>
                </a:moveTo>
                <a:lnTo>
                  <a:pt x="1278115" y="165100"/>
                </a:lnTo>
                <a:lnTo>
                  <a:pt x="1273733" y="177800"/>
                </a:lnTo>
                <a:lnTo>
                  <a:pt x="1349222" y="177800"/>
                </a:lnTo>
                <a:lnTo>
                  <a:pt x="1348130" y="165100"/>
                </a:lnTo>
                <a:close/>
              </a:path>
              <a:path w="1724025" h="2374900">
                <a:moveTo>
                  <a:pt x="1278115" y="165100"/>
                </a:moveTo>
                <a:lnTo>
                  <a:pt x="1270444" y="165100"/>
                </a:lnTo>
                <a:lnTo>
                  <a:pt x="1272447" y="172832"/>
                </a:lnTo>
                <a:lnTo>
                  <a:pt x="1278115" y="165100"/>
                </a:lnTo>
                <a:close/>
              </a:path>
              <a:path w="1724025" h="2374900">
                <a:moveTo>
                  <a:pt x="306400" y="165100"/>
                </a:moveTo>
                <a:lnTo>
                  <a:pt x="303110" y="165100"/>
                </a:lnTo>
                <a:lnTo>
                  <a:pt x="297196" y="172731"/>
                </a:lnTo>
                <a:lnTo>
                  <a:pt x="306400" y="165100"/>
                </a:lnTo>
                <a:close/>
              </a:path>
              <a:path w="1724025" h="2374900">
                <a:moveTo>
                  <a:pt x="1085519" y="152400"/>
                </a:moveTo>
                <a:lnTo>
                  <a:pt x="120383" y="152400"/>
                </a:lnTo>
                <a:lnTo>
                  <a:pt x="110528" y="165100"/>
                </a:lnTo>
                <a:lnTo>
                  <a:pt x="1078941" y="165100"/>
                </a:lnTo>
                <a:lnTo>
                  <a:pt x="1085519" y="152400"/>
                </a:lnTo>
                <a:close/>
              </a:path>
              <a:path w="1724025" h="2374900">
                <a:moveTo>
                  <a:pt x="1285760" y="152400"/>
                </a:moveTo>
                <a:lnTo>
                  <a:pt x="1272628" y="165100"/>
                </a:lnTo>
                <a:lnTo>
                  <a:pt x="1301076" y="165100"/>
                </a:lnTo>
                <a:lnTo>
                  <a:pt x="1285760" y="152400"/>
                </a:lnTo>
                <a:close/>
              </a:path>
              <a:path w="1724025" h="2374900">
                <a:moveTo>
                  <a:pt x="1333906" y="152400"/>
                </a:moveTo>
                <a:lnTo>
                  <a:pt x="1318590" y="165100"/>
                </a:lnTo>
                <a:lnTo>
                  <a:pt x="1347025" y="165100"/>
                </a:lnTo>
                <a:lnTo>
                  <a:pt x="1333906" y="152400"/>
                </a:lnTo>
                <a:close/>
              </a:path>
              <a:path w="1724025" h="2374900">
                <a:moveTo>
                  <a:pt x="1119416" y="139700"/>
                </a:moveTo>
                <a:lnTo>
                  <a:pt x="178371" y="139700"/>
                </a:lnTo>
                <a:lnTo>
                  <a:pt x="159765" y="152400"/>
                </a:lnTo>
                <a:lnTo>
                  <a:pt x="1118336" y="152400"/>
                </a:lnTo>
                <a:lnTo>
                  <a:pt x="1119416" y="139700"/>
                </a:lnTo>
                <a:close/>
              </a:path>
              <a:path w="1724025" h="2374900">
                <a:moveTo>
                  <a:pt x="1088783" y="127000"/>
                </a:moveTo>
                <a:lnTo>
                  <a:pt x="209003" y="127000"/>
                </a:lnTo>
                <a:lnTo>
                  <a:pt x="204635" y="139700"/>
                </a:lnTo>
                <a:lnTo>
                  <a:pt x="1090968" y="139700"/>
                </a:lnTo>
                <a:lnTo>
                  <a:pt x="1088783" y="127000"/>
                </a:lnTo>
                <a:close/>
              </a:path>
              <a:path w="1724025" h="2374900">
                <a:moveTo>
                  <a:pt x="1093177" y="127000"/>
                </a:moveTo>
                <a:lnTo>
                  <a:pt x="1090968" y="139700"/>
                </a:lnTo>
                <a:lnTo>
                  <a:pt x="1100836" y="139700"/>
                </a:lnTo>
                <a:lnTo>
                  <a:pt x="1093177" y="127000"/>
                </a:lnTo>
                <a:close/>
              </a:path>
              <a:path w="1724025" h="2374900">
                <a:moveTo>
                  <a:pt x="1136942" y="127000"/>
                </a:moveTo>
                <a:lnTo>
                  <a:pt x="1093177" y="127000"/>
                </a:lnTo>
                <a:lnTo>
                  <a:pt x="1106309" y="139700"/>
                </a:lnTo>
                <a:lnTo>
                  <a:pt x="1132560" y="139700"/>
                </a:lnTo>
                <a:lnTo>
                  <a:pt x="1136942" y="127000"/>
                </a:lnTo>
                <a:close/>
              </a:path>
              <a:path w="1724025" h="2374900">
                <a:moveTo>
                  <a:pt x="192608" y="114300"/>
                </a:moveTo>
                <a:lnTo>
                  <a:pt x="151015" y="114300"/>
                </a:lnTo>
                <a:lnTo>
                  <a:pt x="151015" y="127000"/>
                </a:lnTo>
                <a:lnTo>
                  <a:pt x="189306" y="127000"/>
                </a:lnTo>
                <a:lnTo>
                  <a:pt x="192608" y="114300"/>
                </a:lnTo>
                <a:close/>
              </a:path>
              <a:path w="1724025" h="2374900">
                <a:moveTo>
                  <a:pt x="214477" y="114300"/>
                </a:moveTo>
                <a:lnTo>
                  <a:pt x="192608" y="114300"/>
                </a:lnTo>
                <a:lnTo>
                  <a:pt x="192608" y="127000"/>
                </a:lnTo>
                <a:lnTo>
                  <a:pt x="199148" y="127000"/>
                </a:lnTo>
                <a:lnTo>
                  <a:pt x="214477" y="114300"/>
                </a:lnTo>
                <a:close/>
              </a:path>
              <a:path w="1724025" h="2374900">
                <a:moveTo>
                  <a:pt x="1192745" y="114300"/>
                </a:moveTo>
                <a:lnTo>
                  <a:pt x="224332" y="114300"/>
                </a:lnTo>
                <a:lnTo>
                  <a:pt x="218871" y="127000"/>
                </a:lnTo>
                <a:lnTo>
                  <a:pt x="1164310" y="127000"/>
                </a:lnTo>
                <a:lnTo>
                  <a:pt x="1192745" y="114300"/>
                </a:lnTo>
                <a:close/>
              </a:path>
              <a:path w="1724025" h="2374900">
                <a:moveTo>
                  <a:pt x="1160995" y="101600"/>
                </a:moveTo>
                <a:lnTo>
                  <a:pt x="151015" y="101600"/>
                </a:lnTo>
                <a:lnTo>
                  <a:pt x="155371" y="114300"/>
                </a:lnTo>
                <a:lnTo>
                  <a:pt x="1166507" y="114300"/>
                </a:lnTo>
                <a:lnTo>
                  <a:pt x="1160995" y="101600"/>
                </a:lnTo>
                <a:close/>
              </a:path>
              <a:path w="1724025" h="2374900">
                <a:moveTo>
                  <a:pt x="1215707" y="88900"/>
                </a:moveTo>
                <a:lnTo>
                  <a:pt x="257162" y="88900"/>
                </a:lnTo>
                <a:lnTo>
                  <a:pt x="252768" y="101600"/>
                </a:lnTo>
                <a:lnTo>
                  <a:pt x="1175232" y="101600"/>
                </a:lnTo>
                <a:lnTo>
                  <a:pt x="1179614" y="114300"/>
                </a:lnTo>
                <a:lnTo>
                  <a:pt x="1188364" y="114300"/>
                </a:lnTo>
                <a:lnTo>
                  <a:pt x="1213548" y="101600"/>
                </a:lnTo>
                <a:lnTo>
                  <a:pt x="1215707" y="88900"/>
                </a:lnTo>
                <a:close/>
              </a:path>
              <a:path w="1724025" h="2374900">
                <a:moveTo>
                  <a:pt x="189306" y="88900"/>
                </a:moveTo>
                <a:lnTo>
                  <a:pt x="186016" y="101600"/>
                </a:lnTo>
                <a:lnTo>
                  <a:pt x="189306" y="101600"/>
                </a:lnTo>
                <a:lnTo>
                  <a:pt x="189306" y="88900"/>
                </a:lnTo>
                <a:close/>
              </a:path>
              <a:path w="1724025" h="2374900">
                <a:moveTo>
                  <a:pt x="218871" y="88900"/>
                </a:moveTo>
                <a:lnTo>
                  <a:pt x="195872" y="88900"/>
                </a:lnTo>
                <a:lnTo>
                  <a:pt x="195872" y="101600"/>
                </a:lnTo>
                <a:lnTo>
                  <a:pt x="217779" y="101600"/>
                </a:lnTo>
                <a:lnTo>
                  <a:pt x="218871" y="88900"/>
                </a:lnTo>
                <a:close/>
              </a:path>
              <a:path w="1724025" h="2374900">
                <a:moveTo>
                  <a:pt x="253872" y="88900"/>
                </a:moveTo>
                <a:lnTo>
                  <a:pt x="250596" y="88900"/>
                </a:lnTo>
                <a:lnTo>
                  <a:pt x="239636" y="101600"/>
                </a:lnTo>
                <a:lnTo>
                  <a:pt x="252768" y="101600"/>
                </a:lnTo>
                <a:lnTo>
                  <a:pt x="253872" y="88900"/>
                </a:lnTo>
                <a:close/>
              </a:path>
              <a:path w="1724025" h="2374900">
                <a:moveTo>
                  <a:pt x="942174" y="76200"/>
                </a:moveTo>
                <a:lnTo>
                  <a:pt x="261543" y="76200"/>
                </a:lnTo>
                <a:lnTo>
                  <a:pt x="256070" y="88900"/>
                </a:lnTo>
                <a:lnTo>
                  <a:pt x="944359" y="88900"/>
                </a:lnTo>
                <a:lnTo>
                  <a:pt x="942174" y="76200"/>
                </a:lnTo>
                <a:close/>
              </a:path>
              <a:path w="1724025" h="2374900">
                <a:moveTo>
                  <a:pt x="1286852" y="76200"/>
                </a:moveTo>
                <a:lnTo>
                  <a:pt x="946543" y="76200"/>
                </a:lnTo>
                <a:lnTo>
                  <a:pt x="944359" y="88900"/>
                </a:lnTo>
                <a:lnTo>
                  <a:pt x="1252943" y="88900"/>
                </a:lnTo>
                <a:lnTo>
                  <a:pt x="1286852" y="76200"/>
                </a:lnTo>
                <a:close/>
              </a:path>
              <a:path w="1724025" h="2374900">
                <a:moveTo>
                  <a:pt x="945438" y="63500"/>
                </a:moveTo>
                <a:lnTo>
                  <a:pt x="246214" y="63500"/>
                </a:lnTo>
                <a:lnTo>
                  <a:pt x="247319" y="76200"/>
                </a:lnTo>
                <a:lnTo>
                  <a:pt x="941082" y="76200"/>
                </a:lnTo>
                <a:lnTo>
                  <a:pt x="945438" y="63500"/>
                </a:lnTo>
                <a:close/>
              </a:path>
              <a:path w="1724025" h="2374900">
                <a:moveTo>
                  <a:pt x="983754" y="50800"/>
                </a:moveTo>
                <a:lnTo>
                  <a:pt x="966241" y="50800"/>
                </a:lnTo>
                <a:lnTo>
                  <a:pt x="956398" y="63500"/>
                </a:lnTo>
                <a:lnTo>
                  <a:pt x="958583" y="76200"/>
                </a:lnTo>
                <a:lnTo>
                  <a:pt x="1086599" y="76200"/>
                </a:lnTo>
                <a:lnTo>
                  <a:pt x="1081151" y="63500"/>
                </a:lnTo>
                <a:lnTo>
                  <a:pt x="983754" y="63500"/>
                </a:lnTo>
                <a:lnTo>
                  <a:pt x="983754" y="50800"/>
                </a:lnTo>
                <a:close/>
              </a:path>
              <a:path w="1724025" h="2374900">
                <a:moveTo>
                  <a:pt x="1106309" y="63500"/>
                </a:moveTo>
                <a:lnTo>
                  <a:pt x="1093177" y="63500"/>
                </a:lnTo>
                <a:lnTo>
                  <a:pt x="1089863" y="76200"/>
                </a:lnTo>
                <a:lnTo>
                  <a:pt x="1106309" y="76200"/>
                </a:lnTo>
                <a:lnTo>
                  <a:pt x="1106309" y="63500"/>
                </a:lnTo>
                <a:close/>
              </a:path>
              <a:path w="1724025" h="2374900">
                <a:moveTo>
                  <a:pt x="1205890" y="63500"/>
                </a:moveTo>
                <a:lnTo>
                  <a:pt x="1112862" y="63500"/>
                </a:lnTo>
                <a:lnTo>
                  <a:pt x="1115047" y="76200"/>
                </a:lnTo>
                <a:lnTo>
                  <a:pt x="1211364" y="76200"/>
                </a:lnTo>
                <a:lnTo>
                  <a:pt x="1205890" y="63500"/>
                </a:lnTo>
                <a:close/>
              </a:path>
              <a:path w="1724025" h="2374900">
                <a:moveTo>
                  <a:pt x="1284668" y="63500"/>
                </a:moveTo>
                <a:lnTo>
                  <a:pt x="1227759" y="63500"/>
                </a:lnTo>
                <a:lnTo>
                  <a:pt x="1222311" y="76200"/>
                </a:lnTo>
                <a:lnTo>
                  <a:pt x="1290142" y="76200"/>
                </a:lnTo>
                <a:lnTo>
                  <a:pt x="1284668" y="63500"/>
                </a:lnTo>
                <a:close/>
              </a:path>
              <a:path w="1724025" h="2374900">
                <a:moveTo>
                  <a:pt x="236372" y="50800"/>
                </a:moveTo>
                <a:lnTo>
                  <a:pt x="230898" y="63500"/>
                </a:lnTo>
                <a:lnTo>
                  <a:pt x="233083" y="63500"/>
                </a:lnTo>
                <a:lnTo>
                  <a:pt x="236372" y="50800"/>
                </a:lnTo>
                <a:close/>
              </a:path>
              <a:path w="1724025" h="2374900">
                <a:moveTo>
                  <a:pt x="891819" y="50800"/>
                </a:moveTo>
                <a:lnTo>
                  <a:pt x="242900" y="50800"/>
                </a:lnTo>
                <a:lnTo>
                  <a:pt x="234187" y="63500"/>
                </a:lnTo>
                <a:lnTo>
                  <a:pt x="889635" y="63500"/>
                </a:lnTo>
                <a:lnTo>
                  <a:pt x="891819" y="50800"/>
                </a:lnTo>
                <a:close/>
              </a:path>
              <a:path w="1724025" h="2374900">
                <a:moveTo>
                  <a:pt x="997302" y="51404"/>
                </a:moveTo>
                <a:lnTo>
                  <a:pt x="983754" y="63500"/>
                </a:lnTo>
                <a:lnTo>
                  <a:pt x="1005624" y="63500"/>
                </a:lnTo>
                <a:lnTo>
                  <a:pt x="997302" y="51404"/>
                </a:lnTo>
                <a:close/>
              </a:path>
              <a:path w="1724025" h="2374900">
                <a:moveTo>
                  <a:pt x="1098651" y="50800"/>
                </a:moveTo>
                <a:lnTo>
                  <a:pt x="1094257" y="50800"/>
                </a:lnTo>
                <a:lnTo>
                  <a:pt x="1095349" y="63500"/>
                </a:lnTo>
                <a:lnTo>
                  <a:pt x="1099731" y="63500"/>
                </a:lnTo>
                <a:lnTo>
                  <a:pt x="1098651" y="50800"/>
                </a:lnTo>
                <a:close/>
              </a:path>
              <a:path w="1724025" h="2374900">
                <a:moveTo>
                  <a:pt x="1103020" y="50800"/>
                </a:moveTo>
                <a:lnTo>
                  <a:pt x="1099731" y="50800"/>
                </a:lnTo>
                <a:lnTo>
                  <a:pt x="1099731" y="63500"/>
                </a:lnTo>
                <a:lnTo>
                  <a:pt x="1105217" y="63500"/>
                </a:lnTo>
                <a:lnTo>
                  <a:pt x="1103020" y="50800"/>
                </a:lnTo>
                <a:close/>
              </a:path>
              <a:path w="1724025" h="2374900">
                <a:moveTo>
                  <a:pt x="1186180" y="50800"/>
                </a:moveTo>
                <a:lnTo>
                  <a:pt x="1150073" y="50800"/>
                </a:lnTo>
                <a:lnTo>
                  <a:pt x="1129284" y="63500"/>
                </a:lnTo>
                <a:lnTo>
                  <a:pt x="1186180" y="63500"/>
                </a:lnTo>
                <a:lnTo>
                  <a:pt x="1186180" y="50800"/>
                </a:lnTo>
                <a:close/>
              </a:path>
              <a:path w="1724025" h="2374900">
                <a:moveTo>
                  <a:pt x="1220101" y="50800"/>
                </a:moveTo>
                <a:lnTo>
                  <a:pt x="1198232" y="50800"/>
                </a:lnTo>
                <a:lnTo>
                  <a:pt x="1186180" y="63500"/>
                </a:lnTo>
                <a:lnTo>
                  <a:pt x="1217917" y="63500"/>
                </a:lnTo>
                <a:lnTo>
                  <a:pt x="1220101" y="50800"/>
                </a:lnTo>
                <a:close/>
              </a:path>
              <a:path w="1724025" h="2374900">
                <a:moveTo>
                  <a:pt x="1284668" y="50800"/>
                </a:moveTo>
                <a:lnTo>
                  <a:pt x="1247444" y="50800"/>
                </a:lnTo>
                <a:lnTo>
                  <a:pt x="1243088" y="63500"/>
                </a:lnTo>
                <a:lnTo>
                  <a:pt x="1286852" y="63500"/>
                </a:lnTo>
                <a:lnTo>
                  <a:pt x="1284668" y="50800"/>
                </a:lnTo>
                <a:close/>
              </a:path>
              <a:path w="1724025" h="2374900">
                <a:moveTo>
                  <a:pt x="1305458" y="50800"/>
                </a:moveTo>
                <a:lnTo>
                  <a:pt x="1292313" y="50800"/>
                </a:lnTo>
                <a:lnTo>
                  <a:pt x="1293418" y="63500"/>
                </a:lnTo>
                <a:lnTo>
                  <a:pt x="1305458" y="50800"/>
                </a:lnTo>
                <a:close/>
              </a:path>
              <a:path w="1724025" h="2374900">
                <a:moveTo>
                  <a:pt x="997978" y="50800"/>
                </a:moveTo>
                <a:lnTo>
                  <a:pt x="996886" y="50800"/>
                </a:lnTo>
                <a:lnTo>
                  <a:pt x="997302" y="51404"/>
                </a:lnTo>
                <a:lnTo>
                  <a:pt x="997978" y="50800"/>
                </a:lnTo>
                <a:close/>
              </a:path>
              <a:path w="1724025" h="2374900">
                <a:moveTo>
                  <a:pt x="604037" y="38100"/>
                </a:moveTo>
                <a:lnTo>
                  <a:pt x="302006" y="38100"/>
                </a:lnTo>
                <a:lnTo>
                  <a:pt x="290004" y="50800"/>
                </a:lnTo>
                <a:lnTo>
                  <a:pt x="608406" y="50800"/>
                </a:lnTo>
                <a:lnTo>
                  <a:pt x="604037" y="38100"/>
                </a:lnTo>
                <a:close/>
              </a:path>
              <a:path w="1724025" h="2374900">
                <a:moveTo>
                  <a:pt x="689394" y="38100"/>
                </a:moveTo>
                <a:lnTo>
                  <a:pt x="660933" y="38100"/>
                </a:lnTo>
                <a:lnTo>
                  <a:pt x="646722" y="50800"/>
                </a:lnTo>
                <a:lnTo>
                  <a:pt x="668591" y="50800"/>
                </a:lnTo>
                <a:lnTo>
                  <a:pt x="689394" y="38100"/>
                </a:lnTo>
                <a:close/>
              </a:path>
              <a:path w="1724025" h="2374900">
                <a:moveTo>
                  <a:pt x="698169" y="38100"/>
                </a:moveTo>
                <a:lnTo>
                  <a:pt x="668591" y="50800"/>
                </a:lnTo>
                <a:lnTo>
                  <a:pt x="693750" y="50800"/>
                </a:lnTo>
                <a:lnTo>
                  <a:pt x="698169" y="38100"/>
                </a:lnTo>
                <a:close/>
              </a:path>
              <a:path w="1724025" h="2374900">
                <a:moveTo>
                  <a:pt x="846963" y="38100"/>
                </a:moveTo>
                <a:lnTo>
                  <a:pt x="711276" y="38100"/>
                </a:lnTo>
                <a:lnTo>
                  <a:pt x="693750" y="50800"/>
                </a:lnTo>
                <a:lnTo>
                  <a:pt x="855726" y="50800"/>
                </a:lnTo>
                <a:lnTo>
                  <a:pt x="846963" y="38100"/>
                </a:lnTo>
                <a:close/>
              </a:path>
              <a:path w="1724025" h="2374900">
                <a:moveTo>
                  <a:pt x="1157732" y="38100"/>
                </a:moveTo>
                <a:lnTo>
                  <a:pt x="1152271" y="38100"/>
                </a:lnTo>
                <a:lnTo>
                  <a:pt x="1138034" y="50800"/>
                </a:lnTo>
                <a:lnTo>
                  <a:pt x="1154455" y="50800"/>
                </a:lnTo>
                <a:lnTo>
                  <a:pt x="1157732" y="38100"/>
                </a:lnTo>
                <a:close/>
              </a:path>
              <a:path w="1724025" h="2374900">
                <a:moveTo>
                  <a:pt x="1182916" y="25400"/>
                </a:moveTo>
                <a:lnTo>
                  <a:pt x="1132560" y="25400"/>
                </a:lnTo>
                <a:lnTo>
                  <a:pt x="1133652" y="38100"/>
                </a:lnTo>
                <a:lnTo>
                  <a:pt x="1159916" y="38100"/>
                </a:lnTo>
                <a:lnTo>
                  <a:pt x="1154455" y="50800"/>
                </a:lnTo>
                <a:lnTo>
                  <a:pt x="1191653" y="50800"/>
                </a:lnTo>
                <a:lnTo>
                  <a:pt x="1182916" y="25400"/>
                </a:lnTo>
                <a:close/>
              </a:path>
              <a:path w="1724025" h="2374900">
                <a:moveTo>
                  <a:pt x="1214628" y="38100"/>
                </a:moveTo>
                <a:lnTo>
                  <a:pt x="1209179" y="38100"/>
                </a:lnTo>
                <a:lnTo>
                  <a:pt x="1202575" y="50800"/>
                </a:lnTo>
                <a:lnTo>
                  <a:pt x="1215707" y="50800"/>
                </a:lnTo>
                <a:lnTo>
                  <a:pt x="1214628" y="38100"/>
                </a:lnTo>
                <a:close/>
              </a:path>
              <a:path w="1724025" h="2374900">
                <a:moveTo>
                  <a:pt x="1297800" y="38100"/>
                </a:moveTo>
                <a:lnTo>
                  <a:pt x="1259497" y="38100"/>
                </a:lnTo>
                <a:lnTo>
                  <a:pt x="1260602" y="50800"/>
                </a:lnTo>
                <a:lnTo>
                  <a:pt x="1308760" y="50800"/>
                </a:lnTo>
                <a:lnTo>
                  <a:pt x="1297800" y="38100"/>
                </a:lnTo>
                <a:close/>
              </a:path>
              <a:path w="1724025" h="2374900">
                <a:moveTo>
                  <a:pt x="324993" y="25400"/>
                </a:moveTo>
                <a:lnTo>
                  <a:pt x="312966" y="38100"/>
                </a:lnTo>
                <a:lnTo>
                  <a:pt x="329374" y="38100"/>
                </a:lnTo>
                <a:lnTo>
                  <a:pt x="329102" y="34934"/>
                </a:lnTo>
                <a:lnTo>
                  <a:pt x="324993" y="25400"/>
                </a:lnTo>
                <a:close/>
              </a:path>
              <a:path w="1724025" h="2374900">
                <a:moveTo>
                  <a:pt x="329106" y="34943"/>
                </a:moveTo>
                <a:lnTo>
                  <a:pt x="329374" y="38100"/>
                </a:lnTo>
                <a:lnTo>
                  <a:pt x="330466" y="38100"/>
                </a:lnTo>
                <a:lnTo>
                  <a:pt x="329106" y="34943"/>
                </a:lnTo>
                <a:close/>
              </a:path>
              <a:path w="1724025" h="2374900">
                <a:moveTo>
                  <a:pt x="535089" y="25400"/>
                </a:moveTo>
                <a:lnTo>
                  <a:pt x="328294" y="25400"/>
                </a:lnTo>
                <a:lnTo>
                  <a:pt x="329106" y="34943"/>
                </a:lnTo>
                <a:lnTo>
                  <a:pt x="330466" y="38100"/>
                </a:lnTo>
                <a:lnTo>
                  <a:pt x="534009" y="38100"/>
                </a:lnTo>
                <a:lnTo>
                  <a:pt x="535089" y="25400"/>
                </a:lnTo>
                <a:close/>
              </a:path>
              <a:path w="1724025" h="2374900">
                <a:moveTo>
                  <a:pt x="555891" y="25400"/>
                </a:moveTo>
                <a:lnTo>
                  <a:pt x="554774" y="25400"/>
                </a:lnTo>
                <a:lnTo>
                  <a:pt x="541667" y="38100"/>
                </a:lnTo>
                <a:lnTo>
                  <a:pt x="555891" y="38100"/>
                </a:lnTo>
                <a:lnTo>
                  <a:pt x="555891" y="25400"/>
                </a:lnTo>
                <a:close/>
              </a:path>
              <a:path w="1724025" h="2374900">
                <a:moveTo>
                  <a:pt x="562457" y="25400"/>
                </a:moveTo>
                <a:lnTo>
                  <a:pt x="558076" y="25400"/>
                </a:lnTo>
                <a:lnTo>
                  <a:pt x="555891" y="38100"/>
                </a:lnTo>
                <a:lnTo>
                  <a:pt x="567905" y="38100"/>
                </a:lnTo>
                <a:lnTo>
                  <a:pt x="562457" y="25400"/>
                </a:lnTo>
                <a:close/>
              </a:path>
              <a:path w="1724025" h="2374900">
                <a:moveTo>
                  <a:pt x="729894" y="25400"/>
                </a:moveTo>
                <a:lnTo>
                  <a:pt x="712368" y="25400"/>
                </a:lnTo>
                <a:lnTo>
                  <a:pt x="705802" y="38100"/>
                </a:lnTo>
                <a:lnTo>
                  <a:pt x="725487" y="38100"/>
                </a:lnTo>
                <a:lnTo>
                  <a:pt x="729894" y="25400"/>
                </a:lnTo>
                <a:close/>
              </a:path>
              <a:path w="1724025" h="2374900">
                <a:moveTo>
                  <a:pt x="760514" y="25400"/>
                </a:moveTo>
                <a:lnTo>
                  <a:pt x="753948" y="25400"/>
                </a:lnTo>
                <a:lnTo>
                  <a:pt x="726592" y="38100"/>
                </a:lnTo>
                <a:lnTo>
                  <a:pt x="756158" y="38100"/>
                </a:lnTo>
                <a:lnTo>
                  <a:pt x="760514" y="25400"/>
                </a:lnTo>
                <a:close/>
              </a:path>
              <a:path w="1724025" h="2374900">
                <a:moveTo>
                  <a:pt x="785698" y="25400"/>
                </a:moveTo>
                <a:lnTo>
                  <a:pt x="781304" y="38100"/>
                </a:lnTo>
                <a:lnTo>
                  <a:pt x="784606" y="38100"/>
                </a:lnTo>
                <a:lnTo>
                  <a:pt x="786508" y="34934"/>
                </a:lnTo>
                <a:lnTo>
                  <a:pt x="785698" y="25400"/>
                </a:lnTo>
                <a:close/>
              </a:path>
              <a:path w="1724025" h="2374900">
                <a:moveTo>
                  <a:pt x="788422" y="31750"/>
                </a:moveTo>
                <a:lnTo>
                  <a:pt x="786509" y="34943"/>
                </a:lnTo>
                <a:lnTo>
                  <a:pt x="786777" y="38100"/>
                </a:lnTo>
                <a:lnTo>
                  <a:pt x="788422" y="31750"/>
                </a:lnTo>
                <a:close/>
              </a:path>
              <a:path w="1724025" h="2374900">
                <a:moveTo>
                  <a:pt x="792238" y="25400"/>
                </a:moveTo>
                <a:lnTo>
                  <a:pt x="790067" y="25400"/>
                </a:lnTo>
                <a:lnTo>
                  <a:pt x="788422" y="31750"/>
                </a:lnTo>
                <a:lnTo>
                  <a:pt x="792238" y="25400"/>
                </a:lnTo>
                <a:close/>
              </a:path>
              <a:path w="1724025" h="2374900">
                <a:moveTo>
                  <a:pt x="382981" y="12700"/>
                </a:moveTo>
                <a:lnTo>
                  <a:pt x="377532" y="12700"/>
                </a:lnTo>
                <a:lnTo>
                  <a:pt x="367665" y="25400"/>
                </a:lnTo>
                <a:lnTo>
                  <a:pt x="376440" y="25400"/>
                </a:lnTo>
                <a:lnTo>
                  <a:pt x="382981" y="17794"/>
                </a:lnTo>
                <a:lnTo>
                  <a:pt x="382981" y="12700"/>
                </a:lnTo>
                <a:close/>
              </a:path>
              <a:path w="1724025" h="2374900">
                <a:moveTo>
                  <a:pt x="383995" y="16615"/>
                </a:moveTo>
                <a:lnTo>
                  <a:pt x="382981" y="17794"/>
                </a:lnTo>
                <a:lnTo>
                  <a:pt x="382981" y="25400"/>
                </a:lnTo>
                <a:lnTo>
                  <a:pt x="386270" y="25400"/>
                </a:lnTo>
                <a:lnTo>
                  <a:pt x="383995" y="16615"/>
                </a:lnTo>
                <a:close/>
              </a:path>
              <a:path w="1724025" h="2374900">
                <a:moveTo>
                  <a:pt x="420192" y="12700"/>
                </a:moveTo>
                <a:lnTo>
                  <a:pt x="398322" y="12700"/>
                </a:lnTo>
                <a:lnTo>
                  <a:pt x="386270" y="25400"/>
                </a:lnTo>
                <a:lnTo>
                  <a:pt x="423481" y="25400"/>
                </a:lnTo>
                <a:lnTo>
                  <a:pt x="420192" y="12700"/>
                </a:lnTo>
                <a:close/>
              </a:path>
              <a:path w="1724025" h="2374900">
                <a:moveTo>
                  <a:pt x="425678" y="12700"/>
                </a:moveTo>
                <a:lnTo>
                  <a:pt x="423481" y="25400"/>
                </a:lnTo>
                <a:lnTo>
                  <a:pt x="424573" y="25400"/>
                </a:lnTo>
                <a:lnTo>
                  <a:pt x="425678" y="12700"/>
                </a:lnTo>
                <a:close/>
              </a:path>
              <a:path w="1724025" h="2374900">
                <a:moveTo>
                  <a:pt x="427850" y="12700"/>
                </a:moveTo>
                <a:lnTo>
                  <a:pt x="426770" y="12700"/>
                </a:lnTo>
                <a:lnTo>
                  <a:pt x="424573" y="25400"/>
                </a:lnTo>
                <a:lnTo>
                  <a:pt x="426770" y="25400"/>
                </a:lnTo>
                <a:lnTo>
                  <a:pt x="427850" y="12700"/>
                </a:lnTo>
                <a:close/>
              </a:path>
              <a:path w="1724025" h="2374900">
                <a:moveTo>
                  <a:pt x="459587" y="12700"/>
                </a:moveTo>
                <a:lnTo>
                  <a:pt x="431152" y="12700"/>
                </a:lnTo>
                <a:lnTo>
                  <a:pt x="428955" y="25400"/>
                </a:lnTo>
                <a:lnTo>
                  <a:pt x="458495" y="25400"/>
                </a:lnTo>
                <a:lnTo>
                  <a:pt x="459587" y="12700"/>
                </a:lnTo>
                <a:close/>
              </a:path>
              <a:path w="1724025" h="2374900">
                <a:moveTo>
                  <a:pt x="469455" y="12700"/>
                </a:moveTo>
                <a:lnTo>
                  <a:pt x="462876" y="12700"/>
                </a:lnTo>
                <a:lnTo>
                  <a:pt x="460692" y="25400"/>
                </a:lnTo>
                <a:lnTo>
                  <a:pt x="463969" y="25400"/>
                </a:lnTo>
                <a:lnTo>
                  <a:pt x="469455" y="12700"/>
                </a:lnTo>
                <a:close/>
              </a:path>
              <a:path w="1724025" h="2374900">
                <a:moveTo>
                  <a:pt x="1189443" y="12700"/>
                </a:moveTo>
                <a:lnTo>
                  <a:pt x="1145692" y="12700"/>
                </a:lnTo>
                <a:lnTo>
                  <a:pt x="1146784" y="25400"/>
                </a:lnTo>
                <a:lnTo>
                  <a:pt x="1188364" y="25400"/>
                </a:lnTo>
                <a:lnTo>
                  <a:pt x="1189443" y="12700"/>
                </a:lnTo>
                <a:close/>
              </a:path>
              <a:path w="1724025" h="2374900">
                <a:moveTo>
                  <a:pt x="382981" y="12700"/>
                </a:moveTo>
                <a:lnTo>
                  <a:pt x="382981" y="17794"/>
                </a:lnTo>
                <a:lnTo>
                  <a:pt x="383995" y="16615"/>
                </a:lnTo>
                <a:lnTo>
                  <a:pt x="382981" y="12700"/>
                </a:lnTo>
                <a:close/>
              </a:path>
              <a:path w="1724025" h="2374900">
                <a:moveTo>
                  <a:pt x="387362" y="12700"/>
                </a:moveTo>
                <a:lnTo>
                  <a:pt x="382981" y="12700"/>
                </a:lnTo>
                <a:lnTo>
                  <a:pt x="383995" y="16615"/>
                </a:lnTo>
                <a:lnTo>
                  <a:pt x="387362" y="12700"/>
                </a:lnTo>
                <a:close/>
              </a:path>
              <a:path w="1724025" h="2374900">
                <a:moveTo>
                  <a:pt x="1191653" y="0"/>
                </a:moveTo>
                <a:lnTo>
                  <a:pt x="1176337" y="0"/>
                </a:lnTo>
                <a:lnTo>
                  <a:pt x="1164310" y="12700"/>
                </a:lnTo>
                <a:lnTo>
                  <a:pt x="1188364" y="12700"/>
                </a:lnTo>
                <a:lnTo>
                  <a:pt x="1191653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84497" y="4549168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130" y="0"/>
                </a:moveTo>
                <a:lnTo>
                  <a:pt x="0" y="1092"/>
                </a:lnTo>
                <a:lnTo>
                  <a:pt x="113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64796" y="4550260"/>
            <a:ext cx="22225" cy="8890"/>
          </a:xfrm>
          <a:custGeom>
            <a:avLst/>
            <a:gdLst/>
            <a:ahLst/>
            <a:cxnLst/>
            <a:rect l="l" t="t" r="r" b="b"/>
            <a:pathLst>
              <a:path w="22225" h="8889">
                <a:moveTo>
                  <a:pt x="21920" y="0"/>
                </a:moveTo>
                <a:lnTo>
                  <a:pt x="19723" y="0"/>
                </a:lnTo>
                <a:lnTo>
                  <a:pt x="18618" y="1092"/>
                </a:lnTo>
                <a:lnTo>
                  <a:pt x="12052" y="3263"/>
                </a:lnTo>
                <a:lnTo>
                  <a:pt x="7658" y="4394"/>
                </a:lnTo>
                <a:lnTo>
                  <a:pt x="6578" y="5499"/>
                </a:lnTo>
                <a:lnTo>
                  <a:pt x="3276" y="6578"/>
                </a:lnTo>
                <a:lnTo>
                  <a:pt x="0" y="8750"/>
                </a:lnTo>
                <a:lnTo>
                  <a:pt x="1104" y="8750"/>
                </a:lnTo>
                <a:lnTo>
                  <a:pt x="6578" y="7670"/>
                </a:lnTo>
                <a:lnTo>
                  <a:pt x="7658" y="6578"/>
                </a:lnTo>
                <a:lnTo>
                  <a:pt x="9867" y="6578"/>
                </a:lnTo>
                <a:lnTo>
                  <a:pt x="12052" y="4394"/>
                </a:lnTo>
                <a:lnTo>
                  <a:pt x="2192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91079" y="4546979"/>
            <a:ext cx="8890" cy="3810"/>
          </a:xfrm>
          <a:custGeom>
            <a:avLst/>
            <a:gdLst/>
            <a:ahLst/>
            <a:cxnLst/>
            <a:rect l="l" t="t" r="r" b="b"/>
            <a:pathLst>
              <a:path w="8889" h="3810">
                <a:moveTo>
                  <a:pt x="6565" y="0"/>
                </a:moveTo>
                <a:lnTo>
                  <a:pt x="4356" y="0"/>
                </a:lnTo>
                <a:lnTo>
                  <a:pt x="0" y="2184"/>
                </a:lnTo>
                <a:lnTo>
                  <a:pt x="2171" y="2184"/>
                </a:lnTo>
                <a:lnTo>
                  <a:pt x="1092" y="3263"/>
                </a:lnTo>
                <a:lnTo>
                  <a:pt x="7645" y="2184"/>
                </a:lnTo>
                <a:lnTo>
                  <a:pt x="8750" y="1092"/>
                </a:lnTo>
                <a:lnTo>
                  <a:pt x="6565" y="1092"/>
                </a:lnTo>
                <a:lnTo>
                  <a:pt x="6565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05484" y="4549163"/>
            <a:ext cx="27940" cy="10160"/>
          </a:xfrm>
          <a:custGeom>
            <a:avLst/>
            <a:gdLst/>
            <a:ahLst/>
            <a:cxnLst/>
            <a:rect l="l" t="t" r="r" b="b"/>
            <a:pathLst>
              <a:path w="27939" h="10160">
                <a:moveTo>
                  <a:pt x="18580" y="6591"/>
                </a:moveTo>
                <a:lnTo>
                  <a:pt x="3263" y="6591"/>
                </a:lnTo>
                <a:lnTo>
                  <a:pt x="5448" y="8763"/>
                </a:lnTo>
                <a:lnTo>
                  <a:pt x="8737" y="9867"/>
                </a:lnTo>
                <a:lnTo>
                  <a:pt x="9829" y="9867"/>
                </a:lnTo>
                <a:lnTo>
                  <a:pt x="12039" y="8763"/>
                </a:lnTo>
                <a:lnTo>
                  <a:pt x="15316" y="7683"/>
                </a:lnTo>
                <a:lnTo>
                  <a:pt x="16395" y="7683"/>
                </a:lnTo>
                <a:lnTo>
                  <a:pt x="18580" y="6591"/>
                </a:lnTo>
                <a:close/>
              </a:path>
              <a:path w="27939" h="10160">
                <a:moveTo>
                  <a:pt x="3263" y="6591"/>
                </a:moveTo>
                <a:lnTo>
                  <a:pt x="1079" y="6591"/>
                </a:lnTo>
                <a:lnTo>
                  <a:pt x="2171" y="7683"/>
                </a:lnTo>
                <a:lnTo>
                  <a:pt x="3263" y="6591"/>
                </a:lnTo>
                <a:close/>
              </a:path>
              <a:path w="27939" h="10160">
                <a:moveTo>
                  <a:pt x="22974" y="0"/>
                </a:moveTo>
                <a:lnTo>
                  <a:pt x="18580" y="0"/>
                </a:lnTo>
                <a:lnTo>
                  <a:pt x="10947" y="2184"/>
                </a:lnTo>
                <a:lnTo>
                  <a:pt x="1079" y="2184"/>
                </a:lnTo>
                <a:lnTo>
                  <a:pt x="1079" y="3276"/>
                </a:lnTo>
                <a:lnTo>
                  <a:pt x="0" y="4368"/>
                </a:lnTo>
                <a:lnTo>
                  <a:pt x="0" y="6591"/>
                </a:lnTo>
                <a:lnTo>
                  <a:pt x="18580" y="6591"/>
                </a:lnTo>
                <a:lnTo>
                  <a:pt x="20764" y="7683"/>
                </a:lnTo>
                <a:lnTo>
                  <a:pt x="21856" y="6591"/>
                </a:lnTo>
                <a:lnTo>
                  <a:pt x="24053" y="5499"/>
                </a:lnTo>
                <a:lnTo>
                  <a:pt x="22974" y="5499"/>
                </a:lnTo>
                <a:lnTo>
                  <a:pt x="27343" y="1092"/>
                </a:lnTo>
                <a:lnTo>
                  <a:pt x="26263" y="1092"/>
                </a:lnTo>
                <a:lnTo>
                  <a:pt x="2297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45947" y="4540422"/>
            <a:ext cx="15875" cy="8890"/>
          </a:xfrm>
          <a:custGeom>
            <a:avLst/>
            <a:gdLst/>
            <a:ahLst/>
            <a:cxnLst/>
            <a:rect l="l" t="t" r="r" b="b"/>
            <a:pathLst>
              <a:path w="15875" h="8889">
                <a:moveTo>
                  <a:pt x="8750" y="0"/>
                </a:moveTo>
                <a:lnTo>
                  <a:pt x="6565" y="1104"/>
                </a:lnTo>
                <a:lnTo>
                  <a:pt x="0" y="3289"/>
                </a:lnTo>
                <a:lnTo>
                  <a:pt x="4381" y="5473"/>
                </a:lnTo>
                <a:lnTo>
                  <a:pt x="2209" y="7658"/>
                </a:lnTo>
                <a:lnTo>
                  <a:pt x="2209" y="8737"/>
                </a:lnTo>
                <a:lnTo>
                  <a:pt x="13144" y="4368"/>
                </a:lnTo>
                <a:lnTo>
                  <a:pt x="15328" y="2184"/>
                </a:lnTo>
                <a:lnTo>
                  <a:pt x="875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96283" y="4502133"/>
            <a:ext cx="14604" cy="6985"/>
          </a:xfrm>
          <a:custGeom>
            <a:avLst/>
            <a:gdLst/>
            <a:ahLst/>
            <a:cxnLst/>
            <a:rect l="l" t="t" r="r" b="b"/>
            <a:pathLst>
              <a:path w="14604" h="6985">
                <a:moveTo>
                  <a:pt x="12039" y="0"/>
                </a:moveTo>
                <a:lnTo>
                  <a:pt x="3276" y="3263"/>
                </a:lnTo>
                <a:lnTo>
                  <a:pt x="0" y="5448"/>
                </a:lnTo>
                <a:lnTo>
                  <a:pt x="0" y="6553"/>
                </a:lnTo>
                <a:lnTo>
                  <a:pt x="4381" y="4356"/>
                </a:lnTo>
                <a:lnTo>
                  <a:pt x="10583" y="4356"/>
                </a:lnTo>
                <a:lnTo>
                  <a:pt x="14223" y="2171"/>
                </a:lnTo>
                <a:lnTo>
                  <a:pt x="14223" y="1079"/>
                </a:lnTo>
                <a:lnTo>
                  <a:pt x="12039" y="0"/>
                </a:lnTo>
                <a:close/>
              </a:path>
              <a:path w="14604" h="6985">
                <a:moveTo>
                  <a:pt x="10583" y="4356"/>
                </a:moveTo>
                <a:lnTo>
                  <a:pt x="4381" y="4356"/>
                </a:lnTo>
                <a:lnTo>
                  <a:pt x="8762" y="5448"/>
                </a:lnTo>
                <a:lnTo>
                  <a:pt x="10583" y="4356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11709" y="4390502"/>
            <a:ext cx="24130" cy="11430"/>
          </a:xfrm>
          <a:custGeom>
            <a:avLst/>
            <a:gdLst/>
            <a:ahLst/>
            <a:cxnLst/>
            <a:rect l="l" t="t" r="r" b="b"/>
            <a:pathLst>
              <a:path w="24129" h="11429">
                <a:moveTo>
                  <a:pt x="19672" y="0"/>
                </a:moveTo>
                <a:lnTo>
                  <a:pt x="18580" y="0"/>
                </a:lnTo>
                <a:lnTo>
                  <a:pt x="17487" y="1092"/>
                </a:lnTo>
                <a:lnTo>
                  <a:pt x="13106" y="3263"/>
                </a:lnTo>
                <a:lnTo>
                  <a:pt x="13830" y="4013"/>
                </a:lnTo>
                <a:lnTo>
                  <a:pt x="10922" y="5486"/>
                </a:lnTo>
                <a:lnTo>
                  <a:pt x="3276" y="5486"/>
                </a:lnTo>
                <a:lnTo>
                  <a:pt x="2171" y="7658"/>
                </a:lnTo>
                <a:lnTo>
                  <a:pt x="1092" y="8750"/>
                </a:lnTo>
                <a:lnTo>
                  <a:pt x="2971" y="9677"/>
                </a:lnTo>
                <a:lnTo>
                  <a:pt x="2171" y="9842"/>
                </a:lnTo>
                <a:lnTo>
                  <a:pt x="1092" y="9842"/>
                </a:lnTo>
                <a:lnTo>
                  <a:pt x="0" y="10922"/>
                </a:lnTo>
                <a:lnTo>
                  <a:pt x="3276" y="10922"/>
                </a:lnTo>
                <a:lnTo>
                  <a:pt x="20764" y="4394"/>
                </a:lnTo>
                <a:lnTo>
                  <a:pt x="22440" y="3263"/>
                </a:lnTo>
                <a:lnTo>
                  <a:pt x="18580" y="3263"/>
                </a:lnTo>
                <a:lnTo>
                  <a:pt x="18580" y="2184"/>
                </a:lnTo>
                <a:lnTo>
                  <a:pt x="19672" y="1092"/>
                </a:lnTo>
                <a:lnTo>
                  <a:pt x="18580" y="1092"/>
                </a:lnTo>
                <a:lnTo>
                  <a:pt x="19672" y="0"/>
                </a:lnTo>
                <a:close/>
              </a:path>
              <a:path w="24129" h="11429">
                <a:moveTo>
                  <a:pt x="5448" y="4394"/>
                </a:moveTo>
                <a:lnTo>
                  <a:pt x="3276" y="4394"/>
                </a:lnTo>
                <a:lnTo>
                  <a:pt x="2171" y="5486"/>
                </a:lnTo>
                <a:lnTo>
                  <a:pt x="5448" y="5486"/>
                </a:lnTo>
                <a:lnTo>
                  <a:pt x="5448" y="4394"/>
                </a:lnTo>
                <a:close/>
              </a:path>
              <a:path w="24129" h="11429">
                <a:moveTo>
                  <a:pt x="10922" y="4394"/>
                </a:moveTo>
                <a:lnTo>
                  <a:pt x="7632" y="4394"/>
                </a:lnTo>
                <a:lnTo>
                  <a:pt x="7632" y="5486"/>
                </a:lnTo>
                <a:lnTo>
                  <a:pt x="10922" y="5486"/>
                </a:lnTo>
                <a:lnTo>
                  <a:pt x="10922" y="4394"/>
                </a:lnTo>
                <a:close/>
              </a:path>
              <a:path w="24129" h="11429">
                <a:moveTo>
                  <a:pt x="24041" y="2184"/>
                </a:moveTo>
                <a:lnTo>
                  <a:pt x="22961" y="2184"/>
                </a:lnTo>
                <a:lnTo>
                  <a:pt x="19672" y="3263"/>
                </a:lnTo>
                <a:lnTo>
                  <a:pt x="22440" y="3263"/>
                </a:lnTo>
                <a:lnTo>
                  <a:pt x="24041" y="218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00759" y="4398160"/>
            <a:ext cx="8890" cy="5715"/>
          </a:xfrm>
          <a:custGeom>
            <a:avLst/>
            <a:gdLst/>
            <a:ahLst/>
            <a:cxnLst/>
            <a:rect l="l" t="t" r="r" b="b"/>
            <a:pathLst>
              <a:path w="8889" h="5714">
                <a:moveTo>
                  <a:pt x="8737" y="3263"/>
                </a:moveTo>
                <a:lnTo>
                  <a:pt x="3263" y="3263"/>
                </a:lnTo>
                <a:lnTo>
                  <a:pt x="4356" y="4394"/>
                </a:lnTo>
                <a:lnTo>
                  <a:pt x="6553" y="4394"/>
                </a:lnTo>
                <a:lnTo>
                  <a:pt x="5448" y="5486"/>
                </a:lnTo>
                <a:lnTo>
                  <a:pt x="7658" y="5486"/>
                </a:lnTo>
                <a:lnTo>
                  <a:pt x="8737" y="4394"/>
                </a:lnTo>
                <a:lnTo>
                  <a:pt x="8737" y="3263"/>
                </a:lnTo>
                <a:close/>
              </a:path>
              <a:path w="8889" h="5714">
                <a:moveTo>
                  <a:pt x="6553" y="2184"/>
                </a:moveTo>
                <a:lnTo>
                  <a:pt x="2171" y="2184"/>
                </a:lnTo>
                <a:lnTo>
                  <a:pt x="1079" y="3263"/>
                </a:lnTo>
                <a:lnTo>
                  <a:pt x="7658" y="3263"/>
                </a:lnTo>
                <a:lnTo>
                  <a:pt x="6553" y="2184"/>
                </a:lnTo>
                <a:close/>
              </a:path>
              <a:path w="8889" h="5714">
                <a:moveTo>
                  <a:pt x="5448" y="0"/>
                </a:moveTo>
                <a:lnTo>
                  <a:pt x="2171" y="0"/>
                </a:lnTo>
                <a:lnTo>
                  <a:pt x="0" y="2184"/>
                </a:lnTo>
                <a:lnTo>
                  <a:pt x="7658" y="2184"/>
                </a:lnTo>
                <a:lnTo>
                  <a:pt x="5448" y="1092"/>
                </a:lnTo>
                <a:lnTo>
                  <a:pt x="5448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78029" y="4193985"/>
            <a:ext cx="4123174" cy="2348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796448" y="4679379"/>
            <a:ext cx="17780" cy="10160"/>
          </a:xfrm>
          <a:custGeom>
            <a:avLst/>
            <a:gdLst/>
            <a:ahLst/>
            <a:cxnLst/>
            <a:rect l="l" t="t" r="r" b="b"/>
            <a:pathLst>
              <a:path w="17779" h="10160">
                <a:moveTo>
                  <a:pt x="9842" y="0"/>
                </a:moveTo>
                <a:lnTo>
                  <a:pt x="2184" y="1079"/>
                </a:lnTo>
                <a:lnTo>
                  <a:pt x="0" y="3314"/>
                </a:lnTo>
                <a:lnTo>
                  <a:pt x="3276" y="4406"/>
                </a:lnTo>
                <a:lnTo>
                  <a:pt x="7658" y="5486"/>
                </a:lnTo>
                <a:lnTo>
                  <a:pt x="12052" y="8762"/>
                </a:lnTo>
                <a:lnTo>
                  <a:pt x="14236" y="8762"/>
                </a:lnTo>
                <a:lnTo>
                  <a:pt x="16421" y="9855"/>
                </a:lnTo>
                <a:lnTo>
                  <a:pt x="16421" y="6591"/>
                </a:lnTo>
                <a:lnTo>
                  <a:pt x="17500" y="4406"/>
                </a:lnTo>
                <a:lnTo>
                  <a:pt x="16421" y="2171"/>
                </a:lnTo>
                <a:lnTo>
                  <a:pt x="15316" y="1079"/>
                </a:lnTo>
                <a:lnTo>
                  <a:pt x="13144" y="1079"/>
                </a:lnTo>
                <a:lnTo>
                  <a:pt x="9842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30615" y="4738476"/>
            <a:ext cx="36195" cy="16510"/>
          </a:xfrm>
          <a:custGeom>
            <a:avLst/>
            <a:gdLst/>
            <a:ahLst/>
            <a:cxnLst/>
            <a:rect l="l" t="t" r="r" b="b"/>
            <a:pathLst>
              <a:path w="36195" h="16510">
                <a:moveTo>
                  <a:pt x="4394" y="0"/>
                </a:moveTo>
                <a:lnTo>
                  <a:pt x="1104" y="1092"/>
                </a:lnTo>
                <a:lnTo>
                  <a:pt x="0" y="2171"/>
                </a:lnTo>
                <a:lnTo>
                  <a:pt x="10934" y="7658"/>
                </a:lnTo>
                <a:lnTo>
                  <a:pt x="10934" y="9842"/>
                </a:lnTo>
                <a:lnTo>
                  <a:pt x="12052" y="12039"/>
                </a:lnTo>
                <a:lnTo>
                  <a:pt x="15328" y="13106"/>
                </a:lnTo>
                <a:lnTo>
                  <a:pt x="17525" y="14224"/>
                </a:lnTo>
                <a:lnTo>
                  <a:pt x="20802" y="15341"/>
                </a:lnTo>
                <a:lnTo>
                  <a:pt x="24066" y="15341"/>
                </a:lnTo>
                <a:lnTo>
                  <a:pt x="27355" y="16421"/>
                </a:lnTo>
                <a:lnTo>
                  <a:pt x="33934" y="16421"/>
                </a:lnTo>
                <a:lnTo>
                  <a:pt x="36118" y="15341"/>
                </a:lnTo>
                <a:lnTo>
                  <a:pt x="36118" y="14224"/>
                </a:lnTo>
                <a:lnTo>
                  <a:pt x="35013" y="10934"/>
                </a:lnTo>
                <a:lnTo>
                  <a:pt x="32842" y="10934"/>
                </a:lnTo>
                <a:lnTo>
                  <a:pt x="30657" y="9842"/>
                </a:lnTo>
                <a:lnTo>
                  <a:pt x="26276" y="6565"/>
                </a:lnTo>
                <a:lnTo>
                  <a:pt x="17525" y="3276"/>
                </a:lnTo>
                <a:lnTo>
                  <a:pt x="13144" y="2171"/>
                </a:lnTo>
                <a:lnTo>
                  <a:pt x="9842" y="1092"/>
                </a:lnTo>
                <a:lnTo>
                  <a:pt x="7658" y="1092"/>
                </a:lnTo>
                <a:lnTo>
                  <a:pt x="439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013100" y="4793170"/>
            <a:ext cx="33020" cy="20955"/>
          </a:xfrm>
          <a:custGeom>
            <a:avLst/>
            <a:gdLst/>
            <a:ahLst/>
            <a:cxnLst/>
            <a:rect l="l" t="t" r="r" b="b"/>
            <a:pathLst>
              <a:path w="33020" h="20954">
                <a:moveTo>
                  <a:pt x="25184" y="15341"/>
                </a:moveTo>
                <a:lnTo>
                  <a:pt x="16408" y="15341"/>
                </a:lnTo>
                <a:lnTo>
                  <a:pt x="18618" y="16433"/>
                </a:lnTo>
                <a:lnTo>
                  <a:pt x="17526" y="17526"/>
                </a:lnTo>
                <a:lnTo>
                  <a:pt x="20815" y="20815"/>
                </a:lnTo>
                <a:lnTo>
                  <a:pt x="24091" y="19723"/>
                </a:lnTo>
                <a:lnTo>
                  <a:pt x="24091" y="18618"/>
                </a:lnTo>
                <a:lnTo>
                  <a:pt x="25184" y="15341"/>
                </a:lnTo>
                <a:close/>
              </a:path>
              <a:path w="33020" h="20954">
                <a:moveTo>
                  <a:pt x="32829" y="10947"/>
                </a:moveTo>
                <a:lnTo>
                  <a:pt x="26276" y="10947"/>
                </a:lnTo>
                <a:lnTo>
                  <a:pt x="18618" y="12039"/>
                </a:lnTo>
                <a:lnTo>
                  <a:pt x="6591" y="12039"/>
                </a:lnTo>
                <a:lnTo>
                  <a:pt x="6591" y="14249"/>
                </a:lnTo>
                <a:lnTo>
                  <a:pt x="9867" y="15341"/>
                </a:lnTo>
                <a:lnTo>
                  <a:pt x="12039" y="16433"/>
                </a:lnTo>
                <a:lnTo>
                  <a:pt x="15316" y="16433"/>
                </a:lnTo>
                <a:lnTo>
                  <a:pt x="15316" y="15341"/>
                </a:lnTo>
                <a:lnTo>
                  <a:pt x="27355" y="15341"/>
                </a:lnTo>
                <a:lnTo>
                  <a:pt x="29565" y="13157"/>
                </a:lnTo>
                <a:lnTo>
                  <a:pt x="32829" y="13157"/>
                </a:lnTo>
                <a:lnTo>
                  <a:pt x="32829" y="10947"/>
                </a:lnTo>
                <a:close/>
              </a:path>
              <a:path w="33020" h="20954">
                <a:moveTo>
                  <a:pt x="6591" y="0"/>
                </a:moveTo>
                <a:lnTo>
                  <a:pt x="0" y="4406"/>
                </a:lnTo>
                <a:lnTo>
                  <a:pt x="0" y="7683"/>
                </a:lnTo>
                <a:lnTo>
                  <a:pt x="3276" y="8763"/>
                </a:lnTo>
                <a:lnTo>
                  <a:pt x="2209" y="9867"/>
                </a:lnTo>
                <a:lnTo>
                  <a:pt x="3276" y="12039"/>
                </a:lnTo>
                <a:lnTo>
                  <a:pt x="18618" y="12039"/>
                </a:lnTo>
                <a:lnTo>
                  <a:pt x="16408" y="10947"/>
                </a:lnTo>
                <a:lnTo>
                  <a:pt x="12039" y="9867"/>
                </a:lnTo>
                <a:lnTo>
                  <a:pt x="6591" y="9867"/>
                </a:lnTo>
                <a:lnTo>
                  <a:pt x="5473" y="6591"/>
                </a:lnTo>
                <a:lnTo>
                  <a:pt x="4381" y="5499"/>
                </a:lnTo>
                <a:lnTo>
                  <a:pt x="6591" y="3327"/>
                </a:lnTo>
                <a:lnTo>
                  <a:pt x="6958" y="2209"/>
                </a:lnTo>
                <a:lnTo>
                  <a:pt x="6591" y="2209"/>
                </a:lnTo>
                <a:lnTo>
                  <a:pt x="6591" y="0"/>
                </a:lnTo>
                <a:close/>
              </a:path>
              <a:path w="33020" h="20954">
                <a:moveTo>
                  <a:pt x="7683" y="0"/>
                </a:moveTo>
                <a:lnTo>
                  <a:pt x="6591" y="2209"/>
                </a:lnTo>
                <a:lnTo>
                  <a:pt x="6958" y="2209"/>
                </a:lnTo>
                <a:lnTo>
                  <a:pt x="7683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34577" y="4792084"/>
            <a:ext cx="2540" cy="6985"/>
          </a:xfrm>
          <a:custGeom>
            <a:avLst/>
            <a:gdLst/>
            <a:ahLst/>
            <a:cxnLst/>
            <a:rect l="l" t="t" r="r" b="b"/>
            <a:pathLst>
              <a:path w="2539" h="6985">
                <a:moveTo>
                  <a:pt x="2184" y="0"/>
                </a:moveTo>
                <a:lnTo>
                  <a:pt x="1092" y="0"/>
                </a:lnTo>
                <a:lnTo>
                  <a:pt x="1092" y="1092"/>
                </a:lnTo>
                <a:lnTo>
                  <a:pt x="0" y="6591"/>
                </a:lnTo>
                <a:lnTo>
                  <a:pt x="1092" y="5499"/>
                </a:lnTo>
                <a:lnTo>
                  <a:pt x="2184" y="1092"/>
                </a:lnTo>
                <a:lnTo>
                  <a:pt x="218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094091" y="4707842"/>
            <a:ext cx="99695" cy="94615"/>
          </a:xfrm>
          <a:custGeom>
            <a:avLst/>
            <a:gdLst/>
            <a:ahLst/>
            <a:cxnLst/>
            <a:rect l="l" t="t" r="r" b="b"/>
            <a:pathLst>
              <a:path w="99695" h="94614">
                <a:moveTo>
                  <a:pt x="95211" y="83146"/>
                </a:moveTo>
                <a:lnTo>
                  <a:pt x="83159" y="83146"/>
                </a:lnTo>
                <a:lnTo>
                  <a:pt x="84264" y="84239"/>
                </a:lnTo>
                <a:lnTo>
                  <a:pt x="82080" y="87541"/>
                </a:lnTo>
                <a:lnTo>
                  <a:pt x="82080" y="89738"/>
                </a:lnTo>
                <a:lnTo>
                  <a:pt x="80987" y="91909"/>
                </a:lnTo>
                <a:lnTo>
                  <a:pt x="82080" y="94094"/>
                </a:lnTo>
                <a:lnTo>
                  <a:pt x="85344" y="91909"/>
                </a:lnTo>
                <a:lnTo>
                  <a:pt x="89449" y="91909"/>
                </a:lnTo>
                <a:lnTo>
                  <a:pt x="91897" y="88646"/>
                </a:lnTo>
                <a:lnTo>
                  <a:pt x="95211" y="83146"/>
                </a:lnTo>
                <a:close/>
              </a:path>
              <a:path w="99695" h="94614">
                <a:moveTo>
                  <a:pt x="89449" y="91909"/>
                </a:moveTo>
                <a:lnTo>
                  <a:pt x="85344" y="91909"/>
                </a:lnTo>
                <a:lnTo>
                  <a:pt x="88620" y="93014"/>
                </a:lnTo>
                <a:lnTo>
                  <a:pt x="89449" y="91909"/>
                </a:lnTo>
                <a:close/>
              </a:path>
              <a:path w="99695" h="94614">
                <a:moveTo>
                  <a:pt x="85893" y="68922"/>
                </a:moveTo>
                <a:lnTo>
                  <a:pt x="80987" y="68922"/>
                </a:lnTo>
                <a:lnTo>
                  <a:pt x="79870" y="79883"/>
                </a:lnTo>
                <a:lnTo>
                  <a:pt x="76606" y="85331"/>
                </a:lnTo>
                <a:lnTo>
                  <a:pt x="74396" y="89738"/>
                </a:lnTo>
                <a:lnTo>
                  <a:pt x="76606" y="89738"/>
                </a:lnTo>
                <a:lnTo>
                  <a:pt x="83159" y="83146"/>
                </a:lnTo>
                <a:lnTo>
                  <a:pt x="95211" y="83146"/>
                </a:lnTo>
                <a:lnTo>
                  <a:pt x="98488" y="78790"/>
                </a:lnTo>
                <a:lnTo>
                  <a:pt x="98706" y="77698"/>
                </a:lnTo>
                <a:lnTo>
                  <a:pt x="93014" y="77698"/>
                </a:lnTo>
                <a:lnTo>
                  <a:pt x="91897" y="76606"/>
                </a:lnTo>
                <a:lnTo>
                  <a:pt x="92642" y="74422"/>
                </a:lnTo>
                <a:lnTo>
                  <a:pt x="85344" y="74422"/>
                </a:lnTo>
                <a:lnTo>
                  <a:pt x="84264" y="73329"/>
                </a:lnTo>
                <a:lnTo>
                  <a:pt x="84264" y="72199"/>
                </a:lnTo>
                <a:lnTo>
                  <a:pt x="85893" y="68922"/>
                </a:lnTo>
                <a:close/>
              </a:path>
              <a:path w="99695" h="94614">
                <a:moveTo>
                  <a:pt x="75119" y="74422"/>
                </a:moveTo>
                <a:lnTo>
                  <a:pt x="60172" y="74422"/>
                </a:lnTo>
                <a:lnTo>
                  <a:pt x="62369" y="75514"/>
                </a:lnTo>
                <a:lnTo>
                  <a:pt x="67856" y="75514"/>
                </a:lnTo>
                <a:lnTo>
                  <a:pt x="63474" y="77698"/>
                </a:lnTo>
                <a:lnTo>
                  <a:pt x="60172" y="79883"/>
                </a:lnTo>
                <a:lnTo>
                  <a:pt x="54711" y="84239"/>
                </a:lnTo>
                <a:lnTo>
                  <a:pt x="49237" y="86423"/>
                </a:lnTo>
                <a:lnTo>
                  <a:pt x="48145" y="88646"/>
                </a:lnTo>
                <a:lnTo>
                  <a:pt x="54711" y="88646"/>
                </a:lnTo>
                <a:lnTo>
                  <a:pt x="57988" y="87541"/>
                </a:lnTo>
                <a:lnTo>
                  <a:pt x="61252" y="83146"/>
                </a:lnTo>
                <a:lnTo>
                  <a:pt x="66763" y="79883"/>
                </a:lnTo>
                <a:lnTo>
                  <a:pt x="71120" y="78790"/>
                </a:lnTo>
                <a:lnTo>
                  <a:pt x="72212" y="78790"/>
                </a:lnTo>
                <a:lnTo>
                  <a:pt x="75119" y="74422"/>
                </a:lnTo>
                <a:close/>
              </a:path>
              <a:path w="99695" h="94614">
                <a:moveTo>
                  <a:pt x="77324" y="71107"/>
                </a:moveTo>
                <a:lnTo>
                  <a:pt x="54711" y="71107"/>
                </a:lnTo>
                <a:lnTo>
                  <a:pt x="53632" y="73329"/>
                </a:lnTo>
                <a:lnTo>
                  <a:pt x="52539" y="74422"/>
                </a:lnTo>
                <a:lnTo>
                  <a:pt x="48145" y="76606"/>
                </a:lnTo>
                <a:lnTo>
                  <a:pt x="47040" y="77698"/>
                </a:lnTo>
                <a:lnTo>
                  <a:pt x="50330" y="77698"/>
                </a:lnTo>
                <a:lnTo>
                  <a:pt x="50330" y="78790"/>
                </a:lnTo>
                <a:lnTo>
                  <a:pt x="56896" y="77698"/>
                </a:lnTo>
                <a:lnTo>
                  <a:pt x="60172" y="74422"/>
                </a:lnTo>
                <a:lnTo>
                  <a:pt x="75119" y="74422"/>
                </a:lnTo>
                <a:lnTo>
                  <a:pt x="77324" y="71107"/>
                </a:lnTo>
                <a:close/>
              </a:path>
              <a:path w="99695" h="94614">
                <a:moveTo>
                  <a:pt x="98488" y="72199"/>
                </a:moveTo>
                <a:lnTo>
                  <a:pt x="93014" y="77698"/>
                </a:lnTo>
                <a:lnTo>
                  <a:pt x="98706" y="77698"/>
                </a:lnTo>
                <a:lnTo>
                  <a:pt x="99580" y="73329"/>
                </a:lnTo>
                <a:lnTo>
                  <a:pt x="98488" y="72199"/>
                </a:lnTo>
                <a:close/>
              </a:path>
              <a:path w="99695" h="94614">
                <a:moveTo>
                  <a:pt x="13131" y="54698"/>
                </a:moveTo>
                <a:lnTo>
                  <a:pt x="7658" y="57962"/>
                </a:lnTo>
                <a:lnTo>
                  <a:pt x="16408" y="57962"/>
                </a:lnTo>
                <a:lnTo>
                  <a:pt x="17500" y="60198"/>
                </a:lnTo>
                <a:lnTo>
                  <a:pt x="7658" y="65646"/>
                </a:lnTo>
                <a:lnTo>
                  <a:pt x="1092" y="70015"/>
                </a:lnTo>
                <a:lnTo>
                  <a:pt x="0" y="73329"/>
                </a:lnTo>
                <a:lnTo>
                  <a:pt x="1092" y="75514"/>
                </a:lnTo>
                <a:lnTo>
                  <a:pt x="4368" y="76606"/>
                </a:lnTo>
                <a:lnTo>
                  <a:pt x="18592" y="74422"/>
                </a:lnTo>
                <a:lnTo>
                  <a:pt x="47040" y="74422"/>
                </a:lnTo>
                <a:lnTo>
                  <a:pt x="49237" y="73329"/>
                </a:lnTo>
                <a:lnTo>
                  <a:pt x="54711" y="71107"/>
                </a:lnTo>
                <a:lnTo>
                  <a:pt x="77324" y="71107"/>
                </a:lnTo>
                <a:lnTo>
                  <a:pt x="78778" y="68922"/>
                </a:lnTo>
                <a:lnTo>
                  <a:pt x="85893" y="68922"/>
                </a:lnTo>
                <a:lnTo>
                  <a:pt x="86436" y="67830"/>
                </a:lnTo>
                <a:lnTo>
                  <a:pt x="86436" y="65646"/>
                </a:lnTo>
                <a:lnTo>
                  <a:pt x="84264" y="63474"/>
                </a:lnTo>
                <a:lnTo>
                  <a:pt x="90805" y="62369"/>
                </a:lnTo>
                <a:lnTo>
                  <a:pt x="93014" y="60198"/>
                </a:lnTo>
                <a:lnTo>
                  <a:pt x="96304" y="59105"/>
                </a:lnTo>
                <a:lnTo>
                  <a:pt x="84264" y="59105"/>
                </a:lnTo>
                <a:lnTo>
                  <a:pt x="84264" y="57962"/>
                </a:lnTo>
                <a:lnTo>
                  <a:pt x="85344" y="56883"/>
                </a:lnTo>
                <a:lnTo>
                  <a:pt x="14224" y="56883"/>
                </a:lnTo>
                <a:lnTo>
                  <a:pt x="13131" y="54698"/>
                </a:lnTo>
                <a:close/>
              </a:path>
              <a:path w="99695" h="94614">
                <a:moveTo>
                  <a:pt x="47040" y="74422"/>
                </a:moveTo>
                <a:lnTo>
                  <a:pt x="28448" y="74422"/>
                </a:lnTo>
                <a:lnTo>
                  <a:pt x="30632" y="75514"/>
                </a:lnTo>
                <a:lnTo>
                  <a:pt x="38290" y="75514"/>
                </a:lnTo>
                <a:lnTo>
                  <a:pt x="47040" y="74422"/>
                </a:lnTo>
                <a:close/>
              </a:path>
              <a:path w="99695" h="94614">
                <a:moveTo>
                  <a:pt x="99580" y="64554"/>
                </a:moveTo>
                <a:lnTo>
                  <a:pt x="93014" y="67830"/>
                </a:lnTo>
                <a:lnTo>
                  <a:pt x="89712" y="71107"/>
                </a:lnTo>
                <a:lnTo>
                  <a:pt x="87528" y="74422"/>
                </a:lnTo>
                <a:lnTo>
                  <a:pt x="92642" y="74422"/>
                </a:lnTo>
                <a:lnTo>
                  <a:pt x="93014" y="73329"/>
                </a:lnTo>
                <a:lnTo>
                  <a:pt x="95211" y="70015"/>
                </a:lnTo>
                <a:lnTo>
                  <a:pt x="97396" y="67830"/>
                </a:lnTo>
                <a:lnTo>
                  <a:pt x="98488" y="65646"/>
                </a:lnTo>
                <a:lnTo>
                  <a:pt x="99580" y="64554"/>
                </a:lnTo>
                <a:close/>
              </a:path>
              <a:path w="99695" h="94614">
                <a:moveTo>
                  <a:pt x="98488" y="55791"/>
                </a:moveTo>
                <a:lnTo>
                  <a:pt x="90805" y="57962"/>
                </a:lnTo>
                <a:lnTo>
                  <a:pt x="88620" y="57962"/>
                </a:lnTo>
                <a:lnTo>
                  <a:pt x="84264" y="59105"/>
                </a:lnTo>
                <a:lnTo>
                  <a:pt x="96304" y="59105"/>
                </a:lnTo>
                <a:lnTo>
                  <a:pt x="98488" y="56883"/>
                </a:lnTo>
                <a:lnTo>
                  <a:pt x="98488" y="55791"/>
                </a:lnTo>
                <a:close/>
              </a:path>
              <a:path w="99695" h="94614">
                <a:moveTo>
                  <a:pt x="21869" y="47066"/>
                </a:moveTo>
                <a:lnTo>
                  <a:pt x="16408" y="55791"/>
                </a:lnTo>
                <a:lnTo>
                  <a:pt x="14224" y="56883"/>
                </a:lnTo>
                <a:lnTo>
                  <a:pt x="85344" y="56883"/>
                </a:lnTo>
                <a:lnTo>
                  <a:pt x="88620" y="53606"/>
                </a:lnTo>
                <a:lnTo>
                  <a:pt x="88620" y="52527"/>
                </a:lnTo>
                <a:lnTo>
                  <a:pt x="86436" y="52527"/>
                </a:lnTo>
                <a:lnTo>
                  <a:pt x="89712" y="49237"/>
                </a:lnTo>
                <a:lnTo>
                  <a:pt x="91354" y="48158"/>
                </a:lnTo>
                <a:lnTo>
                  <a:pt x="27355" y="48158"/>
                </a:lnTo>
                <a:lnTo>
                  <a:pt x="21869" y="47066"/>
                </a:lnTo>
                <a:close/>
              </a:path>
              <a:path w="99695" h="94614">
                <a:moveTo>
                  <a:pt x="78778" y="0"/>
                </a:moveTo>
                <a:lnTo>
                  <a:pt x="76606" y="1092"/>
                </a:lnTo>
                <a:lnTo>
                  <a:pt x="72212" y="1092"/>
                </a:lnTo>
                <a:lnTo>
                  <a:pt x="65671" y="3276"/>
                </a:lnTo>
                <a:lnTo>
                  <a:pt x="61252" y="5486"/>
                </a:lnTo>
                <a:lnTo>
                  <a:pt x="56896" y="9842"/>
                </a:lnTo>
                <a:lnTo>
                  <a:pt x="55816" y="9842"/>
                </a:lnTo>
                <a:lnTo>
                  <a:pt x="54711" y="10922"/>
                </a:lnTo>
                <a:lnTo>
                  <a:pt x="52539" y="14224"/>
                </a:lnTo>
                <a:lnTo>
                  <a:pt x="48145" y="16408"/>
                </a:lnTo>
                <a:lnTo>
                  <a:pt x="47040" y="17500"/>
                </a:lnTo>
                <a:lnTo>
                  <a:pt x="48145" y="18580"/>
                </a:lnTo>
                <a:lnTo>
                  <a:pt x="45948" y="19697"/>
                </a:lnTo>
                <a:lnTo>
                  <a:pt x="42672" y="25158"/>
                </a:lnTo>
                <a:lnTo>
                  <a:pt x="42672" y="26250"/>
                </a:lnTo>
                <a:lnTo>
                  <a:pt x="44856" y="27343"/>
                </a:lnTo>
                <a:lnTo>
                  <a:pt x="39408" y="28460"/>
                </a:lnTo>
                <a:lnTo>
                  <a:pt x="33896" y="35013"/>
                </a:lnTo>
                <a:lnTo>
                  <a:pt x="32816" y="37198"/>
                </a:lnTo>
                <a:lnTo>
                  <a:pt x="32816" y="39382"/>
                </a:lnTo>
                <a:lnTo>
                  <a:pt x="30632" y="39382"/>
                </a:lnTo>
                <a:lnTo>
                  <a:pt x="27355" y="41567"/>
                </a:lnTo>
                <a:lnTo>
                  <a:pt x="26276" y="43751"/>
                </a:lnTo>
                <a:lnTo>
                  <a:pt x="26276" y="44869"/>
                </a:lnTo>
                <a:lnTo>
                  <a:pt x="28448" y="44869"/>
                </a:lnTo>
                <a:lnTo>
                  <a:pt x="27355" y="47066"/>
                </a:lnTo>
                <a:lnTo>
                  <a:pt x="27355" y="48158"/>
                </a:lnTo>
                <a:lnTo>
                  <a:pt x="91354" y="48158"/>
                </a:lnTo>
                <a:lnTo>
                  <a:pt x="93014" y="47066"/>
                </a:lnTo>
                <a:lnTo>
                  <a:pt x="96304" y="43751"/>
                </a:lnTo>
                <a:lnTo>
                  <a:pt x="68948" y="43751"/>
                </a:lnTo>
                <a:lnTo>
                  <a:pt x="71396" y="40474"/>
                </a:lnTo>
                <a:lnTo>
                  <a:pt x="67856" y="40474"/>
                </a:lnTo>
                <a:lnTo>
                  <a:pt x="61252" y="39382"/>
                </a:lnTo>
                <a:lnTo>
                  <a:pt x="62369" y="37198"/>
                </a:lnTo>
                <a:lnTo>
                  <a:pt x="49237" y="37198"/>
                </a:lnTo>
                <a:lnTo>
                  <a:pt x="49237" y="35013"/>
                </a:lnTo>
                <a:lnTo>
                  <a:pt x="51447" y="31724"/>
                </a:lnTo>
                <a:lnTo>
                  <a:pt x="52539" y="29540"/>
                </a:lnTo>
                <a:lnTo>
                  <a:pt x="56896" y="26250"/>
                </a:lnTo>
                <a:lnTo>
                  <a:pt x="59080" y="21882"/>
                </a:lnTo>
                <a:lnTo>
                  <a:pt x="63474" y="19697"/>
                </a:lnTo>
                <a:lnTo>
                  <a:pt x="65671" y="13144"/>
                </a:lnTo>
                <a:lnTo>
                  <a:pt x="68948" y="13144"/>
                </a:lnTo>
                <a:lnTo>
                  <a:pt x="73304" y="8750"/>
                </a:lnTo>
                <a:lnTo>
                  <a:pt x="71120" y="6565"/>
                </a:lnTo>
                <a:lnTo>
                  <a:pt x="72212" y="5486"/>
                </a:lnTo>
                <a:lnTo>
                  <a:pt x="75488" y="5486"/>
                </a:lnTo>
                <a:lnTo>
                  <a:pt x="78778" y="1092"/>
                </a:lnTo>
                <a:lnTo>
                  <a:pt x="78778" y="0"/>
                </a:lnTo>
                <a:close/>
              </a:path>
              <a:path w="99695" h="94614">
                <a:moveTo>
                  <a:pt x="83159" y="39382"/>
                </a:moveTo>
                <a:lnTo>
                  <a:pt x="71120" y="43751"/>
                </a:lnTo>
                <a:lnTo>
                  <a:pt x="97396" y="43751"/>
                </a:lnTo>
                <a:lnTo>
                  <a:pt x="94094" y="42684"/>
                </a:lnTo>
                <a:lnTo>
                  <a:pt x="91878" y="41567"/>
                </a:lnTo>
                <a:lnTo>
                  <a:pt x="84264" y="41567"/>
                </a:lnTo>
                <a:lnTo>
                  <a:pt x="83159" y="39382"/>
                </a:lnTo>
                <a:close/>
              </a:path>
              <a:path w="99695" h="94614">
                <a:moveTo>
                  <a:pt x="89712" y="40474"/>
                </a:moveTo>
                <a:lnTo>
                  <a:pt x="84264" y="41567"/>
                </a:lnTo>
                <a:lnTo>
                  <a:pt x="91878" y="41567"/>
                </a:lnTo>
                <a:lnTo>
                  <a:pt x="89712" y="40474"/>
                </a:lnTo>
                <a:close/>
              </a:path>
              <a:path w="99695" h="94614">
                <a:moveTo>
                  <a:pt x="73304" y="38290"/>
                </a:moveTo>
                <a:lnTo>
                  <a:pt x="70027" y="39382"/>
                </a:lnTo>
                <a:lnTo>
                  <a:pt x="68948" y="40474"/>
                </a:lnTo>
                <a:lnTo>
                  <a:pt x="71396" y="40474"/>
                </a:lnTo>
                <a:lnTo>
                  <a:pt x="72212" y="39382"/>
                </a:lnTo>
                <a:lnTo>
                  <a:pt x="73304" y="38290"/>
                </a:lnTo>
                <a:close/>
              </a:path>
              <a:path w="99695" h="94614">
                <a:moveTo>
                  <a:pt x="62369" y="28460"/>
                </a:moveTo>
                <a:lnTo>
                  <a:pt x="61252" y="28460"/>
                </a:lnTo>
                <a:lnTo>
                  <a:pt x="56896" y="31724"/>
                </a:lnTo>
                <a:lnTo>
                  <a:pt x="52539" y="33909"/>
                </a:lnTo>
                <a:lnTo>
                  <a:pt x="49237" y="37198"/>
                </a:lnTo>
                <a:lnTo>
                  <a:pt x="62369" y="37198"/>
                </a:lnTo>
                <a:lnTo>
                  <a:pt x="60172" y="36106"/>
                </a:lnTo>
                <a:lnTo>
                  <a:pt x="64554" y="33909"/>
                </a:lnTo>
                <a:lnTo>
                  <a:pt x="70027" y="31724"/>
                </a:lnTo>
                <a:lnTo>
                  <a:pt x="67856" y="30632"/>
                </a:lnTo>
                <a:lnTo>
                  <a:pt x="61252" y="30632"/>
                </a:lnTo>
                <a:lnTo>
                  <a:pt x="62369" y="28460"/>
                </a:lnTo>
                <a:close/>
              </a:path>
              <a:path w="99695" h="94614">
                <a:moveTo>
                  <a:pt x="68948" y="13144"/>
                </a:moveTo>
                <a:lnTo>
                  <a:pt x="65671" y="13144"/>
                </a:lnTo>
                <a:lnTo>
                  <a:pt x="65671" y="15316"/>
                </a:lnTo>
                <a:lnTo>
                  <a:pt x="68948" y="1314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42515" y="5138991"/>
            <a:ext cx="1270" cy="5715"/>
          </a:xfrm>
          <a:custGeom>
            <a:avLst/>
            <a:gdLst/>
            <a:ahLst/>
            <a:cxnLst/>
            <a:rect l="l" t="t" r="r" b="b"/>
            <a:pathLst>
              <a:path w="1270" h="5714">
                <a:moveTo>
                  <a:pt x="1092" y="0"/>
                </a:moveTo>
                <a:lnTo>
                  <a:pt x="0" y="1079"/>
                </a:lnTo>
                <a:lnTo>
                  <a:pt x="0" y="5448"/>
                </a:lnTo>
                <a:lnTo>
                  <a:pt x="1092" y="1079"/>
                </a:lnTo>
                <a:lnTo>
                  <a:pt x="1092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87377" y="5154301"/>
            <a:ext cx="3810" cy="6985"/>
          </a:xfrm>
          <a:custGeom>
            <a:avLst/>
            <a:gdLst/>
            <a:ahLst/>
            <a:cxnLst/>
            <a:rect l="l" t="t" r="r" b="b"/>
            <a:pathLst>
              <a:path w="3810" h="6985">
                <a:moveTo>
                  <a:pt x="3276" y="0"/>
                </a:moveTo>
                <a:lnTo>
                  <a:pt x="2184" y="0"/>
                </a:lnTo>
                <a:lnTo>
                  <a:pt x="1092" y="3263"/>
                </a:lnTo>
                <a:lnTo>
                  <a:pt x="0" y="4368"/>
                </a:lnTo>
                <a:lnTo>
                  <a:pt x="0" y="5448"/>
                </a:lnTo>
                <a:lnTo>
                  <a:pt x="1092" y="5448"/>
                </a:lnTo>
                <a:lnTo>
                  <a:pt x="2184" y="6565"/>
                </a:lnTo>
                <a:lnTo>
                  <a:pt x="2184" y="4368"/>
                </a:lnTo>
                <a:lnTo>
                  <a:pt x="3276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23463" y="5131327"/>
            <a:ext cx="5715" cy="10160"/>
          </a:xfrm>
          <a:custGeom>
            <a:avLst/>
            <a:gdLst/>
            <a:ahLst/>
            <a:cxnLst/>
            <a:rect l="l" t="t" r="r" b="b"/>
            <a:pathLst>
              <a:path w="5714" h="10160">
                <a:moveTo>
                  <a:pt x="1092" y="0"/>
                </a:moveTo>
                <a:lnTo>
                  <a:pt x="0" y="0"/>
                </a:lnTo>
                <a:lnTo>
                  <a:pt x="0" y="1092"/>
                </a:lnTo>
                <a:lnTo>
                  <a:pt x="1092" y="4356"/>
                </a:lnTo>
                <a:lnTo>
                  <a:pt x="3289" y="7658"/>
                </a:lnTo>
                <a:lnTo>
                  <a:pt x="3289" y="9842"/>
                </a:lnTo>
                <a:lnTo>
                  <a:pt x="5486" y="9842"/>
                </a:lnTo>
                <a:lnTo>
                  <a:pt x="5486" y="8737"/>
                </a:lnTo>
                <a:lnTo>
                  <a:pt x="4394" y="7658"/>
                </a:lnTo>
                <a:lnTo>
                  <a:pt x="4394" y="5448"/>
                </a:lnTo>
                <a:lnTo>
                  <a:pt x="3289" y="4356"/>
                </a:lnTo>
                <a:lnTo>
                  <a:pt x="1092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37703" y="5137887"/>
            <a:ext cx="4445" cy="8255"/>
          </a:xfrm>
          <a:custGeom>
            <a:avLst/>
            <a:gdLst/>
            <a:ahLst/>
            <a:cxnLst/>
            <a:rect l="l" t="t" r="r" b="b"/>
            <a:pathLst>
              <a:path w="4445" h="8254">
                <a:moveTo>
                  <a:pt x="4394" y="0"/>
                </a:moveTo>
                <a:lnTo>
                  <a:pt x="2184" y="0"/>
                </a:lnTo>
                <a:lnTo>
                  <a:pt x="1092" y="3263"/>
                </a:lnTo>
                <a:lnTo>
                  <a:pt x="0" y="5461"/>
                </a:lnTo>
                <a:lnTo>
                  <a:pt x="0" y="6553"/>
                </a:lnTo>
                <a:lnTo>
                  <a:pt x="1092" y="7670"/>
                </a:lnTo>
                <a:lnTo>
                  <a:pt x="3276" y="7670"/>
                </a:lnTo>
                <a:lnTo>
                  <a:pt x="4394" y="4368"/>
                </a:lnTo>
                <a:lnTo>
                  <a:pt x="439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13949" y="5460696"/>
            <a:ext cx="5715" cy="6985"/>
          </a:xfrm>
          <a:custGeom>
            <a:avLst/>
            <a:gdLst/>
            <a:ahLst/>
            <a:cxnLst/>
            <a:rect l="l" t="t" r="r" b="b"/>
            <a:pathLst>
              <a:path w="5714" h="6985">
                <a:moveTo>
                  <a:pt x="0" y="0"/>
                </a:moveTo>
                <a:lnTo>
                  <a:pt x="0" y="3289"/>
                </a:lnTo>
                <a:lnTo>
                  <a:pt x="1092" y="4368"/>
                </a:lnTo>
                <a:lnTo>
                  <a:pt x="5473" y="6553"/>
                </a:lnTo>
                <a:lnTo>
                  <a:pt x="5473" y="5473"/>
                </a:lnTo>
                <a:lnTo>
                  <a:pt x="3276" y="4368"/>
                </a:lnTo>
                <a:lnTo>
                  <a:pt x="1092" y="2197"/>
                </a:lnTo>
                <a:lnTo>
                  <a:pt x="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825985" y="5462893"/>
            <a:ext cx="3810" cy="4445"/>
          </a:xfrm>
          <a:custGeom>
            <a:avLst/>
            <a:gdLst/>
            <a:ahLst/>
            <a:cxnLst/>
            <a:rect l="l" t="t" r="r" b="b"/>
            <a:pathLst>
              <a:path w="3810" h="4445">
                <a:moveTo>
                  <a:pt x="0" y="0"/>
                </a:moveTo>
                <a:lnTo>
                  <a:pt x="0" y="1092"/>
                </a:lnTo>
                <a:lnTo>
                  <a:pt x="2184" y="2171"/>
                </a:lnTo>
                <a:lnTo>
                  <a:pt x="2184" y="4356"/>
                </a:lnTo>
                <a:lnTo>
                  <a:pt x="3276" y="4356"/>
                </a:lnTo>
                <a:lnTo>
                  <a:pt x="3276" y="2171"/>
                </a:lnTo>
                <a:lnTo>
                  <a:pt x="2184" y="1092"/>
                </a:lnTo>
                <a:lnTo>
                  <a:pt x="1092" y="1092"/>
                </a:lnTo>
                <a:lnTo>
                  <a:pt x="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26902" y="5692675"/>
            <a:ext cx="10160" cy="8890"/>
          </a:xfrm>
          <a:custGeom>
            <a:avLst/>
            <a:gdLst/>
            <a:ahLst/>
            <a:cxnLst/>
            <a:rect l="l" t="t" r="r" b="b"/>
            <a:pathLst>
              <a:path w="10160" h="8889">
                <a:moveTo>
                  <a:pt x="2209" y="0"/>
                </a:moveTo>
                <a:lnTo>
                  <a:pt x="0" y="2184"/>
                </a:lnTo>
                <a:lnTo>
                  <a:pt x="0" y="4368"/>
                </a:lnTo>
                <a:lnTo>
                  <a:pt x="2209" y="7658"/>
                </a:lnTo>
                <a:lnTo>
                  <a:pt x="5473" y="7658"/>
                </a:lnTo>
                <a:lnTo>
                  <a:pt x="7683" y="8762"/>
                </a:lnTo>
                <a:lnTo>
                  <a:pt x="9867" y="8762"/>
                </a:lnTo>
                <a:lnTo>
                  <a:pt x="9867" y="5473"/>
                </a:lnTo>
                <a:lnTo>
                  <a:pt x="8763" y="4368"/>
                </a:lnTo>
                <a:lnTo>
                  <a:pt x="5473" y="3276"/>
                </a:lnTo>
                <a:lnTo>
                  <a:pt x="3276" y="2184"/>
                </a:lnTo>
                <a:lnTo>
                  <a:pt x="2209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137857" y="5700335"/>
            <a:ext cx="5715" cy="4445"/>
          </a:xfrm>
          <a:custGeom>
            <a:avLst/>
            <a:gdLst/>
            <a:ahLst/>
            <a:cxnLst/>
            <a:rect l="l" t="t" r="r" b="b"/>
            <a:pathLst>
              <a:path w="5714" h="4445">
                <a:moveTo>
                  <a:pt x="4381" y="0"/>
                </a:moveTo>
                <a:lnTo>
                  <a:pt x="3263" y="0"/>
                </a:lnTo>
                <a:lnTo>
                  <a:pt x="3263" y="1092"/>
                </a:lnTo>
                <a:lnTo>
                  <a:pt x="1092" y="2184"/>
                </a:lnTo>
                <a:lnTo>
                  <a:pt x="0" y="3263"/>
                </a:lnTo>
                <a:lnTo>
                  <a:pt x="0" y="4356"/>
                </a:lnTo>
                <a:lnTo>
                  <a:pt x="3263" y="4356"/>
                </a:lnTo>
                <a:lnTo>
                  <a:pt x="5473" y="3263"/>
                </a:lnTo>
                <a:lnTo>
                  <a:pt x="5473" y="1092"/>
                </a:lnTo>
                <a:lnTo>
                  <a:pt x="4381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123627" y="5704692"/>
            <a:ext cx="36195" cy="31750"/>
          </a:xfrm>
          <a:custGeom>
            <a:avLst/>
            <a:gdLst/>
            <a:ahLst/>
            <a:cxnLst/>
            <a:rect l="l" t="t" r="r" b="b"/>
            <a:pathLst>
              <a:path w="36195" h="31750">
                <a:moveTo>
                  <a:pt x="13131" y="1092"/>
                </a:moveTo>
                <a:lnTo>
                  <a:pt x="7658" y="1092"/>
                </a:lnTo>
                <a:lnTo>
                  <a:pt x="4368" y="2209"/>
                </a:lnTo>
                <a:lnTo>
                  <a:pt x="4368" y="3302"/>
                </a:lnTo>
                <a:lnTo>
                  <a:pt x="1092" y="4394"/>
                </a:lnTo>
                <a:lnTo>
                  <a:pt x="0" y="5486"/>
                </a:lnTo>
                <a:lnTo>
                  <a:pt x="0" y="14224"/>
                </a:lnTo>
                <a:lnTo>
                  <a:pt x="1092" y="19697"/>
                </a:lnTo>
                <a:lnTo>
                  <a:pt x="1092" y="27393"/>
                </a:lnTo>
                <a:lnTo>
                  <a:pt x="2184" y="29565"/>
                </a:lnTo>
                <a:lnTo>
                  <a:pt x="5473" y="30657"/>
                </a:lnTo>
                <a:lnTo>
                  <a:pt x="12052" y="30657"/>
                </a:lnTo>
                <a:lnTo>
                  <a:pt x="13131" y="31750"/>
                </a:lnTo>
                <a:lnTo>
                  <a:pt x="21907" y="28473"/>
                </a:lnTo>
                <a:lnTo>
                  <a:pt x="26263" y="26289"/>
                </a:lnTo>
                <a:lnTo>
                  <a:pt x="29552" y="22999"/>
                </a:lnTo>
                <a:lnTo>
                  <a:pt x="36144" y="13144"/>
                </a:lnTo>
                <a:lnTo>
                  <a:pt x="36144" y="3302"/>
                </a:lnTo>
                <a:lnTo>
                  <a:pt x="35026" y="3302"/>
                </a:lnTo>
                <a:lnTo>
                  <a:pt x="35026" y="2209"/>
                </a:lnTo>
                <a:lnTo>
                  <a:pt x="17500" y="2209"/>
                </a:lnTo>
                <a:lnTo>
                  <a:pt x="13131" y="1092"/>
                </a:lnTo>
                <a:close/>
              </a:path>
              <a:path w="36195" h="31750">
                <a:moveTo>
                  <a:pt x="29552" y="0"/>
                </a:moveTo>
                <a:lnTo>
                  <a:pt x="24079" y="1092"/>
                </a:lnTo>
                <a:lnTo>
                  <a:pt x="19710" y="2209"/>
                </a:lnTo>
                <a:lnTo>
                  <a:pt x="35026" y="2209"/>
                </a:lnTo>
                <a:lnTo>
                  <a:pt x="35026" y="1092"/>
                </a:lnTo>
                <a:lnTo>
                  <a:pt x="32842" y="1092"/>
                </a:lnTo>
                <a:lnTo>
                  <a:pt x="29552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113772" y="5701437"/>
            <a:ext cx="10160" cy="14604"/>
          </a:xfrm>
          <a:custGeom>
            <a:avLst/>
            <a:gdLst/>
            <a:ahLst/>
            <a:cxnLst/>
            <a:rect l="l" t="t" r="r" b="b"/>
            <a:pathLst>
              <a:path w="10160" h="14604">
                <a:moveTo>
                  <a:pt x="9855" y="0"/>
                </a:moveTo>
                <a:lnTo>
                  <a:pt x="3289" y="3263"/>
                </a:lnTo>
                <a:lnTo>
                  <a:pt x="3289" y="5473"/>
                </a:lnTo>
                <a:lnTo>
                  <a:pt x="1104" y="8737"/>
                </a:lnTo>
                <a:lnTo>
                  <a:pt x="0" y="9829"/>
                </a:lnTo>
                <a:lnTo>
                  <a:pt x="0" y="10922"/>
                </a:lnTo>
                <a:lnTo>
                  <a:pt x="2197" y="12014"/>
                </a:lnTo>
                <a:lnTo>
                  <a:pt x="2197" y="14211"/>
                </a:lnTo>
                <a:lnTo>
                  <a:pt x="4381" y="14211"/>
                </a:lnTo>
                <a:lnTo>
                  <a:pt x="7683" y="9829"/>
                </a:lnTo>
                <a:lnTo>
                  <a:pt x="7683" y="8737"/>
                </a:lnTo>
                <a:lnTo>
                  <a:pt x="9855" y="6553"/>
                </a:lnTo>
                <a:lnTo>
                  <a:pt x="9855" y="5473"/>
                </a:lnTo>
                <a:lnTo>
                  <a:pt x="6578" y="5473"/>
                </a:lnTo>
                <a:lnTo>
                  <a:pt x="6578" y="4343"/>
                </a:lnTo>
                <a:lnTo>
                  <a:pt x="9855" y="1079"/>
                </a:lnTo>
                <a:lnTo>
                  <a:pt x="9855" y="0"/>
                </a:lnTo>
                <a:close/>
              </a:path>
              <a:path w="10160" h="14604">
                <a:moveTo>
                  <a:pt x="9855" y="4343"/>
                </a:moveTo>
                <a:lnTo>
                  <a:pt x="6578" y="5473"/>
                </a:lnTo>
                <a:lnTo>
                  <a:pt x="9855" y="5473"/>
                </a:lnTo>
                <a:lnTo>
                  <a:pt x="9855" y="4343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132378" y="5693223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1117" y="0"/>
                </a:lnTo>
              </a:path>
            </a:pathLst>
          </a:custGeom>
          <a:ln w="3276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126899" y="5701423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209" y="0"/>
                </a:lnTo>
              </a:path>
            </a:pathLst>
          </a:custGeom>
          <a:ln w="3175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832558" y="6506798"/>
            <a:ext cx="244024" cy="2626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771121" y="4434280"/>
            <a:ext cx="2540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2209" y="0"/>
                </a:moveTo>
                <a:lnTo>
                  <a:pt x="0" y="0"/>
                </a:lnTo>
                <a:lnTo>
                  <a:pt x="0" y="1079"/>
                </a:lnTo>
                <a:lnTo>
                  <a:pt x="2209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80777" y="4403638"/>
            <a:ext cx="130810" cy="79375"/>
          </a:xfrm>
          <a:custGeom>
            <a:avLst/>
            <a:gdLst/>
            <a:ahLst/>
            <a:cxnLst/>
            <a:rect l="l" t="t" r="r" b="b"/>
            <a:pathLst>
              <a:path w="130810" h="79375">
                <a:moveTo>
                  <a:pt x="57505" y="72212"/>
                </a:moveTo>
                <a:lnTo>
                  <a:pt x="47675" y="72212"/>
                </a:lnTo>
                <a:lnTo>
                  <a:pt x="47675" y="73304"/>
                </a:lnTo>
                <a:lnTo>
                  <a:pt x="40017" y="76581"/>
                </a:lnTo>
                <a:lnTo>
                  <a:pt x="42202" y="78778"/>
                </a:lnTo>
                <a:lnTo>
                  <a:pt x="44386" y="77673"/>
                </a:lnTo>
                <a:lnTo>
                  <a:pt x="47675" y="76581"/>
                </a:lnTo>
                <a:lnTo>
                  <a:pt x="49860" y="74396"/>
                </a:lnTo>
                <a:lnTo>
                  <a:pt x="48767" y="74396"/>
                </a:lnTo>
                <a:lnTo>
                  <a:pt x="50965" y="73304"/>
                </a:lnTo>
                <a:lnTo>
                  <a:pt x="57145" y="73304"/>
                </a:lnTo>
                <a:lnTo>
                  <a:pt x="57505" y="72212"/>
                </a:lnTo>
                <a:close/>
              </a:path>
              <a:path w="130810" h="79375">
                <a:moveTo>
                  <a:pt x="44386" y="74396"/>
                </a:moveTo>
                <a:lnTo>
                  <a:pt x="40017" y="74396"/>
                </a:lnTo>
                <a:lnTo>
                  <a:pt x="36741" y="76581"/>
                </a:lnTo>
                <a:lnTo>
                  <a:pt x="38925" y="76581"/>
                </a:lnTo>
                <a:lnTo>
                  <a:pt x="41109" y="75488"/>
                </a:lnTo>
                <a:lnTo>
                  <a:pt x="44386" y="74396"/>
                </a:lnTo>
                <a:close/>
              </a:path>
              <a:path w="130810" h="79375">
                <a:moveTo>
                  <a:pt x="47675" y="72212"/>
                </a:moveTo>
                <a:lnTo>
                  <a:pt x="35661" y="72212"/>
                </a:lnTo>
                <a:lnTo>
                  <a:pt x="35661" y="74396"/>
                </a:lnTo>
                <a:lnTo>
                  <a:pt x="34543" y="75488"/>
                </a:lnTo>
                <a:lnTo>
                  <a:pt x="36741" y="75488"/>
                </a:lnTo>
                <a:lnTo>
                  <a:pt x="40017" y="74396"/>
                </a:lnTo>
                <a:lnTo>
                  <a:pt x="44386" y="74396"/>
                </a:lnTo>
                <a:lnTo>
                  <a:pt x="47675" y="72212"/>
                </a:lnTo>
                <a:close/>
              </a:path>
              <a:path w="130810" h="79375">
                <a:moveTo>
                  <a:pt x="57145" y="73304"/>
                </a:moveTo>
                <a:lnTo>
                  <a:pt x="50965" y="73304"/>
                </a:lnTo>
                <a:lnTo>
                  <a:pt x="53149" y="74396"/>
                </a:lnTo>
                <a:lnTo>
                  <a:pt x="53149" y="75488"/>
                </a:lnTo>
                <a:lnTo>
                  <a:pt x="56426" y="75488"/>
                </a:lnTo>
                <a:lnTo>
                  <a:pt x="57145" y="73304"/>
                </a:lnTo>
                <a:close/>
              </a:path>
              <a:path w="130810" h="79375">
                <a:moveTo>
                  <a:pt x="58610" y="71120"/>
                </a:moveTo>
                <a:lnTo>
                  <a:pt x="36741" y="71120"/>
                </a:lnTo>
                <a:lnTo>
                  <a:pt x="36741" y="72212"/>
                </a:lnTo>
                <a:lnTo>
                  <a:pt x="58610" y="72212"/>
                </a:lnTo>
                <a:lnTo>
                  <a:pt x="58610" y="71120"/>
                </a:lnTo>
                <a:close/>
              </a:path>
              <a:path w="130810" h="79375">
                <a:moveTo>
                  <a:pt x="59689" y="68935"/>
                </a:moveTo>
                <a:lnTo>
                  <a:pt x="34543" y="68935"/>
                </a:lnTo>
                <a:lnTo>
                  <a:pt x="32334" y="70040"/>
                </a:lnTo>
                <a:lnTo>
                  <a:pt x="33451" y="71120"/>
                </a:lnTo>
                <a:lnTo>
                  <a:pt x="54241" y="71120"/>
                </a:lnTo>
                <a:lnTo>
                  <a:pt x="55333" y="70040"/>
                </a:lnTo>
                <a:lnTo>
                  <a:pt x="57505" y="70040"/>
                </a:lnTo>
                <a:lnTo>
                  <a:pt x="59689" y="68935"/>
                </a:lnTo>
                <a:close/>
              </a:path>
              <a:path w="130810" h="79375">
                <a:moveTo>
                  <a:pt x="33451" y="67856"/>
                </a:moveTo>
                <a:lnTo>
                  <a:pt x="25780" y="67856"/>
                </a:lnTo>
                <a:lnTo>
                  <a:pt x="25780" y="68935"/>
                </a:lnTo>
                <a:lnTo>
                  <a:pt x="27965" y="68935"/>
                </a:lnTo>
                <a:lnTo>
                  <a:pt x="29070" y="70040"/>
                </a:lnTo>
                <a:lnTo>
                  <a:pt x="30149" y="70040"/>
                </a:lnTo>
                <a:lnTo>
                  <a:pt x="30149" y="68935"/>
                </a:lnTo>
                <a:lnTo>
                  <a:pt x="33451" y="67856"/>
                </a:lnTo>
                <a:close/>
              </a:path>
              <a:path w="130810" h="79375">
                <a:moveTo>
                  <a:pt x="58610" y="67856"/>
                </a:moveTo>
                <a:lnTo>
                  <a:pt x="33451" y="67856"/>
                </a:lnTo>
                <a:lnTo>
                  <a:pt x="32334" y="68935"/>
                </a:lnTo>
                <a:lnTo>
                  <a:pt x="55333" y="68935"/>
                </a:lnTo>
                <a:lnTo>
                  <a:pt x="58610" y="67856"/>
                </a:lnTo>
                <a:close/>
              </a:path>
              <a:path w="130810" h="79375">
                <a:moveTo>
                  <a:pt x="88150" y="56908"/>
                </a:moveTo>
                <a:lnTo>
                  <a:pt x="32334" y="56908"/>
                </a:lnTo>
                <a:lnTo>
                  <a:pt x="34543" y="57988"/>
                </a:lnTo>
                <a:lnTo>
                  <a:pt x="31241" y="60172"/>
                </a:lnTo>
                <a:lnTo>
                  <a:pt x="30149" y="61264"/>
                </a:lnTo>
                <a:lnTo>
                  <a:pt x="24701" y="64528"/>
                </a:lnTo>
                <a:lnTo>
                  <a:pt x="26885" y="67856"/>
                </a:lnTo>
                <a:lnTo>
                  <a:pt x="64084" y="67856"/>
                </a:lnTo>
                <a:lnTo>
                  <a:pt x="65163" y="65633"/>
                </a:lnTo>
                <a:lnTo>
                  <a:pt x="70593" y="65633"/>
                </a:lnTo>
                <a:lnTo>
                  <a:pt x="75006" y="64528"/>
                </a:lnTo>
                <a:lnTo>
                  <a:pt x="75006" y="63449"/>
                </a:lnTo>
                <a:lnTo>
                  <a:pt x="75552" y="62357"/>
                </a:lnTo>
                <a:lnTo>
                  <a:pt x="72821" y="62357"/>
                </a:lnTo>
                <a:lnTo>
                  <a:pt x="71742" y="61264"/>
                </a:lnTo>
                <a:lnTo>
                  <a:pt x="78308" y="61264"/>
                </a:lnTo>
                <a:lnTo>
                  <a:pt x="79400" y="60172"/>
                </a:lnTo>
                <a:lnTo>
                  <a:pt x="82689" y="57988"/>
                </a:lnTo>
                <a:lnTo>
                  <a:pt x="88150" y="56908"/>
                </a:lnTo>
                <a:close/>
              </a:path>
              <a:path w="130810" h="79375">
                <a:moveTo>
                  <a:pt x="70593" y="65633"/>
                </a:moveTo>
                <a:lnTo>
                  <a:pt x="65163" y="65633"/>
                </a:lnTo>
                <a:lnTo>
                  <a:pt x="66281" y="66713"/>
                </a:lnTo>
                <a:lnTo>
                  <a:pt x="70593" y="65633"/>
                </a:lnTo>
                <a:close/>
              </a:path>
              <a:path w="130810" h="79375">
                <a:moveTo>
                  <a:pt x="76098" y="61264"/>
                </a:moveTo>
                <a:lnTo>
                  <a:pt x="72821" y="62357"/>
                </a:lnTo>
                <a:lnTo>
                  <a:pt x="75552" y="62357"/>
                </a:lnTo>
                <a:lnTo>
                  <a:pt x="76098" y="61264"/>
                </a:lnTo>
                <a:close/>
              </a:path>
              <a:path w="130810" h="79375">
                <a:moveTo>
                  <a:pt x="102374" y="51396"/>
                </a:moveTo>
                <a:lnTo>
                  <a:pt x="8293" y="51396"/>
                </a:lnTo>
                <a:lnTo>
                  <a:pt x="7175" y="53632"/>
                </a:lnTo>
                <a:lnTo>
                  <a:pt x="3886" y="55816"/>
                </a:lnTo>
                <a:lnTo>
                  <a:pt x="6083" y="56908"/>
                </a:lnTo>
                <a:lnTo>
                  <a:pt x="12661" y="56908"/>
                </a:lnTo>
                <a:lnTo>
                  <a:pt x="18110" y="55816"/>
                </a:lnTo>
                <a:lnTo>
                  <a:pt x="20319" y="55816"/>
                </a:lnTo>
                <a:lnTo>
                  <a:pt x="23583" y="54724"/>
                </a:lnTo>
                <a:lnTo>
                  <a:pt x="99098" y="54724"/>
                </a:lnTo>
                <a:lnTo>
                  <a:pt x="98005" y="53632"/>
                </a:lnTo>
                <a:lnTo>
                  <a:pt x="102374" y="51396"/>
                </a:lnTo>
                <a:close/>
              </a:path>
              <a:path w="130810" h="79375">
                <a:moveTo>
                  <a:pt x="99098" y="54724"/>
                </a:moveTo>
                <a:lnTo>
                  <a:pt x="23583" y="54724"/>
                </a:lnTo>
                <a:lnTo>
                  <a:pt x="27965" y="55816"/>
                </a:lnTo>
                <a:lnTo>
                  <a:pt x="31241" y="55816"/>
                </a:lnTo>
                <a:lnTo>
                  <a:pt x="30149" y="56908"/>
                </a:lnTo>
                <a:lnTo>
                  <a:pt x="99098" y="56908"/>
                </a:lnTo>
                <a:lnTo>
                  <a:pt x="100190" y="55816"/>
                </a:lnTo>
                <a:lnTo>
                  <a:pt x="99098" y="54724"/>
                </a:lnTo>
                <a:close/>
              </a:path>
              <a:path w="130810" h="79375">
                <a:moveTo>
                  <a:pt x="10477" y="47040"/>
                </a:moveTo>
                <a:lnTo>
                  <a:pt x="7175" y="51396"/>
                </a:lnTo>
                <a:lnTo>
                  <a:pt x="102374" y="51396"/>
                </a:lnTo>
                <a:lnTo>
                  <a:pt x="102374" y="52539"/>
                </a:lnTo>
                <a:lnTo>
                  <a:pt x="104571" y="53632"/>
                </a:lnTo>
                <a:lnTo>
                  <a:pt x="104571" y="54724"/>
                </a:lnTo>
                <a:lnTo>
                  <a:pt x="106756" y="54724"/>
                </a:lnTo>
                <a:lnTo>
                  <a:pt x="115493" y="49225"/>
                </a:lnTo>
                <a:lnTo>
                  <a:pt x="118783" y="49225"/>
                </a:lnTo>
                <a:lnTo>
                  <a:pt x="123164" y="48133"/>
                </a:lnTo>
                <a:lnTo>
                  <a:pt x="11569" y="48133"/>
                </a:lnTo>
                <a:lnTo>
                  <a:pt x="10477" y="47040"/>
                </a:lnTo>
                <a:close/>
              </a:path>
              <a:path w="130810" h="79375">
                <a:moveTo>
                  <a:pt x="122085" y="37223"/>
                </a:moveTo>
                <a:lnTo>
                  <a:pt x="88150" y="37223"/>
                </a:lnTo>
                <a:lnTo>
                  <a:pt x="89255" y="38315"/>
                </a:lnTo>
                <a:lnTo>
                  <a:pt x="88150" y="39395"/>
                </a:lnTo>
                <a:lnTo>
                  <a:pt x="83781" y="41579"/>
                </a:lnTo>
                <a:lnTo>
                  <a:pt x="82689" y="41579"/>
                </a:lnTo>
                <a:lnTo>
                  <a:pt x="79400" y="42672"/>
                </a:lnTo>
                <a:lnTo>
                  <a:pt x="22491" y="42672"/>
                </a:lnTo>
                <a:lnTo>
                  <a:pt x="15938" y="47040"/>
                </a:lnTo>
                <a:lnTo>
                  <a:pt x="12661" y="48133"/>
                </a:lnTo>
                <a:lnTo>
                  <a:pt x="127546" y="48133"/>
                </a:lnTo>
                <a:lnTo>
                  <a:pt x="130822" y="47040"/>
                </a:lnTo>
                <a:lnTo>
                  <a:pt x="127546" y="47040"/>
                </a:lnTo>
                <a:lnTo>
                  <a:pt x="126453" y="45948"/>
                </a:lnTo>
                <a:lnTo>
                  <a:pt x="125374" y="45948"/>
                </a:lnTo>
                <a:lnTo>
                  <a:pt x="126453" y="44856"/>
                </a:lnTo>
                <a:lnTo>
                  <a:pt x="120980" y="44856"/>
                </a:lnTo>
                <a:lnTo>
                  <a:pt x="120980" y="43764"/>
                </a:lnTo>
                <a:lnTo>
                  <a:pt x="124269" y="43764"/>
                </a:lnTo>
                <a:lnTo>
                  <a:pt x="124269" y="41579"/>
                </a:lnTo>
                <a:lnTo>
                  <a:pt x="122085" y="40500"/>
                </a:lnTo>
                <a:lnTo>
                  <a:pt x="123164" y="39395"/>
                </a:lnTo>
                <a:lnTo>
                  <a:pt x="122085" y="38315"/>
                </a:lnTo>
                <a:lnTo>
                  <a:pt x="122085" y="37223"/>
                </a:lnTo>
                <a:close/>
              </a:path>
              <a:path w="130810" h="79375">
                <a:moveTo>
                  <a:pt x="68465" y="0"/>
                </a:moveTo>
                <a:lnTo>
                  <a:pt x="0" y="45948"/>
                </a:lnTo>
                <a:lnTo>
                  <a:pt x="3886" y="45948"/>
                </a:lnTo>
                <a:lnTo>
                  <a:pt x="3886" y="47040"/>
                </a:lnTo>
                <a:lnTo>
                  <a:pt x="7175" y="45948"/>
                </a:lnTo>
                <a:lnTo>
                  <a:pt x="11569" y="42672"/>
                </a:lnTo>
                <a:lnTo>
                  <a:pt x="79400" y="42672"/>
                </a:lnTo>
                <a:lnTo>
                  <a:pt x="84874" y="39395"/>
                </a:lnTo>
                <a:lnTo>
                  <a:pt x="80505" y="39395"/>
                </a:lnTo>
                <a:lnTo>
                  <a:pt x="82689" y="37223"/>
                </a:lnTo>
                <a:lnTo>
                  <a:pt x="81597" y="36106"/>
                </a:lnTo>
                <a:lnTo>
                  <a:pt x="81597" y="35001"/>
                </a:lnTo>
                <a:lnTo>
                  <a:pt x="85966" y="32816"/>
                </a:lnTo>
                <a:lnTo>
                  <a:pt x="87058" y="30632"/>
                </a:lnTo>
                <a:lnTo>
                  <a:pt x="92544" y="26250"/>
                </a:lnTo>
                <a:lnTo>
                  <a:pt x="92544" y="25146"/>
                </a:lnTo>
                <a:lnTo>
                  <a:pt x="94729" y="24066"/>
                </a:lnTo>
                <a:lnTo>
                  <a:pt x="88150" y="24066"/>
                </a:lnTo>
                <a:lnTo>
                  <a:pt x="84874" y="20777"/>
                </a:lnTo>
                <a:lnTo>
                  <a:pt x="81597" y="20777"/>
                </a:lnTo>
                <a:lnTo>
                  <a:pt x="87058" y="19672"/>
                </a:lnTo>
                <a:lnTo>
                  <a:pt x="90347" y="17487"/>
                </a:lnTo>
                <a:lnTo>
                  <a:pt x="83781" y="17487"/>
                </a:lnTo>
                <a:lnTo>
                  <a:pt x="82689" y="16408"/>
                </a:lnTo>
                <a:lnTo>
                  <a:pt x="81597" y="16408"/>
                </a:lnTo>
                <a:lnTo>
                  <a:pt x="84874" y="15316"/>
                </a:lnTo>
                <a:lnTo>
                  <a:pt x="85966" y="13119"/>
                </a:lnTo>
                <a:lnTo>
                  <a:pt x="83781" y="13119"/>
                </a:lnTo>
                <a:lnTo>
                  <a:pt x="83781" y="12014"/>
                </a:lnTo>
                <a:lnTo>
                  <a:pt x="81597" y="12014"/>
                </a:lnTo>
                <a:lnTo>
                  <a:pt x="82689" y="10934"/>
                </a:lnTo>
                <a:lnTo>
                  <a:pt x="76098" y="10934"/>
                </a:lnTo>
                <a:lnTo>
                  <a:pt x="78308" y="9842"/>
                </a:lnTo>
                <a:lnTo>
                  <a:pt x="78854" y="8750"/>
                </a:lnTo>
                <a:lnTo>
                  <a:pt x="78308" y="8750"/>
                </a:lnTo>
                <a:lnTo>
                  <a:pt x="76098" y="7658"/>
                </a:lnTo>
                <a:lnTo>
                  <a:pt x="75006" y="7658"/>
                </a:lnTo>
                <a:lnTo>
                  <a:pt x="75006" y="6540"/>
                </a:lnTo>
                <a:lnTo>
                  <a:pt x="78308" y="3276"/>
                </a:lnTo>
                <a:lnTo>
                  <a:pt x="76098" y="3276"/>
                </a:lnTo>
                <a:lnTo>
                  <a:pt x="72821" y="2184"/>
                </a:lnTo>
                <a:lnTo>
                  <a:pt x="72821" y="1092"/>
                </a:lnTo>
                <a:lnTo>
                  <a:pt x="69557" y="1092"/>
                </a:lnTo>
                <a:lnTo>
                  <a:pt x="68465" y="0"/>
                </a:lnTo>
                <a:close/>
              </a:path>
              <a:path w="130810" h="79375">
                <a:moveTo>
                  <a:pt x="128638" y="45948"/>
                </a:moveTo>
                <a:lnTo>
                  <a:pt x="127546" y="47040"/>
                </a:lnTo>
                <a:lnTo>
                  <a:pt x="130822" y="47040"/>
                </a:lnTo>
                <a:lnTo>
                  <a:pt x="128638" y="45948"/>
                </a:lnTo>
                <a:close/>
              </a:path>
              <a:path w="130810" h="79375">
                <a:moveTo>
                  <a:pt x="21412" y="42672"/>
                </a:moveTo>
                <a:lnTo>
                  <a:pt x="14833" y="42672"/>
                </a:lnTo>
                <a:lnTo>
                  <a:pt x="12661" y="43764"/>
                </a:lnTo>
                <a:lnTo>
                  <a:pt x="12661" y="45948"/>
                </a:lnTo>
                <a:lnTo>
                  <a:pt x="14833" y="45948"/>
                </a:lnTo>
                <a:lnTo>
                  <a:pt x="21412" y="42672"/>
                </a:lnTo>
                <a:close/>
              </a:path>
              <a:path w="130810" h="79375">
                <a:moveTo>
                  <a:pt x="126453" y="43764"/>
                </a:moveTo>
                <a:lnTo>
                  <a:pt x="120980" y="44856"/>
                </a:lnTo>
                <a:lnTo>
                  <a:pt x="126453" y="44856"/>
                </a:lnTo>
                <a:lnTo>
                  <a:pt x="126453" y="43764"/>
                </a:lnTo>
                <a:close/>
              </a:path>
              <a:path w="130810" h="79375">
                <a:moveTo>
                  <a:pt x="14833" y="42672"/>
                </a:moveTo>
                <a:lnTo>
                  <a:pt x="11569" y="42672"/>
                </a:lnTo>
                <a:lnTo>
                  <a:pt x="11569" y="43764"/>
                </a:lnTo>
                <a:lnTo>
                  <a:pt x="14833" y="42672"/>
                </a:lnTo>
                <a:close/>
              </a:path>
              <a:path w="130810" h="79375">
                <a:moveTo>
                  <a:pt x="104571" y="29552"/>
                </a:moveTo>
                <a:lnTo>
                  <a:pt x="103479" y="29552"/>
                </a:lnTo>
                <a:lnTo>
                  <a:pt x="102374" y="30632"/>
                </a:lnTo>
                <a:lnTo>
                  <a:pt x="99098" y="31724"/>
                </a:lnTo>
                <a:lnTo>
                  <a:pt x="94729" y="31724"/>
                </a:lnTo>
                <a:lnTo>
                  <a:pt x="85966" y="38315"/>
                </a:lnTo>
                <a:lnTo>
                  <a:pt x="87058" y="38315"/>
                </a:lnTo>
                <a:lnTo>
                  <a:pt x="88150" y="37223"/>
                </a:lnTo>
                <a:lnTo>
                  <a:pt x="122085" y="37223"/>
                </a:lnTo>
                <a:lnTo>
                  <a:pt x="122085" y="36106"/>
                </a:lnTo>
                <a:lnTo>
                  <a:pt x="123164" y="35001"/>
                </a:lnTo>
                <a:lnTo>
                  <a:pt x="101282" y="35001"/>
                </a:lnTo>
                <a:lnTo>
                  <a:pt x="102374" y="33909"/>
                </a:lnTo>
                <a:lnTo>
                  <a:pt x="102374" y="32816"/>
                </a:lnTo>
                <a:lnTo>
                  <a:pt x="106756" y="30632"/>
                </a:lnTo>
                <a:lnTo>
                  <a:pt x="103479" y="30632"/>
                </a:lnTo>
                <a:lnTo>
                  <a:pt x="104571" y="29552"/>
                </a:lnTo>
                <a:close/>
              </a:path>
              <a:path w="130810" h="79375">
                <a:moveTo>
                  <a:pt x="106756" y="31724"/>
                </a:moveTo>
                <a:lnTo>
                  <a:pt x="105663" y="31724"/>
                </a:lnTo>
                <a:lnTo>
                  <a:pt x="104571" y="33909"/>
                </a:lnTo>
                <a:lnTo>
                  <a:pt x="102374" y="35001"/>
                </a:lnTo>
                <a:lnTo>
                  <a:pt x="122085" y="35001"/>
                </a:lnTo>
                <a:lnTo>
                  <a:pt x="123177" y="33909"/>
                </a:lnTo>
                <a:lnTo>
                  <a:pt x="110058" y="33909"/>
                </a:lnTo>
                <a:lnTo>
                  <a:pt x="107873" y="32816"/>
                </a:lnTo>
                <a:lnTo>
                  <a:pt x="106756" y="31724"/>
                </a:lnTo>
                <a:close/>
              </a:path>
              <a:path w="130810" h="79375">
                <a:moveTo>
                  <a:pt x="114414" y="31724"/>
                </a:moveTo>
                <a:lnTo>
                  <a:pt x="111137" y="31724"/>
                </a:lnTo>
                <a:lnTo>
                  <a:pt x="115493" y="32816"/>
                </a:lnTo>
                <a:lnTo>
                  <a:pt x="113322" y="33909"/>
                </a:lnTo>
                <a:lnTo>
                  <a:pt x="123177" y="33909"/>
                </a:lnTo>
                <a:lnTo>
                  <a:pt x="124269" y="32816"/>
                </a:lnTo>
                <a:lnTo>
                  <a:pt x="114414" y="31724"/>
                </a:lnTo>
                <a:close/>
              </a:path>
              <a:path w="130810" h="79375">
                <a:moveTo>
                  <a:pt x="99098" y="30632"/>
                </a:moveTo>
                <a:lnTo>
                  <a:pt x="94729" y="30632"/>
                </a:lnTo>
                <a:lnTo>
                  <a:pt x="92544" y="31724"/>
                </a:lnTo>
                <a:lnTo>
                  <a:pt x="99098" y="31724"/>
                </a:lnTo>
                <a:lnTo>
                  <a:pt x="99098" y="30632"/>
                </a:lnTo>
                <a:close/>
              </a:path>
              <a:path w="130810" h="79375">
                <a:moveTo>
                  <a:pt x="91439" y="18592"/>
                </a:moveTo>
                <a:lnTo>
                  <a:pt x="89255" y="20777"/>
                </a:lnTo>
                <a:lnTo>
                  <a:pt x="89255" y="22974"/>
                </a:lnTo>
                <a:lnTo>
                  <a:pt x="90347" y="22974"/>
                </a:lnTo>
                <a:lnTo>
                  <a:pt x="89255" y="24066"/>
                </a:lnTo>
                <a:lnTo>
                  <a:pt x="93649" y="24066"/>
                </a:lnTo>
                <a:lnTo>
                  <a:pt x="92544" y="22974"/>
                </a:lnTo>
                <a:lnTo>
                  <a:pt x="94729" y="21894"/>
                </a:lnTo>
                <a:lnTo>
                  <a:pt x="95821" y="20777"/>
                </a:lnTo>
                <a:lnTo>
                  <a:pt x="91439" y="18592"/>
                </a:lnTo>
                <a:close/>
              </a:path>
              <a:path w="130810" h="79375">
                <a:moveTo>
                  <a:pt x="83781" y="10934"/>
                </a:moveTo>
                <a:lnTo>
                  <a:pt x="81597" y="12014"/>
                </a:lnTo>
                <a:lnTo>
                  <a:pt x="83781" y="12014"/>
                </a:lnTo>
                <a:lnTo>
                  <a:pt x="83781" y="10934"/>
                </a:lnTo>
                <a:close/>
              </a:path>
              <a:path w="130810" h="79375">
                <a:moveTo>
                  <a:pt x="81597" y="9842"/>
                </a:moveTo>
                <a:lnTo>
                  <a:pt x="76098" y="10934"/>
                </a:lnTo>
                <a:lnTo>
                  <a:pt x="82689" y="10934"/>
                </a:lnTo>
                <a:lnTo>
                  <a:pt x="81597" y="9842"/>
                </a:lnTo>
                <a:close/>
              </a:path>
              <a:path w="130810" h="79375">
                <a:moveTo>
                  <a:pt x="78308" y="6540"/>
                </a:moveTo>
                <a:lnTo>
                  <a:pt x="78308" y="8750"/>
                </a:lnTo>
                <a:lnTo>
                  <a:pt x="78854" y="8750"/>
                </a:lnTo>
                <a:lnTo>
                  <a:pt x="79400" y="7658"/>
                </a:lnTo>
                <a:lnTo>
                  <a:pt x="78308" y="654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774419" y="4427701"/>
            <a:ext cx="2540" cy="2540"/>
          </a:xfrm>
          <a:custGeom>
            <a:avLst/>
            <a:gdLst/>
            <a:ahLst/>
            <a:cxnLst/>
            <a:rect l="l" t="t" r="r" b="b"/>
            <a:pathLst>
              <a:path w="2539" h="2539">
                <a:moveTo>
                  <a:pt x="1092" y="0"/>
                </a:moveTo>
                <a:lnTo>
                  <a:pt x="1092" y="1092"/>
                </a:lnTo>
                <a:lnTo>
                  <a:pt x="0" y="2184"/>
                </a:lnTo>
                <a:lnTo>
                  <a:pt x="1092" y="2184"/>
                </a:lnTo>
                <a:lnTo>
                  <a:pt x="2184" y="1092"/>
                </a:lnTo>
                <a:lnTo>
                  <a:pt x="1092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03937" y="4362047"/>
            <a:ext cx="35560" cy="10160"/>
          </a:xfrm>
          <a:custGeom>
            <a:avLst/>
            <a:gdLst/>
            <a:ahLst/>
            <a:cxnLst/>
            <a:rect l="l" t="t" r="r" b="b"/>
            <a:pathLst>
              <a:path w="35560" h="10160">
                <a:moveTo>
                  <a:pt x="20802" y="0"/>
                </a:moveTo>
                <a:lnTo>
                  <a:pt x="16421" y="0"/>
                </a:lnTo>
                <a:lnTo>
                  <a:pt x="0" y="8750"/>
                </a:lnTo>
                <a:lnTo>
                  <a:pt x="4394" y="9867"/>
                </a:lnTo>
                <a:lnTo>
                  <a:pt x="8750" y="9867"/>
                </a:lnTo>
                <a:lnTo>
                  <a:pt x="25184" y="7645"/>
                </a:lnTo>
                <a:lnTo>
                  <a:pt x="31749" y="6540"/>
                </a:lnTo>
                <a:lnTo>
                  <a:pt x="33934" y="5461"/>
                </a:lnTo>
                <a:lnTo>
                  <a:pt x="35026" y="4356"/>
                </a:lnTo>
                <a:lnTo>
                  <a:pt x="32842" y="2184"/>
                </a:lnTo>
                <a:lnTo>
                  <a:pt x="35026" y="2184"/>
                </a:lnTo>
                <a:lnTo>
                  <a:pt x="35026" y="1092"/>
                </a:lnTo>
                <a:lnTo>
                  <a:pt x="20802" y="1092"/>
                </a:lnTo>
                <a:lnTo>
                  <a:pt x="20802" y="0"/>
                </a:lnTo>
                <a:close/>
              </a:path>
              <a:path w="35560" h="10160">
                <a:moveTo>
                  <a:pt x="27381" y="0"/>
                </a:moveTo>
                <a:lnTo>
                  <a:pt x="20802" y="1092"/>
                </a:lnTo>
                <a:lnTo>
                  <a:pt x="29552" y="1092"/>
                </a:lnTo>
                <a:lnTo>
                  <a:pt x="27381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90050" y="490578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41630" y="0"/>
                </a:moveTo>
                <a:lnTo>
                  <a:pt x="25428" y="3270"/>
                </a:lnTo>
                <a:lnTo>
                  <a:pt x="12195" y="12188"/>
                </a:lnTo>
                <a:lnTo>
                  <a:pt x="3272" y="25417"/>
                </a:lnTo>
                <a:lnTo>
                  <a:pt x="0" y="41617"/>
                </a:lnTo>
                <a:lnTo>
                  <a:pt x="3272" y="57820"/>
                </a:lnTo>
                <a:lnTo>
                  <a:pt x="12195" y="71053"/>
                </a:lnTo>
                <a:lnTo>
                  <a:pt x="25428" y="79976"/>
                </a:lnTo>
                <a:lnTo>
                  <a:pt x="41630" y="83248"/>
                </a:lnTo>
                <a:lnTo>
                  <a:pt x="57831" y="79976"/>
                </a:lnTo>
                <a:lnTo>
                  <a:pt x="71059" y="71053"/>
                </a:lnTo>
                <a:lnTo>
                  <a:pt x="79978" y="57820"/>
                </a:lnTo>
                <a:lnTo>
                  <a:pt x="83248" y="41617"/>
                </a:lnTo>
                <a:lnTo>
                  <a:pt x="79978" y="25417"/>
                </a:lnTo>
                <a:lnTo>
                  <a:pt x="71059" y="12188"/>
                </a:lnTo>
                <a:lnTo>
                  <a:pt x="57831" y="3270"/>
                </a:lnTo>
                <a:lnTo>
                  <a:pt x="416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90050" y="4905780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248" y="41617"/>
                </a:moveTo>
                <a:lnTo>
                  <a:pt x="79978" y="57820"/>
                </a:lnTo>
                <a:lnTo>
                  <a:pt x="71059" y="71053"/>
                </a:lnTo>
                <a:lnTo>
                  <a:pt x="57831" y="79976"/>
                </a:lnTo>
                <a:lnTo>
                  <a:pt x="41630" y="83248"/>
                </a:lnTo>
                <a:lnTo>
                  <a:pt x="25428" y="79976"/>
                </a:lnTo>
                <a:lnTo>
                  <a:pt x="12195" y="71053"/>
                </a:lnTo>
                <a:lnTo>
                  <a:pt x="3272" y="57820"/>
                </a:lnTo>
                <a:lnTo>
                  <a:pt x="0" y="41617"/>
                </a:lnTo>
                <a:lnTo>
                  <a:pt x="3272" y="25417"/>
                </a:lnTo>
                <a:lnTo>
                  <a:pt x="12195" y="12188"/>
                </a:lnTo>
                <a:lnTo>
                  <a:pt x="25428" y="3270"/>
                </a:lnTo>
                <a:lnTo>
                  <a:pt x="41630" y="0"/>
                </a:lnTo>
                <a:lnTo>
                  <a:pt x="57831" y="3270"/>
                </a:lnTo>
                <a:lnTo>
                  <a:pt x="71059" y="12188"/>
                </a:lnTo>
                <a:lnTo>
                  <a:pt x="79978" y="25417"/>
                </a:lnTo>
                <a:lnTo>
                  <a:pt x="83248" y="41617"/>
                </a:lnTo>
              </a:path>
            </a:pathLst>
          </a:custGeom>
          <a:ln w="92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39391" y="475675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41630" y="0"/>
                </a:moveTo>
                <a:lnTo>
                  <a:pt x="25428" y="3270"/>
                </a:lnTo>
                <a:lnTo>
                  <a:pt x="12195" y="12188"/>
                </a:lnTo>
                <a:lnTo>
                  <a:pt x="3272" y="25417"/>
                </a:lnTo>
                <a:lnTo>
                  <a:pt x="0" y="41617"/>
                </a:lnTo>
                <a:lnTo>
                  <a:pt x="3272" y="57820"/>
                </a:lnTo>
                <a:lnTo>
                  <a:pt x="12195" y="71053"/>
                </a:lnTo>
                <a:lnTo>
                  <a:pt x="25428" y="79976"/>
                </a:lnTo>
                <a:lnTo>
                  <a:pt x="41630" y="83248"/>
                </a:lnTo>
                <a:lnTo>
                  <a:pt x="57831" y="79976"/>
                </a:lnTo>
                <a:lnTo>
                  <a:pt x="71059" y="71053"/>
                </a:lnTo>
                <a:lnTo>
                  <a:pt x="79978" y="57820"/>
                </a:lnTo>
                <a:lnTo>
                  <a:pt x="83248" y="41617"/>
                </a:lnTo>
                <a:lnTo>
                  <a:pt x="79978" y="25417"/>
                </a:lnTo>
                <a:lnTo>
                  <a:pt x="71059" y="12188"/>
                </a:lnTo>
                <a:lnTo>
                  <a:pt x="57831" y="3270"/>
                </a:lnTo>
                <a:lnTo>
                  <a:pt x="416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39391" y="475675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248" y="41617"/>
                </a:moveTo>
                <a:lnTo>
                  <a:pt x="79978" y="57820"/>
                </a:lnTo>
                <a:lnTo>
                  <a:pt x="71059" y="71053"/>
                </a:lnTo>
                <a:lnTo>
                  <a:pt x="57831" y="79976"/>
                </a:lnTo>
                <a:lnTo>
                  <a:pt x="41630" y="83248"/>
                </a:lnTo>
                <a:lnTo>
                  <a:pt x="25428" y="79976"/>
                </a:lnTo>
                <a:lnTo>
                  <a:pt x="12195" y="71053"/>
                </a:lnTo>
                <a:lnTo>
                  <a:pt x="3272" y="57820"/>
                </a:lnTo>
                <a:lnTo>
                  <a:pt x="0" y="41617"/>
                </a:lnTo>
                <a:lnTo>
                  <a:pt x="3272" y="25417"/>
                </a:lnTo>
                <a:lnTo>
                  <a:pt x="12195" y="12188"/>
                </a:lnTo>
                <a:lnTo>
                  <a:pt x="25428" y="3270"/>
                </a:lnTo>
                <a:lnTo>
                  <a:pt x="41630" y="0"/>
                </a:lnTo>
                <a:lnTo>
                  <a:pt x="57831" y="3270"/>
                </a:lnTo>
                <a:lnTo>
                  <a:pt x="71059" y="12188"/>
                </a:lnTo>
                <a:lnTo>
                  <a:pt x="79978" y="25417"/>
                </a:lnTo>
                <a:lnTo>
                  <a:pt x="83248" y="41617"/>
                </a:lnTo>
              </a:path>
            </a:pathLst>
          </a:custGeom>
          <a:ln w="92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33195" y="501583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41605" y="0"/>
                </a:moveTo>
                <a:lnTo>
                  <a:pt x="25406" y="3270"/>
                </a:lnTo>
                <a:lnTo>
                  <a:pt x="12182" y="12188"/>
                </a:lnTo>
                <a:lnTo>
                  <a:pt x="3268" y="25417"/>
                </a:lnTo>
                <a:lnTo>
                  <a:pt x="0" y="41617"/>
                </a:lnTo>
                <a:lnTo>
                  <a:pt x="3268" y="57822"/>
                </a:lnTo>
                <a:lnTo>
                  <a:pt x="12182" y="71059"/>
                </a:lnTo>
                <a:lnTo>
                  <a:pt x="25406" y="79986"/>
                </a:lnTo>
                <a:lnTo>
                  <a:pt x="41605" y="83261"/>
                </a:lnTo>
                <a:lnTo>
                  <a:pt x="57814" y="79986"/>
                </a:lnTo>
                <a:lnTo>
                  <a:pt x="71051" y="71059"/>
                </a:lnTo>
                <a:lnTo>
                  <a:pt x="79976" y="57822"/>
                </a:lnTo>
                <a:lnTo>
                  <a:pt x="83248" y="41617"/>
                </a:lnTo>
                <a:lnTo>
                  <a:pt x="79976" y="25417"/>
                </a:lnTo>
                <a:lnTo>
                  <a:pt x="71051" y="12188"/>
                </a:lnTo>
                <a:lnTo>
                  <a:pt x="57814" y="3270"/>
                </a:lnTo>
                <a:lnTo>
                  <a:pt x="416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33195" y="501583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248" y="41617"/>
                </a:moveTo>
                <a:lnTo>
                  <a:pt x="79976" y="57822"/>
                </a:lnTo>
                <a:lnTo>
                  <a:pt x="71051" y="71059"/>
                </a:lnTo>
                <a:lnTo>
                  <a:pt x="57814" y="79986"/>
                </a:lnTo>
                <a:lnTo>
                  <a:pt x="41605" y="83261"/>
                </a:lnTo>
                <a:lnTo>
                  <a:pt x="25406" y="79986"/>
                </a:lnTo>
                <a:lnTo>
                  <a:pt x="12182" y="71059"/>
                </a:lnTo>
                <a:lnTo>
                  <a:pt x="3268" y="57822"/>
                </a:lnTo>
                <a:lnTo>
                  <a:pt x="0" y="41617"/>
                </a:lnTo>
                <a:lnTo>
                  <a:pt x="3268" y="25417"/>
                </a:lnTo>
                <a:lnTo>
                  <a:pt x="12182" y="12188"/>
                </a:lnTo>
                <a:lnTo>
                  <a:pt x="25406" y="3270"/>
                </a:lnTo>
                <a:lnTo>
                  <a:pt x="41605" y="0"/>
                </a:lnTo>
                <a:lnTo>
                  <a:pt x="57814" y="3270"/>
                </a:lnTo>
                <a:lnTo>
                  <a:pt x="71051" y="12188"/>
                </a:lnTo>
                <a:lnTo>
                  <a:pt x="79976" y="25417"/>
                </a:lnTo>
                <a:lnTo>
                  <a:pt x="83248" y="41617"/>
                </a:lnTo>
              </a:path>
            </a:pathLst>
          </a:custGeom>
          <a:ln w="92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93472" y="497037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41630" y="0"/>
                </a:moveTo>
                <a:lnTo>
                  <a:pt x="25428" y="3270"/>
                </a:lnTo>
                <a:lnTo>
                  <a:pt x="12195" y="12188"/>
                </a:lnTo>
                <a:lnTo>
                  <a:pt x="3272" y="25417"/>
                </a:lnTo>
                <a:lnTo>
                  <a:pt x="0" y="41617"/>
                </a:lnTo>
                <a:lnTo>
                  <a:pt x="3272" y="57827"/>
                </a:lnTo>
                <a:lnTo>
                  <a:pt x="12195" y="71064"/>
                </a:lnTo>
                <a:lnTo>
                  <a:pt x="25428" y="79988"/>
                </a:lnTo>
                <a:lnTo>
                  <a:pt x="41630" y="83261"/>
                </a:lnTo>
                <a:lnTo>
                  <a:pt x="57831" y="79988"/>
                </a:lnTo>
                <a:lnTo>
                  <a:pt x="71059" y="71064"/>
                </a:lnTo>
                <a:lnTo>
                  <a:pt x="79978" y="57827"/>
                </a:lnTo>
                <a:lnTo>
                  <a:pt x="83248" y="41617"/>
                </a:lnTo>
                <a:lnTo>
                  <a:pt x="79978" y="25417"/>
                </a:lnTo>
                <a:lnTo>
                  <a:pt x="71059" y="12188"/>
                </a:lnTo>
                <a:lnTo>
                  <a:pt x="57831" y="3270"/>
                </a:lnTo>
                <a:lnTo>
                  <a:pt x="416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093472" y="497037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83248" y="41617"/>
                </a:moveTo>
                <a:lnTo>
                  <a:pt x="79978" y="57827"/>
                </a:lnTo>
                <a:lnTo>
                  <a:pt x="71059" y="71064"/>
                </a:lnTo>
                <a:lnTo>
                  <a:pt x="57831" y="79988"/>
                </a:lnTo>
                <a:lnTo>
                  <a:pt x="41630" y="83261"/>
                </a:lnTo>
                <a:lnTo>
                  <a:pt x="25428" y="79988"/>
                </a:lnTo>
                <a:lnTo>
                  <a:pt x="12195" y="71064"/>
                </a:lnTo>
                <a:lnTo>
                  <a:pt x="3272" y="57827"/>
                </a:lnTo>
                <a:lnTo>
                  <a:pt x="0" y="41617"/>
                </a:lnTo>
                <a:lnTo>
                  <a:pt x="3272" y="25417"/>
                </a:lnTo>
                <a:lnTo>
                  <a:pt x="12195" y="12188"/>
                </a:lnTo>
                <a:lnTo>
                  <a:pt x="25428" y="3270"/>
                </a:lnTo>
                <a:lnTo>
                  <a:pt x="41630" y="0"/>
                </a:lnTo>
                <a:lnTo>
                  <a:pt x="57831" y="3270"/>
                </a:lnTo>
                <a:lnTo>
                  <a:pt x="71059" y="12188"/>
                </a:lnTo>
                <a:lnTo>
                  <a:pt x="79978" y="25417"/>
                </a:lnTo>
                <a:lnTo>
                  <a:pt x="83248" y="41617"/>
                </a:lnTo>
              </a:path>
            </a:pathLst>
          </a:custGeom>
          <a:ln w="92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64564" y="97358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40" h="78105">
                <a:moveTo>
                  <a:pt x="0" y="0"/>
                </a:moveTo>
                <a:lnTo>
                  <a:pt x="0" y="77723"/>
                </a:lnTo>
                <a:lnTo>
                  <a:pt x="53035" y="38861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566115" y="937009"/>
            <a:ext cx="1854200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5187"/>
                </a:solidFill>
                <a:latin typeface="Arial"/>
                <a:cs typeface="Arial"/>
              </a:rPr>
              <a:t>Philadelphia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One Presidential Blvd.,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4th</a:t>
            </a: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Floor  Bala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Cynwyd, 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PA</a:t>
            </a:r>
            <a:r>
              <a:rPr sz="1000" spc="-1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19004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USA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+1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610 934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2222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64564" y="190703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40" h="78105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566115" y="1870459"/>
            <a:ext cx="1465580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5187"/>
                </a:solidFill>
                <a:latin typeface="Arial"/>
                <a:cs typeface="Arial"/>
              </a:rPr>
              <a:t>London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8-10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Great George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Street 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London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SW1P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3AE  United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Kingdom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+44 (0)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207 340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0100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64564" y="284048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40" h="78105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566115" y="2803909"/>
            <a:ext cx="1367155" cy="1081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30" dirty="0">
                <a:solidFill>
                  <a:srgbClr val="005187"/>
                </a:solidFill>
                <a:latin typeface="Arial"/>
                <a:cs typeface="Arial"/>
              </a:rPr>
              <a:t>Tel</a:t>
            </a:r>
            <a:r>
              <a:rPr sz="1000" b="1" spc="-12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005187"/>
                </a:solidFill>
                <a:latin typeface="Arial"/>
                <a:cs typeface="Arial"/>
              </a:rPr>
              <a:t>Aviv</a:t>
            </a:r>
            <a:endParaRPr sz="1000">
              <a:latin typeface="Arial"/>
              <a:cs typeface="Arial"/>
            </a:endParaRPr>
          </a:p>
          <a:p>
            <a:pPr marL="12700" marR="323215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14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Shenkar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Street 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Nolton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House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Herzliya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Pituach,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46733</a:t>
            </a:r>
            <a:endParaRPr sz="1000">
              <a:latin typeface="Arial"/>
              <a:cs typeface="Arial"/>
            </a:endParaRPr>
          </a:p>
          <a:p>
            <a:pPr marL="12700" marR="465455">
              <a:lnSpc>
                <a:spcPct val="100000"/>
              </a:lnSpc>
            </a:pP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P.O.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Box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12279 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Israel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+972 9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958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6670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64564" y="407873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40" h="78104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566115" y="4042159"/>
            <a:ext cx="1447165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San</a:t>
            </a:r>
            <a:r>
              <a:rPr sz="1000" b="1" spc="-10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Francisco</a:t>
            </a:r>
            <a:endParaRPr sz="1000">
              <a:latin typeface="Arial"/>
              <a:cs typeface="Arial"/>
            </a:endParaRPr>
          </a:p>
          <a:p>
            <a:pPr marL="12700" marR="268605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201 California</a:t>
            </a:r>
            <a:r>
              <a:rPr sz="1000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Street 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5th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Floor - Suite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550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San Francisco,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CA</a:t>
            </a:r>
            <a:r>
              <a:rPr sz="1000" spc="-1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94111 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USA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+1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415 365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1056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64564" y="516458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40" h="78104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566115" y="5128009"/>
            <a:ext cx="1583690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5187"/>
                </a:solidFill>
                <a:latin typeface="Arial"/>
                <a:cs typeface="Arial"/>
              </a:rPr>
              <a:t>New</a:t>
            </a:r>
            <a:r>
              <a:rPr sz="1000" b="1" spc="-11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005187"/>
                </a:solidFill>
                <a:latin typeface="Arial"/>
                <a:cs typeface="Arial"/>
              </a:rPr>
              <a:t>York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610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Fifth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Avenue,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Suite</a:t>
            </a:r>
            <a:r>
              <a:rPr sz="1000" spc="-1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401  New </a:t>
            </a:r>
            <a:r>
              <a:rPr sz="1000" spc="-25" dirty="0">
                <a:solidFill>
                  <a:srgbClr val="4C4C4C"/>
                </a:solidFill>
                <a:latin typeface="Arial"/>
                <a:cs typeface="Arial"/>
              </a:rPr>
              <a:t>York,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NY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10020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USA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+1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212 752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7667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64564" y="609803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40" h="78104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566115" y="6061459"/>
            <a:ext cx="1619250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San</a:t>
            </a:r>
            <a:r>
              <a:rPr sz="1000" b="1" spc="-10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187"/>
                </a:solidFill>
                <a:latin typeface="Arial"/>
                <a:cs typeface="Arial"/>
              </a:rPr>
              <a:t>Diego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7777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Fay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Avenue,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Suite</a:t>
            </a:r>
            <a:r>
              <a:rPr sz="1000" spc="-1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201  La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Jolla,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CA</a:t>
            </a:r>
            <a:r>
              <a:rPr sz="1000" spc="-1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92037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USA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+1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858 410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9967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2905593" y="97358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5">
                <a:moveTo>
                  <a:pt x="0" y="0"/>
                </a:moveTo>
                <a:lnTo>
                  <a:pt x="0" y="77723"/>
                </a:lnTo>
                <a:lnTo>
                  <a:pt x="53035" y="38861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3007140" y="937009"/>
            <a:ext cx="1958975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solidFill>
                  <a:srgbClr val="005187"/>
                </a:solidFill>
                <a:latin typeface="Arial"/>
                <a:cs typeface="Arial"/>
              </a:rPr>
              <a:t>Tokyo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17F,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Imperial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Hotel</a:t>
            </a:r>
            <a:r>
              <a:rPr sz="1000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Tower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1-1-1, Uchisaiwai-cho,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Chiyoda-ku</a:t>
            </a:r>
            <a:endParaRPr sz="1000">
              <a:latin typeface="Arial"/>
              <a:cs typeface="Arial"/>
            </a:endParaRPr>
          </a:p>
          <a:p>
            <a:pPr marL="12700" marR="1043940">
              <a:lnSpc>
                <a:spcPct val="100000"/>
              </a:lnSpc>
            </a:pP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Tokyo 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100-0011 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Japan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+81 (0) 3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3580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4000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905593" y="205943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5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3007140" y="2022859"/>
            <a:ext cx="1211580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Miami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999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Brickell</a:t>
            </a:r>
            <a:r>
              <a:rPr sz="1000" spc="-1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Avenue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Suite</a:t>
            </a: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720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Miami, Florida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33131  USA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+1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954 745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2780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905593" y="314528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5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3007140" y="3108709"/>
            <a:ext cx="1508125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5187"/>
                </a:solidFill>
                <a:latin typeface="Arial"/>
                <a:cs typeface="Arial"/>
              </a:rPr>
              <a:t>Hong</a:t>
            </a:r>
            <a:r>
              <a:rPr sz="1000" b="1" spc="-9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187"/>
                </a:solidFill>
                <a:latin typeface="Arial"/>
                <a:cs typeface="Arial"/>
              </a:rPr>
              <a:t>Kong</a:t>
            </a:r>
            <a:endParaRPr sz="1000">
              <a:latin typeface="Arial"/>
              <a:cs typeface="Arial"/>
            </a:endParaRPr>
          </a:p>
          <a:p>
            <a:pPr marL="12700" marR="7493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Room 1001-3, 10th</a:t>
            </a:r>
            <a:r>
              <a:rPr sz="10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Floor  St.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George’s</a:t>
            </a:r>
            <a:r>
              <a:rPr sz="10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Building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2 Ice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House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Street 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Central Hong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Kong,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China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+852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3987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7191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2905593" y="423113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4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3007140" y="4194559"/>
            <a:ext cx="1454150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5187"/>
                </a:solidFill>
                <a:latin typeface="Arial"/>
                <a:cs typeface="Arial"/>
              </a:rPr>
              <a:t>Rio </a:t>
            </a: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de</a:t>
            </a:r>
            <a:r>
              <a:rPr sz="1000" b="1" spc="-9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187"/>
                </a:solidFill>
                <a:latin typeface="Arial"/>
                <a:cs typeface="Arial"/>
              </a:rPr>
              <a:t>Janeiro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Av.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Niemeyer 2,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Sala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102  Leblon Rio de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Janeiro  Brasil</a:t>
            </a: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22450-220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+55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21 3520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8903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905593" y="516458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4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3007140" y="5128009"/>
            <a:ext cx="1776095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Las</a:t>
            </a:r>
            <a:r>
              <a:rPr sz="1000" b="1" spc="-10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005187"/>
                </a:solidFill>
                <a:latin typeface="Arial"/>
                <a:cs typeface="Arial"/>
              </a:rPr>
              <a:t>Vegas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3753 Howard Hughes</a:t>
            </a:r>
            <a:r>
              <a:rPr sz="10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Parkway  Suite</a:t>
            </a: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200</a:t>
            </a:r>
            <a:endParaRPr sz="1000">
              <a:latin typeface="Arial"/>
              <a:cs typeface="Arial"/>
            </a:endParaRPr>
          </a:p>
          <a:p>
            <a:pPr marL="12700" marR="52705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Las 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Vegas,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NV 89169  USA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+1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702 784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7690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905593" y="625043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4">
                <a:moveTo>
                  <a:pt x="0" y="0"/>
                </a:moveTo>
                <a:lnTo>
                  <a:pt x="0" y="77723"/>
                </a:lnTo>
                <a:lnTo>
                  <a:pt x="53035" y="38861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3007140" y="6213859"/>
            <a:ext cx="1931670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Seoul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16/17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Fl., Posco P&amp;S 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Tower  </a:t>
            </a:r>
            <a:r>
              <a:rPr sz="1000" spc="-20" dirty="0">
                <a:solidFill>
                  <a:srgbClr val="4C4C4C"/>
                </a:solidFill>
                <a:latin typeface="Arial"/>
                <a:cs typeface="Arial"/>
              </a:rPr>
              <a:t>Teheran-ro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134,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Gangnam-Gu  Seoul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135-923, Republic of</a:t>
            </a:r>
            <a:r>
              <a:rPr sz="10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Korea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+82 2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2015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7679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5346622" y="97358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5">
                <a:moveTo>
                  <a:pt x="0" y="0"/>
                </a:moveTo>
                <a:lnTo>
                  <a:pt x="0" y="77723"/>
                </a:lnTo>
                <a:lnTo>
                  <a:pt x="53035" y="38861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5448163" y="937009"/>
            <a:ext cx="1880235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Sydney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Level 36,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Governor Phillip</a:t>
            </a:r>
            <a:r>
              <a:rPr sz="10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Tower, 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1 Farrer</a:t>
            </a: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Place,</a:t>
            </a:r>
            <a:endParaRPr sz="1000">
              <a:latin typeface="Arial"/>
              <a:cs typeface="Arial"/>
            </a:endParaRPr>
          </a:p>
          <a:p>
            <a:pPr marL="12700" marR="760095">
              <a:lnSpc>
                <a:spcPct val="100000"/>
              </a:lnSpc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Sydney,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NSW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2000 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Australia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+61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8823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3740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5346622" y="205943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5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5448163" y="2022859"/>
            <a:ext cx="1176655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Munich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Leopoldstrasse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8-10</a:t>
            </a:r>
            <a:endParaRPr sz="1000">
              <a:latin typeface="Arial"/>
              <a:cs typeface="Arial"/>
            </a:endParaRPr>
          </a:p>
          <a:p>
            <a:pPr marL="12700" marR="357505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80802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Munich  Germany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+49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89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954537901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5346622" y="2992885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5">
                <a:moveTo>
                  <a:pt x="0" y="0"/>
                </a:moveTo>
                <a:lnTo>
                  <a:pt x="0" y="77724"/>
                </a:lnTo>
                <a:lnTo>
                  <a:pt x="53035" y="38862"/>
                </a:lnTo>
                <a:lnTo>
                  <a:pt x="0" y="0"/>
                </a:lnTo>
                <a:close/>
              </a:path>
            </a:pathLst>
          </a:custGeom>
          <a:solidFill>
            <a:srgbClr val="0052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5448163" y="2956309"/>
            <a:ext cx="1458595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187"/>
                </a:solidFill>
                <a:latin typeface="Arial"/>
                <a:cs typeface="Arial"/>
              </a:rPr>
              <a:t>Portland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15350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SW Sequoia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Pkwy  Suite</a:t>
            </a: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260</a:t>
            </a:r>
            <a:endParaRPr sz="1000">
              <a:latin typeface="Arial"/>
              <a:cs typeface="Arial"/>
            </a:endParaRPr>
          </a:p>
          <a:p>
            <a:pPr marL="12700" marR="315595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Portland, OR</a:t>
            </a:r>
            <a:r>
              <a:rPr sz="1000" spc="-10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97224  USA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+1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503 624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9910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4927267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3826210"/>
            <a:ext cx="927100" cy="1010285"/>
          </a:xfrm>
          <a:custGeom>
            <a:avLst/>
            <a:gdLst/>
            <a:ahLst/>
            <a:cxnLst/>
            <a:rect l="l" t="t" r="r" b="b"/>
            <a:pathLst>
              <a:path w="927100" h="1010285">
                <a:moveTo>
                  <a:pt x="444106" y="0"/>
                </a:moveTo>
                <a:lnTo>
                  <a:pt x="0" y="232448"/>
                </a:lnTo>
                <a:lnTo>
                  <a:pt x="0" y="691108"/>
                </a:lnTo>
                <a:lnTo>
                  <a:pt x="259969" y="1009789"/>
                </a:lnTo>
                <a:lnTo>
                  <a:pt x="926515" y="645553"/>
                </a:lnTo>
                <a:lnTo>
                  <a:pt x="44410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19209" y="1469692"/>
            <a:ext cx="869950" cy="956944"/>
          </a:xfrm>
          <a:custGeom>
            <a:avLst/>
            <a:gdLst/>
            <a:ahLst/>
            <a:cxnLst/>
            <a:rect l="l" t="t" r="r" b="b"/>
            <a:pathLst>
              <a:path w="869950" h="956944">
                <a:moveTo>
                  <a:pt x="493826" y="0"/>
                </a:moveTo>
                <a:lnTo>
                  <a:pt x="0" y="243979"/>
                </a:lnTo>
                <a:lnTo>
                  <a:pt x="444398" y="956779"/>
                </a:lnTo>
                <a:lnTo>
                  <a:pt x="869962" y="634517"/>
                </a:lnTo>
                <a:lnTo>
                  <a:pt x="49382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72669" y="2674645"/>
            <a:ext cx="967740" cy="1131570"/>
          </a:xfrm>
          <a:custGeom>
            <a:avLst/>
            <a:gdLst/>
            <a:ahLst/>
            <a:cxnLst/>
            <a:rect l="l" t="t" r="r" b="b"/>
            <a:pathLst>
              <a:path w="967739" h="1131570">
                <a:moveTo>
                  <a:pt x="640638" y="0"/>
                </a:moveTo>
                <a:lnTo>
                  <a:pt x="0" y="449554"/>
                </a:lnTo>
                <a:lnTo>
                  <a:pt x="371030" y="1131430"/>
                </a:lnTo>
                <a:lnTo>
                  <a:pt x="967384" y="667956"/>
                </a:lnTo>
                <a:lnTo>
                  <a:pt x="64063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73657" y="4036319"/>
            <a:ext cx="941705" cy="872490"/>
          </a:xfrm>
          <a:custGeom>
            <a:avLst/>
            <a:gdLst/>
            <a:ahLst/>
            <a:cxnLst/>
            <a:rect l="l" t="t" r="r" b="b"/>
            <a:pathLst>
              <a:path w="941705" h="872489">
                <a:moveTo>
                  <a:pt x="731304" y="0"/>
                </a:moveTo>
                <a:lnTo>
                  <a:pt x="0" y="461797"/>
                </a:lnTo>
                <a:lnTo>
                  <a:pt x="289115" y="871893"/>
                </a:lnTo>
                <a:lnTo>
                  <a:pt x="396430" y="871893"/>
                </a:lnTo>
                <a:lnTo>
                  <a:pt x="941463" y="479336"/>
                </a:lnTo>
                <a:lnTo>
                  <a:pt x="731304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1073" y="3480243"/>
            <a:ext cx="732155" cy="960755"/>
          </a:xfrm>
          <a:custGeom>
            <a:avLst/>
            <a:gdLst/>
            <a:ahLst/>
            <a:cxnLst/>
            <a:rect l="l" t="t" r="r" b="b"/>
            <a:pathLst>
              <a:path w="732155" h="960754">
                <a:moveTo>
                  <a:pt x="587248" y="0"/>
                </a:moveTo>
                <a:lnTo>
                  <a:pt x="0" y="471716"/>
                </a:lnTo>
                <a:lnTo>
                  <a:pt x="208178" y="960208"/>
                </a:lnTo>
                <a:lnTo>
                  <a:pt x="731647" y="506603"/>
                </a:lnTo>
                <a:lnTo>
                  <a:pt x="58724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91793" y="4106326"/>
            <a:ext cx="542290" cy="722630"/>
          </a:xfrm>
          <a:custGeom>
            <a:avLst/>
            <a:gdLst/>
            <a:ahLst/>
            <a:cxnLst/>
            <a:rect l="l" t="t" r="r" b="b"/>
            <a:pathLst>
              <a:path w="542289" h="722629">
                <a:moveTo>
                  <a:pt x="495185" y="0"/>
                </a:moveTo>
                <a:lnTo>
                  <a:pt x="0" y="440499"/>
                </a:lnTo>
                <a:lnTo>
                  <a:pt x="91782" y="722490"/>
                </a:lnTo>
                <a:lnTo>
                  <a:pt x="541680" y="332295"/>
                </a:lnTo>
                <a:lnTo>
                  <a:pt x="495185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7656" y="4531944"/>
            <a:ext cx="436880" cy="376555"/>
          </a:xfrm>
          <a:custGeom>
            <a:avLst/>
            <a:gdLst/>
            <a:ahLst/>
            <a:cxnLst/>
            <a:rect l="l" t="t" r="r" b="b"/>
            <a:pathLst>
              <a:path w="436880" h="376554">
                <a:moveTo>
                  <a:pt x="423639" y="0"/>
                </a:moveTo>
                <a:lnTo>
                  <a:pt x="0" y="376275"/>
                </a:lnTo>
                <a:lnTo>
                  <a:pt x="238327" y="376275"/>
                </a:lnTo>
                <a:lnTo>
                  <a:pt x="310772" y="304093"/>
                </a:lnTo>
                <a:lnTo>
                  <a:pt x="401637" y="206587"/>
                </a:lnTo>
                <a:lnTo>
                  <a:pt x="436453" y="167462"/>
                </a:lnTo>
                <a:lnTo>
                  <a:pt x="423639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88589" y="3624052"/>
            <a:ext cx="377190" cy="725170"/>
          </a:xfrm>
          <a:custGeom>
            <a:avLst/>
            <a:gdLst/>
            <a:ahLst/>
            <a:cxnLst/>
            <a:rect l="l" t="t" r="r" b="b"/>
            <a:pathLst>
              <a:path w="377189" h="725170">
                <a:moveTo>
                  <a:pt x="322402" y="0"/>
                </a:moveTo>
                <a:lnTo>
                  <a:pt x="0" y="396709"/>
                </a:lnTo>
                <a:lnTo>
                  <a:pt x="36702" y="724954"/>
                </a:lnTo>
                <a:lnTo>
                  <a:pt x="376758" y="311670"/>
                </a:lnTo>
                <a:lnTo>
                  <a:pt x="322402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4734" y="4039735"/>
            <a:ext cx="344170" cy="566420"/>
          </a:xfrm>
          <a:custGeom>
            <a:avLst/>
            <a:gdLst/>
            <a:ahLst/>
            <a:cxnLst/>
            <a:rect l="l" t="t" r="r" b="b"/>
            <a:pathLst>
              <a:path w="344170" h="566420">
                <a:moveTo>
                  <a:pt x="344093" y="0"/>
                </a:moveTo>
                <a:lnTo>
                  <a:pt x="0" y="423545"/>
                </a:lnTo>
                <a:lnTo>
                  <a:pt x="6070" y="566254"/>
                </a:lnTo>
                <a:lnTo>
                  <a:pt x="85951" y="453255"/>
                </a:lnTo>
                <a:lnTo>
                  <a:pt x="135242" y="380965"/>
                </a:lnTo>
                <a:lnTo>
                  <a:pt x="174341" y="318223"/>
                </a:lnTo>
                <a:lnTo>
                  <a:pt x="223647" y="233870"/>
                </a:lnTo>
                <a:lnTo>
                  <a:pt x="257634" y="171187"/>
                </a:lnTo>
                <a:lnTo>
                  <a:pt x="297353" y="93699"/>
                </a:lnTo>
                <a:lnTo>
                  <a:pt x="330329" y="27828"/>
                </a:lnTo>
                <a:lnTo>
                  <a:pt x="344093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73532" y="3132056"/>
            <a:ext cx="245745" cy="762000"/>
          </a:xfrm>
          <a:custGeom>
            <a:avLst/>
            <a:gdLst/>
            <a:ahLst/>
            <a:cxnLst/>
            <a:rect l="l" t="t" r="r" b="b"/>
            <a:pathLst>
              <a:path w="245745" h="762000">
                <a:moveTo>
                  <a:pt x="245668" y="0"/>
                </a:moveTo>
                <a:lnTo>
                  <a:pt x="0" y="398246"/>
                </a:lnTo>
                <a:lnTo>
                  <a:pt x="62636" y="761415"/>
                </a:lnTo>
                <a:lnTo>
                  <a:pt x="108520" y="674864"/>
                </a:lnTo>
                <a:lnTo>
                  <a:pt x="141009" y="583210"/>
                </a:lnTo>
                <a:lnTo>
                  <a:pt x="175577" y="429933"/>
                </a:lnTo>
                <a:lnTo>
                  <a:pt x="227698" y="158508"/>
                </a:lnTo>
                <a:lnTo>
                  <a:pt x="237331" y="75930"/>
                </a:lnTo>
                <a:lnTo>
                  <a:pt x="243103" y="23520"/>
                </a:lnTo>
                <a:lnTo>
                  <a:pt x="24566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45605" y="2251195"/>
            <a:ext cx="657860" cy="979169"/>
          </a:xfrm>
          <a:custGeom>
            <a:avLst/>
            <a:gdLst/>
            <a:ahLst/>
            <a:cxnLst/>
            <a:rect l="l" t="t" r="r" b="b"/>
            <a:pathLst>
              <a:path w="657860" h="979169">
                <a:moveTo>
                  <a:pt x="418769" y="0"/>
                </a:moveTo>
                <a:lnTo>
                  <a:pt x="0" y="341782"/>
                </a:lnTo>
                <a:lnTo>
                  <a:pt x="313842" y="978661"/>
                </a:lnTo>
                <a:lnTo>
                  <a:pt x="657352" y="646036"/>
                </a:lnTo>
                <a:lnTo>
                  <a:pt x="418769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3046" y="1934912"/>
            <a:ext cx="444500" cy="856615"/>
          </a:xfrm>
          <a:custGeom>
            <a:avLst/>
            <a:gdLst/>
            <a:ahLst/>
            <a:cxnLst/>
            <a:rect l="l" t="t" r="r" b="b"/>
            <a:pathLst>
              <a:path w="444500" h="856614">
                <a:moveTo>
                  <a:pt x="227406" y="0"/>
                </a:moveTo>
                <a:lnTo>
                  <a:pt x="0" y="241465"/>
                </a:lnTo>
                <a:lnTo>
                  <a:pt x="235458" y="856513"/>
                </a:lnTo>
                <a:lnTo>
                  <a:pt x="444207" y="579678"/>
                </a:lnTo>
                <a:lnTo>
                  <a:pt x="22740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05841" y="3022734"/>
            <a:ext cx="474980" cy="860425"/>
          </a:xfrm>
          <a:custGeom>
            <a:avLst/>
            <a:gdLst/>
            <a:ahLst/>
            <a:cxnLst/>
            <a:rect l="l" t="t" r="r" b="b"/>
            <a:pathLst>
              <a:path w="474979" h="860425">
                <a:moveTo>
                  <a:pt x="346646" y="0"/>
                </a:moveTo>
                <a:lnTo>
                  <a:pt x="0" y="352526"/>
                </a:lnTo>
                <a:lnTo>
                  <a:pt x="148247" y="859891"/>
                </a:lnTo>
                <a:lnTo>
                  <a:pt x="474370" y="476923"/>
                </a:lnTo>
                <a:lnTo>
                  <a:pt x="34664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6561" y="2629456"/>
            <a:ext cx="340995" cy="768985"/>
          </a:xfrm>
          <a:custGeom>
            <a:avLst/>
            <a:gdLst/>
            <a:ahLst/>
            <a:cxnLst/>
            <a:rect l="l" t="t" r="r" b="b"/>
            <a:pathLst>
              <a:path w="340995" h="768985">
                <a:moveTo>
                  <a:pt x="214007" y="0"/>
                </a:moveTo>
                <a:lnTo>
                  <a:pt x="0" y="302653"/>
                </a:lnTo>
                <a:lnTo>
                  <a:pt x="111772" y="768832"/>
                </a:lnTo>
                <a:lnTo>
                  <a:pt x="340715" y="419252"/>
                </a:lnTo>
                <a:lnTo>
                  <a:pt x="214007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6390" y="2393179"/>
            <a:ext cx="131445" cy="581660"/>
          </a:xfrm>
          <a:custGeom>
            <a:avLst/>
            <a:gdLst/>
            <a:ahLst/>
            <a:cxnLst/>
            <a:rect l="l" t="t" r="r" b="b"/>
            <a:pathLst>
              <a:path w="131445" h="581660">
                <a:moveTo>
                  <a:pt x="92925" y="0"/>
                </a:moveTo>
                <a:lnTo>
                  <a:pt x="0" y="148005"/>
                </a:lnTo>
                <a:lnTo>
                  <a:pt x="127380" y="581520"/>
                </a:lnTo>
                <a:lnTo>
                  <a:pt x="130848" y="564375"/>
                </a:lnTo>
                <a:lnTo>
                  <a:pt x="129600" y="318237"/>
                </a:lnTo>
                <a:lnTo>
                  <a:pt x="116044" y="141784"/>
                </a:lnTo>
                <a:lnTo>
                  <a:pt x="100410" y="35532"/>
                </a:lnTo>
                <a:lnTo>
                  <a:pt x="92925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8600" y="2265417"/>
            <a:ext cx="1320800" cy="1318895"/>
          </a:xfrm>
          <a:custGeom>
            <a:avLst/>
            <a:gdLst/>
            <a:ahLst/>
            <a:cxnLst/>
            <a:rect l="l" t="t" r="r" b="b"/>
            <a:pathLst>
              <a:path w="1320800" h="1318895">
                <a:moveTo>
                  <a:pt x="806221" y="0"/>
                </a:moveTo>
                <a:lnTo>
                  <a:pt x="0" y="517855"/>
                </a:lnTo>
                <a:lnTo>
                  <a:pt x="0" y="542137"/>
                </a:lnTo>
                <a:lnTo>
                  <a:pt x="489102" y="1318412"/>
                </a:lnTo>
                <a:lnTo>
                  <a:pt x="1320761" y="817105"/>
                </a:lnTo>
                <a:lnTo>
                  <a:pt x="806221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266694" y="5029922"/>
            <a:ext cx="6570345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40" dirty="0">
                <a:solidFill>
                  <a:srgbClr val="005187"/>
                </a:solidFill>
                <a:latin typeface="Arial"/>
                <a:cs typeface="Arial"/>
              </a:rPr>
              <a:t>Hamilton </a:t>
            </a:r>
            <a:r>
              <a:rPr sz="3200" spc="-30" dirty="0">
                <a:solidFill>
                  <a:srgbClr val="005187"/>
                </a:solidFill>
                <a:latin typeface="Arial"/>
                <a:cs typeface="Arial"/>
              </a:rPr>
              <a:t>Lane </a:t>
            </a:r>
            <a:r>
              <a:rPr sz="3200" dirty="0">
                <a:solidFill>
                  <a:srgbClr val="005187"/>
                </a:solidFill>
                <a:latin typeface="Arial"/>
                <a:cs typeface="Arial"/>
              </a:rPr>
              <a:t>/ </a:t>
            </a:r>
            <a:r>
              <a:rPr sz="3200" spc="-45" dirty="0">
                <a:solidFill>
                  <a:srgbClr val="005187"/>
                </a:solidFill>
                <a:latin typeface="Arial"/>
                <a:cs typeface="Arial"/>
              </a:rPr>
              <a:t>PSERS</a:t>
            </a:r>
            <a:r>
              <a:rPr sz="3200" spc="4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3200" spc="-50" dirty="0">
                <a:solidFill>
                  <a:srgbClr val="005187"/>
                </a:solidFill>
                <a:latin typeface="Arial"/>
                <a:cs typeface="Arial"/>
              </a:rPr>
              <a:t>Relationship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65190" y="7385725"/>
            <a:ext cx="445134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4C4C4C"/>
                </a:solidFill>
                <a:latin typeface="Arial"/>
                <a:cs typeface="Arial"/>
              </a:rPr>
              <a:t>31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099821" y="222991"/>
            <a:ext cx="1512570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Disclosures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4500" y="7042150"/>
            <a:ext cx="1125220" cy="13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February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15,</a:t>
            </a:r>
            <a:r>
              <a:rPr sz="8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2018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943917"/>
            <a:ext cx="9171305" cy="541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 presentation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has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been prepared solely for informational purposes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contains confidential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information, the disclosure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which could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be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harmful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Lane. Accordingly,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 recipients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 presentation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requested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maintain the confidentiality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information contained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 presentation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may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 be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copied or distributed,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whole 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part,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without the prior  written consent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</a:t>
            </a:r>
            <a:r>
              <a:rPr sz="8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Lane.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information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contained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presentation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may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include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forward-looking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statements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regarding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returns,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performance,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opinions,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fund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presented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its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portfolio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companies,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other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events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contained 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herein.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Forward-looking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statements include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number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risks, uncertainties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other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factors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beyond our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control, or the control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fund or the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portfolio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companies, which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may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result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material 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differences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actual results,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other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expectations. The opinions, estimates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analyses reflect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our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current judgment, which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may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change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future.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All opinions, estimates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forecasts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future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other events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contained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 are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based on information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available to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as 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date 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 presentation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are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subject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 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change.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Past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investments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described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 is 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indicative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future results.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addition,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nothing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contained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 shall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 deemed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prediction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future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 information included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 presentation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has 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been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reviewed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audited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independent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public accountants.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Certain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information included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 has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been obtained from sources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that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believes to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 reliable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but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accuracy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such information cannot be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guaranteed.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 presentation is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 an offer to sell,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solicitation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any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offer to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buy,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any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security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 enter into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any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agreement with Hamilton Lane or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any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its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affiliates. Any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such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offering will be made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only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at  your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request.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We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do not intend that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any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public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offering will be made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us at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any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time with respect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any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potential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transaction discussed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 presentation.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Any offering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potential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transaction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will be  made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pursuant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 separate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documentation negotiated between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us,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which will supersede entirely the information contained</a:t>
            </a:r>
            <a:r>
              <a:rPr sz="800" spc="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S&amp;P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500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Total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Return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 is 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capitalization-weighted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 of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500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U.S.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large cap stocks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that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assumes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all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dividends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distributions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are</a:t>
            </a:r>
            <a:r>
              <a:rPr sz="800" spc="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reinvested.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MSCI World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Index is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free float-adjusted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market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capitalization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weighted index that is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designed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measure the equity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developed</a:t>
            </a:r>
            <a:r>
              <a:rPr sz="800" spc="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markets.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Certain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results included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 do 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reflect the deduction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any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applicable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advisory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management fees, since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possible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allocate such fees accurately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vintage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year 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presentation 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composite measured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at different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points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time. A client’s rate 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return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will be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reduced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any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applicable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advisory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management fees,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carried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interest and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any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expenses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incurred.  Hamilton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Lane’s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fees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described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Part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2 of our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Form </a:t>
            </a:r>
            <a:r>
              <a:rPr sz="800" spc="-15" dirty="0">
                <a:solidFill>
                  <a:srgbClr val="4C4C4C"/>
                </a:solidFill>
                <a:latin typeface="Arial"/>
                <a:cs typeface="Arial"/>
              </a:rPr>
              <a:t>ADV,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copy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which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is available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upon</a:t>
            </a:r>
            <a:r>
              <a:rPr sz="800" spc="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request.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following hypothetical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example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illustrates 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effect 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fees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earned returns for both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separate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accounts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fund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funds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investment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vehicles. 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example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is solely for illustration purposes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 is not intended as a guarantee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prediction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actual returns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that would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 earned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similar investment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vehicles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having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comparable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features.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example is as follows: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hypothetical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separate 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account or fund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funds consisted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$100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million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commitments with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fee structure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1.0%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committed capital during the first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four years 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term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investment 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then declining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10%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per 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year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thereafter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for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12-year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life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account.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commitments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were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made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during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first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three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years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relatively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equal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increments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assumption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returns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was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based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on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cash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flow</a:t>
            </a:r>
            <a:r>
              <a:rPr sz="8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assumptions  derived from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historical database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actual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private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equity cash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flows.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modeled the impact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fees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on four different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return streams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over a 12-year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time period.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these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examples,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effect  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fees reduced returns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approximately 2%. This does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include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fees, since the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account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would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determine 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effect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such fees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would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have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returns. Expenses  also vary based on the particular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investment vehicle and, therefore, were 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included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 hypothetical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example.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Both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fees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expenses would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further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decrease the</a:t>
            </a:r>
            <a:r>
              <a:rPr sz="800" spc="1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return.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(UK)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Limited is 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wholly-owned subsidiary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Advisors, L.L.C. Hamilton Lane (UK)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Limited is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authorized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regulated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Financial Conduct Authority.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UK this  communication is directed solely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persons who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would be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classified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as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professional client or eligible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counterparty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under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FCA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Handbook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Rules 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Guidance. Its contents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are 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directed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at, 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may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 suitable for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should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 relied upon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retail</a:t>
            </a:r>
            <a:r>
              <a:rPr sz="8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clients.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Any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tables,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graphs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charts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relating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past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included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presentation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are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intended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only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illustrate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indices,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composites,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specific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accounts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funds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referred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for</a:t>
            </a:r>
            <a:endParaRPr sz="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historical periods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shown. 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Such tables, graphs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charts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are not intended to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predict future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performance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should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 used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basis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for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an investment</a:t>
            </a:r>
            <a:r>
              <a:rPr sz="800" spc="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decision.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information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 is not intended to provide, and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should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 relied upon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for,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accounting, legal or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tax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advice, or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investment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recommendations. 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You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should consult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your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accounting,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legal, 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tax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 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other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advisors about the matters discussed</a:t>
            </a:r>
            <a:r>
              <a:rPr sz="8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herein.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calculations contained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this document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are made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Hamilton Lane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based on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information provided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general partner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(e.g.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cash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flows and valuations), and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have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not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been prepared,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reviewed</a:t>
            </a:r>
            <a:r>
              <a:rPr sz="800" spc="-1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or</a:t>
            </a:r>
            <a:endParaRPr sz="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approved </a:t>
            </a:r>
            <a:r>
              <a:rPr sz="800" spc="-5" dirty="0">
                <a:solidFill>
                  <a:srgbClr val="4C4C4C"/>
                </a:solidFill>
                <a:latin typeface="Arial"/>
                <a:cs typeface="Arial"/>
              </a:rPr>
              <a:t>by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 general</a:t>
            </a:r>
            <a:r>
              <a:rPr sz="8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partners.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2900" y="1581911"/>
            <a:ext cx="9715499" cy="6190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80291" y="963437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3029"/>
                </a:lnTo>
              </a:path>
            </a:pathLst>
          </a:custGeom>
          <a:ln w="2827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6156" y="951372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592" y="0"/>
                </a:lnTo>
              </a:path>
            </a:pathLst>
          </a:custGeom>
          <a:ln w="2413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0291" y="840247"/>
            <a:ext cx="0" cy="99060"/>
          </a:xfrm>
          <a:custGeom>
            <a:avLst/>
            <a:gdLst/>
            <a:ahLst/>
            <a:cxnLst/>
            <a:rect l="l" t="t" r="r" b="b"/>
            <a:pathLst>
              <a:path h="99059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2827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0607" y="96386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25"/>
                </a:lnTo>
              </a:path>
            </a:pathLst>
          </a:custGeom>
          <a:ln w="2828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20607" y="840247"/>
            <a:ext cx="0" cy="99695"/>
          </a:xfrm>
          <a:custGeom>
            <a:avLst/>
            <a:gdLst/>
            <a:ahLst/>
            <a:cxnLst/>
            <a:rect l="l" t="t" r="r" b="b"/>
            <a:pathLst>
              <a:path h="99694">
                <a:moveTo>
                  <a:pt x="0" y="0"/>
                </a:moveTo>
                <a:lnTo>
                  <a:pt x="0" y="99098"/>
                </a:lnTo>
              </a:path>
            </a:pathLst>
          </a:custGeom>
          <a:ln w="2828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71445" y="896780"/>
            <a:ext cx="151130" cy="184150"/>
          </a:xfrm>
          <a:custGeom>
            <a:avLst/>
            <a:gdLst/>
            <a:ahLst/>
            <a:cxnLst/>
            <a:rect l="l" t="t" r="r" b="b"/>
            <a:pathLst>
              <a:path w="151130" h="184150">
                <a:moveTo>
                  <a:pt x="115112" y="70827"/>
                </a:moveTo>
                <a:lnTo>
                  <a:pt x="105244" y="70827"/>
                </a:lnTo>
                <a:lnTo>
                  <a:pt x="59343" y="74640"/>
                </a:lnTo>
                <a:lnTo>
                  <a:pt x="26438" y="85990"/>
                </a:lnTo>
                <a:lnTo>
                  <a:pt x="6625" y="104748"/>
                </a:lnTo>
                <a:lnTo>
                  <a:pt x="0" y="130784"/>
                </a:lnTo>
                <a:lnTo>
                  <a:pt x="4337" y="152011"/>
                </a:lnTo>
                <a:lnTo>
                  <a:pt x="16560" y="168832"/>
                </a:lnTo>
                <a:lnTo>
                  <a:pt x="35490" y="179906"/>
                </a:lnTo>
                <a:lnTo>
                  <a:pt x="59943" y="183896"/>
                </a:lnTo>
                <a:lnTo>
                  <a:pt x="78898" y="181401"/>
                </a:lnTo>
                <a:lnTo>
                  <a:pt x="95578" y="174151"/>
                </a:lnTo>
                <a:lnTo>
                  <a:pt x="109512" y="162496"/>
                </a:lnTo>
                <a:lnTo>
                  <a:pt x="109781" y="162102"/>
                </a:lnTo>
                <a:lnTo>
                  <a:pt x="65049" y="162102"/>
                </a:lnTo>
                <a:lnTo>
                  <a:pt x="49728" y="159838"/>
                </a:lnTo>
                <a:lnTo>
                  <a:pt x="38273" y="153425"/>
                </a:lnTo>
                <a:lnTo>
                  <a:pt x="31096" y="143436"/>
                </a:lnTo>
                <a:lnTo>
                  <a:pt x="28613" y="130441"/>
                </a:lnTo>
                <a:lnTo>
                  <a:pt x="33123" y="113295"/>
                </a:lnTo>
                <a:lnTo>
                  <a:pt x="46572" y="100809"/>
                </a:lnTo>
                <a:lnTo>
                  <a:pt x="68834" y="93176"/>
                </a:lnTo>
                <a:lnTo>
                  <a:pt x="99783" y="90589"/>
                </a:lnTo>
                <a:lnTo>
                  <a:pt x="145757" y="90589"/>
                </a:lnTo>
                <a:lnTo>
                  <a:pt x="145757" y="71183"/>
                </a:lnTo>
                <a:lnTo>
                  <a:pt x="120230" y="71183"/>
                </a:lnTo>
                <a:lnTo>
                  <a:pt x="115112" y="70827"/>
                </a:lnTo>
                <a:close/>
              </a:path>
              <a:path w="151130" h="184150">
                <a:moveTo>
                  <a:pt x="145820" y="146786"/>
                </a:moveTo>
                <a:lnTo>
                  <a:pt x="120230" y="146786"/>
                </a:lnTo>
                <a:lnTo>
                  <a:pt x="120487" y="155591"/>
                </a:lnTo>
                <a:lnTo>
                  <a:pt x="121256" y="164074"/>
                </a:lnTo>
                <a:lnTo>
                  <a:pt x="122534" y="172171"/>
                </a:lnTo>
                <a:lnTo>
                  <a:pt x="124320" y="179819"/>
                </a:lnTo>
                <a:lnTo>
                  <a:pt x="150545" y="179819"/>
                </a:lnTo>
                <a:lnTo>
                  <a:pt x="148222" y="171502"/>
                </a:lnTo>
                <a:lnTo>
                  <a:pt x="146751" y="162833"/>
                </a:lnTo>
                <a:lnTo>
                  <a:pt x="145980" y="153716"/>
                </a:lnTo>
                <a:lnTo>
                  <a:pt x="145820" y="146786"/>
                </a:lnTo>
                <a:close/>
              </a:path>
              <a:path w="151130" h="184150">
                <a:moveTo>
                  <a:pt x="145757" y="90589"/>
                </a:moveTo>
                <a:lnTo>
                  <a:pt x="113055" y="90589"/>
                </a:lnTo>
                <a:lnTo>
                  <a:pt x="120230" y="91274"/>
                </a:lnTo>
                <a:lnTo>
                  <a:pt x="120167" y="100809"/>
                </a:lnTo>
                <a:lnTo>
                  <a:pt x="115920" y="124458"/>
                </a:lnTo>
                <a:lnTo>
                  <a:pt x="104132" y="144056"/>
                </a:lnTo>
                <a:lnTo>
                  <a:pt x="86605" y="157260"/>
                </a:lnTo>
                <a:lnTo>
                  <a:pt x="65049" y="162102"/>
                </a:lnTo>
                <a:lnTo>
                  <a:pt x="109781" y="162102"/>
                </a:lnTo>
                <a:lnTo>
                  <a:pt x="120230" y="146786"/>
                </a:lnTo>
                <a:lnTo>
                  <a:pt x="145820" y="146786"/>
                </a:lnTo>
                <a:lnTo>
                  <a:pt x="145757" y="90589"/>
                </a:lnTo>
                <a:close/>
              </a:path>
              <a:path w="151130" h="184150">
                <a:moveTo>
                  <a:pt x="132822" y="21094"/>
                </a:moveTo>
                <a:lnTo>
                  <a:pt x="76644" y="21094"/>
                </a:lnTo>
                <a:lnTo>
                  <a:pt x="95949" y="23528"/>
                </a:lnTo>
                <a:lnTo>
                  <a:pt x="109543" y="30849"/>
                </a:lnTo>
                <a:lnTo>
                  <a:pt x="117585" y="43088"/>
                </a:lnTo>
                <a:lnTo>
                  <a:pt x="120230" y="60274"/>
                </a:lnTo>
                <a:lnTo>
                  <a:pt x="120230" y="71183"/>
                </a:lnTo>
                <a:lnTo>
                  <a:pt x="145757" y="71183"/>
                </a:lnTo>
                <a:lnTo>
                  <a:pt x="145757" y="69113"/>
                </a:lnTo>
                <a:lnTo>
                  <a:pt x="142068" y="38351"/>
                </a:lnTo>
                <a:lnTo>
                  <a:pt x="132822" y="21094"/>
                </a:lnTo>
                <a:close/>
              </a:path>
              <a:path w="151130" h="184150">
                <a:moveTo>
                  <a:pt x="81064" y="0"/>
                </a:moveTo>
                <a:lnTo>
                  <a:pt x="51952" y="3041"/>
                </a:lnTo>
                <a:lnTo>
                  <a:pt x="29544" y="12084"/>
                </a:lnTo>
                <a:lnTo>
                  <a:pt x="13907" y="27003"/>
                </a:lnTo>
                <a:lnTo>
                  <a:pt x="5105" y="47675"/>
                </a:lnTo>
                <a:lnTo>
                  <a:pt x="29971" y="51422"/>
                </a:lnTo>
                <a:lnTo>
                  <a:pt x="35537" y="37918"/>
                </a:lnTo>
                <a:lnTo>
                  <a:pt x="45131" y="28467"/>
                </a:lnTo>
                <a:lnTo>
                  <a:pt x="58813" y="22911"/>
                </a:lnTo>
                <a:lnTo>
                  <a:pt x="76644" y="21094"/>
                </a:lnTo>
                <a:lnTo>
                  <a:pt x="132822" y="21094"/>
                </a:lnTo>
                <a:lnTo>
                  <a:pt x="130527" y="16811"/>
                </a:lnTo>
                <a:lnTo>
                  <a:pt x="110428" y="4144"/>
                </a:lnTo>
                <a:lnTo>
                  <a:pt x="8106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58558" y="897793"/>
            <a:ext cx="235585" cy="179070"/>
          </a:xfrm>
          <a:custGeom>
            <a:avLst/>
            <a:gdLst/>
            <a:ahLst/>
            <a:cxnLst/>
            <a:rect l="l" t="t" r="r" b="b"/>
            <a:pathLst>
              <a:path w="235585" h="179069">
                <a:moveTo>
                  <a:pt x="23837" y="3746"/>
                </a:moveTo>
                <a:lnTo>
                  <a:pt x="0" y="3746"/>
                </a:lnTo>
                <a:lnTo>
                  <a:pt x="0" y="178803"/>
                </a:lnTo>
                <a:lnTo>
                  <a:pt x="25552" y="178803"/>
                </a:lnTo>
                <a:lnTo>
                  <a:pt x="25552" y="82080"/>
                </a:lnTo>
                <a:lnTo>
                  <a:pt x="29349" y="57567"/>
                </a:lnTo>
                <a:lnTo>
                  <a:pt x="39593" y="38520"/>
                </a:lnTo>
                <a:lnTo>
                  <a:pt x="42523" y="36106"/>
                </a:lnTo>
                <a:lnTo>
                  <a:pt x="23837" y="36106"/>
                </a:lnTo>
                <a:lnTo>
                  <a:pt x="23837" y="3746"/>
                </a:lnTo>
                <a:close/>
              </a:path>
              <a:path w="235585" h="179069">
                <a:moveTo>
                  <a:pt x="119874" y="21793"/>
                </a:moveTo>
                <a:lnTo>
                  <a:pt x="72542" y="21793"/>
                </a:lnTo>
                <a:lnTo>
                  <a:pt x="86128" y="24681"/>
                </a:lnTo>
                <a:lnTo>
                  <a:pt x="96427" y="33156"/>
                </a:lnTo>
                <a:lnTo>
                  <a:pt x="102960" y="46932"/>
                </a:lnTo>
                <a:lnTo>
                  <a:pt x="105244" y="65722"/>
                </a:lnTo>
                <a:lnTo>
                  <a:pt x="105244" y="178803"/>
                </a:lnTo>
                <a:lnTo>
                  <a:pt x="130454" y="178803"/>
                </a:lnTo>
                <a:lnTo>
                  <a:pt x="130454" y="82080"/>
                </a:lnTo>
                <a:lnTo>
                  <a:pt x="134253" y="57567"/>
                </a:lnTo>
                <a:lnTo>
                  <a:pt x="144500" y="38520"/>
                </a:lnTo>
                <a:lnTo>
                  <a:pt x="145365" y="37807"/>
                </a:lnTo>
                <a:lnTo>
                  <a:pt x="127038" y="37807"/>
                </a:lnTo>
                <a:lnTo>
                  <a:pt x="119874" y="21793"/>
                </a:lnTo>
                <a:close/>
              </a:path>
              <a:path w="235585" h="179069">
                <a:moveTo>
                  <a:pt x="223665" y="21793"/>
                </a:moveTo>
                <a:lnTo>
                  <a:pt x="177444" y="21793"/>
                </a:lnTo>
                <a:lnTo>
                  <a:pt x="191030" y="24635"/>
                </a:lnTo>
                <a:lnTo>
                  <a:pt x="201329" y="33032"/>
                </a:lnTo>
                <a:lnTo>
                  <a:pt x="207862" y="46792"/>
                </a:lnTo>
                <a:lnTo>
                  <a:pt x="210146" y="65722"/>
                </a:lnTo>
                <a:lnTo>
                  <a:pt x="210146" y="178803"/>
                </a:lnTo>
                <a:lnTo>
                  <a:pt x="235343" y="178803"/>
                </a:lnTo>
                <a:lnTo>
                  <a:pt x="235343" y="68097"/>
                </a:lnTo>
                <a:lnTo>
                  <a:pt x="231823" y="38640"/>
                </a:lnTo>
                <a:lnTo>
                  <a:pt x="223665" y="21793"/>
                </a:lnTo>
                <a:close/>
              </a:path>
              <a:path w="235585" h="179069">
                <a:moveTo>
                  <a:pt x="181863" y="0"/>
                </a:moveTo>
                <a:lnTo>
                  <a:pt x="165869" y="2315"/>
                </a:lnTo>
                <a:lnTo>
                  <a:pt x="151503" y="9326"/>
                </a:lnTo>
                <a:lnTo>
                  <a:pt x="138610" y="21125"/>
                </a:lnTo>
                <a:lnTo>
                  <a:pt x="127038" y="37807"/>
                </a:lnTo>
                <a:lnTo>
                  <a:pt x="145365" y="37807"/>
                </a:lnTo>
                <a:lnTo>
                  <a:pt x="159472" y="26182"/>
                </a:lnTo>
                <a:lnTo>
                  <a:pt x="177444" y="21793"/>
                </a:lnTo>
                <a:lnTo>
                  <a:pt x="223665" y="21793"/>
                </a:lnTo>
                <a:lnTo>
                  <a:pt x="221500" y="17322"/>
                </a:lnTo>
                <a:lnTo>
                  <a:pt x="204729" y="4368"/>
                </a:lnTo>
                <a:lnTo>
                  <a:pt x="181863" y="0"/>
                </a:lnTo>
                <a:close/>
              </a:path>
              <a:path w="235585" h="179069">
                <a:moveTo>
                  <a:pt x="76619" y="0"/>
                </a:moveTo>
                <a:lnTo>
                  <a:pt x="61094" y="2239"/>
                </a:lnTo>
                <a:lnTo>
                  <a:pt x="47166" y="8980"/>
                </a:lnTo>
                <a:lnTo>
                  <a:pt x="34769" y="20257"/>
                </a:lnTo>
                <a:lnTo>
                  <a:pt x="23837" y="36106"/>
                </a:lnTo>
                <a:lnTo>
                  <a:pt x="42523" y="36106"/>
                </a:lnTo>
                <a:lnTo>
                  <a:pt x="54564" y="26182"/>
                </a:lnTo>
                <a:lnTo>
                  <a:pt x="72542" y="21793"/>
                </a:lnTo>
                <a:lnTo>
                  <a:pt x="119874" y="21793"/>
                </a:lnTo>
                <a:lnTo>
                  <a:pt x="108729" y="9831"/>
                </a:lnTo>
                <a:lnTo>
                  <a:pt x="94178" y="2505"/>
                </a:lnTo>
                <a:lnTo>
                  <a:pt x="766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38578" y="853179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0" y="0"/>
                </a:moveTo>
                <a:lnTo>
                  <a:pt x="25882" y="0"/>
                </a:lnTo>
              </a:path>
            </a:pathLst>
          </a:custGeom>
          <a:ln w="25869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51519" y="901547"/>
            <a:ext cx="0" cy="175260"/>
          </a:xfrm>
          <a:custGeom>
            <a:avLst/>
            <a:gdLst/>
            <a:ahLst/>
            <a:cxnLst/>
            <a:rect l="l" t="t" r="r" b="b"/>
            <a:pathLst>
              <a:path h="175259">
                <a:moveTo>
                  <a:pt x="0" y="0"/>
                </a:moveTo>
                <a:lnTo>
                  <a:pt x="0" y="175056"/>
                </a:lnTo>
              </a:path>
            </a:pathLst>
          </a:custGeom>
          <a:ln w="2588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29389" y="840244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5">
                <a:moveTo>
                  <a:pt x="0" y="0"/>
                </a:moveTo>
                <a:lnTo>
                  <a:pt x="0" y="236347"/>
                </a:lnTo>
              </a:path>
            </a:pathLst>
          </a:custGeom>
          <a:ln w="25869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76935" y="857271"/>
            <a:ext cx="104775" cy="224154"/>
          </a:xfrm>
          <a:custGeom>
            <a:avLst/>
            <a:gdLst/>
            <a:ahLst/>
            <a:cxnLst/>
            <a:rect l="l" t="t" r="r" b="b"/>
            <a:pathLst>
              <a:path w="104775" h="224155">
                <a:moveTo>
                  <a:pt x="56883" y="63347"/>
                </a:moveTo>
                <a:lnTo>
                  <a:pt x="30657" y="63347"/>
                </a:lnTo>
                <a:lnTo>
                  <a:pt x="30769" y="169983"/>
                </a:lnTo>
                <a:lnTo>
                  <a:pt x="46080" y="212743"/>
                </a:lnTo>
                <a:lnTo>
                  <a:pt x="82765" y="224091"/>
                </a:lnTo>
                <a:lnTo>
                  <a:pt x="89928" y="224091"/>
                </a:lnTo>
                <a:lnTo>
                  <a:pt x="97434" y="223075"/>
                </a:lnTo>
                <a:lnTo>
                  <a:pt x="104571" y="221373"/>
                </a:lnTo>
                <a:lnTo>
                  <a:pt x="104571" y="201612"/>
                </a:lnTo>
                <a:lnTo>
                  <a:pt x="86525" y="201612"/>
                </a:lnTo>
                <a:lnTo>
                  <a:pt x="70685" y="198918"/>
                </a:lnTo>
                <a:lnTo>
                  <a:pt x="61741" y="190541"/>
                </a:lnTo>
                <a:lnTo>
                  <a:pt x="57778" y="176034"/>
                </a:lnTo>
                <a:lnTo>
                  <a:pt x="56883" y="154952"/>
                </a:lnTo>
                <a:lnTo>
                  <a:pt x="56883" y="63347"/>
                </a:lnTo>
                <a:close/>
              </a:path>
              <a:path w="104775" h="224155">
                <a:moveTo>
                  <a:pt x="104571" y="199567"/>
                </a:moveTo>
                <a:lnTo>
                  <a:pt x="98094" y="201269"/>
                </a:lnTo>
                <a:lnTo>
                  <a:pt x="91986" y="201612"/>
                </a:lnTo>
                <a:lnTo>
                  <a:pt x="104571" y="201612"/>
                </a:lnTo>
                <a:lnTo>
                  <a:pt x="104571" y="199567"/>
                </a:lnTo>
                <a:close/>
              </a:path>
              <a:path w="104775" h="224155">
                <a:moveTo>
                  <a:pt x="98437" y="44272"/>
                </a:moveTo>
                <a:lnTo>
                  <a:pt x="0" y="44272"/>
                </a:lnTo>
                <a:lnTo>
                  <a:pt x="0" y="63347"/>
                </a:lnTo>
                <a:lnTo>
                  <a:pt x="98437" y="63347"/>
                </a:lnTo>
                <a:lnTo>
                  <a:pt x="98437" y="44272"/>
                </a:lnTo>
                <a:close/>
              </a:path>
              <a:path w="104775" h="224155">
                <a:moveTo>
                  <a:pt x="56883" y="0"/>
                </a:moveTo>
                <a:lnTo>
                  <a:pt x="30657" y="2717"/>
                </a:lnTo>
                <a:lnTo>
                  <a:pt x="30657" y="44272"/>
                </a:lnTo>
                <a:lnTo>
                  <a:pt x="56883" y="44272"/>
                </a:lnTo>
                <a:lnTo>
                  <a:pt x="5688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04304" y="896783"/>
            <a:ext cx="157480" cy="184785"/>
          </a:xfrm>
          <a:custGeom>
            <a:avLst/>
            <a:gdLst/>
            <a:ahLst/>
            <a:cxnLst/>
            <a:rect l="l" t="t" r="r" b="b"/>
            <a:pathLst>
              <a:path w="157480" h="184784">
                <a:moveTo>
                  <a:pt x="78333" y="0"/>
                </a:moveTo>
                <a:lnTo>
                  <a:pt x="46548" y="6469"/>
                </a:lnTo>
                <a:lnTo>
                  <a:pt x="21793" y="24942"/>
                </a:lnTo>
                <a:lnTo>
                  <a:pt x="5724" y="54017"/>
                </a:lnTo>
                <a:lnTo>
                  <a:pt x="0" y="92290"/>
                </a:lnTo>
                <a:lnTo>
                  <a:pt x="5724" y="130419"/>
                </a:lnTo>
                <a:lnTo>
                  <a:pt x="21793" y="159510"/>
                </a:lnTo>
                <a:lnTo>
                  <a:pt x="46548" y="178064"/>
                </a:lnTo>
                <a:lnTo>
                  <a:pt x="78333" y="184581"/>
                </a:lnTo>
                <a:lnTo>
                  <a:pt x="110368" y="178064"/>
                </a:lnTo>
                <a:lnTo>
                  <a:pt x="130927" y="162788"/>
                </a:lnTo>
                <a:lnTo>
                  <a:pt x="78333" y="162788"/>
                </a:lnTo>
                <a:lnTo>
                  <a:pt x="57859" y="158045"/>
                </a:lnTo>
                <a:lnTo>
                  <a:pt x="42051" y="144265"/>
                </a:lnTo>
                <a:lnTo>
                  <a:pt x="31865" y="122122"/>
                </a:lnTo>
                <a:lnTo>
                  <a:pt x="28257" y="92290"/>
                </a:lnTo>
                <a:lnTo>
                  <a:pt x="31820" y="62303"/>
                </a:lnTo>
                <a:lnTo>
                  <a:pt x="41932" y="40178"/>
                </a:lnTo>
                <a:lnTo>
                  <a:pt x="57725" y="26484"/>
                </a:lnTo>
                <a:lnTo>
                  <a:pt x="78333" y="21793"/>
                </a:lnTo>
                <a:lnTo>
                  <a:pt x="131081" y="21793"/>
                </a:lnTo>
                <a:lnTo>
                  <a:pt x="110368" y="6469"/>
                </a:lnTo>
                <a:lnTo>
                  <a:pt x="78333" y="0"/>
                </a:lnTo>
                <a:close/>
              </a:path>
              <a:path w="157480" h="184784">
                <a:moveTo>
                  <a:pt x="131081" y="21793"/>
                </a:moveTo>
                <a:lnTo>
                  <a:pt x="78333" y="21793"/>
                </a:lnTo>
                <a:lnTo>
                  <a:pt x="98998" y="26532"/>
                </a:lnTo>
                <a:lnTo>
                  <a:pt x="114904" y="40306"/>
                </a:lnTo>
                <a:lnTo>
                  <a:pt x="125126" y="62448"/>
                </a:lnTo>
                <a:lnTo>
                  <a:pt x="128739" y="92290"/>
                </a:lnTo>
                <a:lnTo>
                  <a:pt x="125078" y="121983"/>
                </a:lnTo>
                <a:lnTo>
                  <a:pt x="114776" y="144141"/>
                </a:lnTo>
                <a:lnTo>
                  <a:pt x="98854" y="157999"/>
                </a:lnTo>
                <a:lnTo>
                  <a:pt x="78333" y="162788"/>
                </a:lnTo>
                <a:lnTo>
                  <a:pt x="130927" y="162788"/>
                </a:lnTo>
                <a:lnTo>
                  <a:pt x="135339" y="159510"/>
                </a:lnTo>
                <a:lnTo>
                  <a:pt x="151558" y="130419"/>
                </a:lnTo>
                <a:lnTo>
                  <a:pt x="157340" y="92290"/>
                </a:lnTo>
                <a:lnTo>
                  <a:pt x="151558" y="54017"/>
                </a:lnTo>
                <a:lnTo>
                  <a:pt x="135339" y="24942"/>
                </a:lnTo>
                <a:lnTo>
                  <a:pt x="131081" y="21793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98249" y="896782"/>
            <a:ext cx="137795" cy="180340"/>
          </a:xfrm>
          <a:custGeom>
            <a:avLst/>
            <a:gdLst/>
            <a:ahLst/>
            <a:cxnLst/>
            <a:rect l="l" t="t" r="r" b="b"/>
            <a:pathLst>
              <a:path w="137794" h="180340">
                <a:moveTo>
                  <a:pt x="23837" y="4762"/>
                </a:moveTo>
                <a:lnTo>
                  <a:pt x="0" y="4762"/>
                </a:lnTo>
                <a:lnTo>
                  <a:pt x="0" y="179819"/>
                </a:lnTo>
                <a:lnTo>
                  <a:pt x="25552" y="179819"/>
                </a:lnTo>
                <a:lnTo>
                  <a:pt x="25552" y="83083"/>
                </a:lnTo>
                <a:lnTo>
                  <a:pt x="29498" y="58140"/>
                </a:lnTo>
                <a:lnTo>
                  <a:pt x="40274" y="38779"/>
                </a:lnTo>
                <a:lnTo>
                  <a:pt x="42408" y="37109"/>
                </a:lnTo>
                <a:lnTo>
                  <a:pt x="23837" y="37109"/>
                </a:lnTo>
                <a:lnTo>
                  <a:pt x="23837" y="4762"/>
                </a:lnTo>
                <a:close/>
              </a:path>
              <a:path w="137794" h="180340">
                <a:moveTo>
                  <a:pt x="124906" y="21793"/>
                </a:moveTo>
                <a:lnTo>
                  <a:pt x="75933" y="21793"/>
                </a:lnTo>
                <a:lnTo>
                  <a:pt x="91208" y="24745"/>
                </a:lnTo>
                <a:lnTo>
                  <a:pt x="102549" y="33412"/>
                </a:lnTo>
                <a:lnTo>
                  <a:pt x="109608" y="47505"/>
                </a:lnTo>
                <a:lnTo>
                  <a:pt x="112039" y="66738"/>
                </a:lnTo>
                <a:lnTo>
                  <a:pt x="112039" y="179819"/>
                </a:lnTo>
                <a:lnTo>
                  <a:pt x="137248" y="179819"/>
                </a:lnTo>
                <a:lnTo>
                  <a:pt x="137248" y="69113"/>
                </a:lnTo>
                <a:lnTo>
                  <a:pt x="133579" y="39063"/>
                </a:lnTo>
                <a:lnTo>
                  <a:pt x="124906" y="21793"/>
                </a:lnTo>
                <a:close/>
              </a:path>
              <a:path w="137794" h="180340">
                <a:moveTo>
                  <a:pt x="80365" y="0"/>
                </a:moveTo>
                <a:lnTo>
                  <a:pt x="63353" y="2255"/>
                </a:lnTo>
                <a:lnTo>
                  <a:pt x="48406" y="9105"/>
                </a:lnTo>
                <a:lnTo>
                  <a:pt x="35306" y="20681"/>
                </a:lnTo>
                <a:lnTo>
                  <a:pt x="23837" y="37109"/>
                </a:lnTo>
                <a:lnTo>
                  <a:pt x="42408" y="37109"/>
                </a:lnTo>
                <a:lnTo>
                  <a:pt x="56284" y="26247"/>
                </a:lnTo>
                <a:lnTo>
                  <a:pt x="75933" y="21793"/>
                </a:lnTo>
                <a:lnTo>
                  <a:pt x="124906" y="21793"/>
                </a:lnTo>
                <a:lnTo>
                  <a:pt x="122723" y="17445"/>
                </a:lnTo>
                <a:lnTo>
                  <a:pt x="104909" y="4382"/>
                </a:lnTo>
                <a:lnTo>
                  <a:pt x="8036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74163" y="1063767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918" y="0"/>
                </a:lnTo>
              </a:path>
            </a:pathLst>
          </a:custGeom>
          <a:ln w="254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88641" y="840247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820"/>
                </a:lnTo>
              </a:path>
            </a:pathLst>
          </a:custGeom>
          <a:ln w="28956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38407" y="896780"/>
            <a:ext cx="151130" cy="184150"/>
          </a:xfrm>
          <a:custGeom>
            <a:avLst/>
            <a:gdLst/>
            <a:ahLst/>
            <a:cxnLst/>
            <a:rect l="l" t="t" r="r" b="b"/>
            <a:pathLst>
              <a:path w="151129" h="184150">
                <a:moveTo>
                  <a:pt x="115112" y="70827"/>
                </a:moveTo>
                <a:lnTo>
                  <a:pt x="105244" y="70827"/>
                </a:lnTo>
                <a:lnTo>
                  <a:pt x="59343" y="74640"/>
                </a:lnTo>
                <a:lnTo>
                  <a:pt x="26438" y="85990"/>
                </a:lnTo>
                <a:lnTo>
                  <a:pt x="6625" y="104748"/>
                </a:lnTo>
                <a:lnTo>
                  <a:pt x="0" y="130784"/>
                </a:lnTo>
                <a:lnTo>
                  <a:pt x="4337" y="152011"/>
                </a:lnTo>
                <a:lnTo>
                  <a:pt x="16560" y="168832"/>
                </a:lnTo>
                <a:lnTo>
                  <a:pt x="35490" y="179906"/>
                </a:lnTo>
                <a:lnTo>
                  <a:pt x="59943" y="183896"/>
                </a:lnTo>
                <a:lnTo>
                  <a:pt x="78887" y="181401"/>
                </a:lnTo>
                <a:lnTo>
                  <a:pt x="95565" y="174151"/>
                </a:lnTo>
                <a:lnTo>
                  <a:pt x="109498" y="162496"/>
                </a:lnTo>
                <a:lnTo>
                  <a:pt x="109766" y="162102"/>
                </a:lnTo>
                <a:lnTo>
                  <a:pt x="65049" y="162102"/>
                </a:lnTo>
                <a:lnTo>
                  <a:pt x="49720" y="159838"/>
                </a:lnTo>
                <a:lnTo>
                  <a:pt x="38261" y="153425"/>
                </a:lnTo>
                <a:lnTo>
                  <a:pt x="31084" y="143436"/>
                </a:lnTo>
                <a:lnTo>
                  <a:pt x="28600" y="130441"/>
                </a:lnTo>
                <a:lnTo>
                  <a:pt x="33113" y="113295"/>
                </a:lnTo>
                <a:lnTo>
                  <a:pt x="46566" y="100809"/>
                </a:lnTo>
                <a:lnTo>
                  <a:pt x="68832" y="93176"/>
                </a:lnTo>
                <a:lnTo>
                  <a:pt x="99783" y="90589"/>
                </a:lnTo>
                <a:lnTo>
                  <a:pt x="145757" y="90589"/>
                </a:lnTo>
                <a:lnTo>
                  <a:pt x="145757" y="71183"/>
                </a:lnTo>
                <a:lnTo>
                  <a:pt x="120205" y="71183"/>
                </a:lnTo>
                <a:lnTo>
                  <a:pt x="115112" y="70827"/>
                </a:lnTo>
                <a:close/>
              </a:path>
              <a:path w="151129" h="184150">
                <a:moveTo>
                  <a:pt x="145819" y="146786"/>
                </a:moveTo>
                <a:lnTo>
                  <a:pt x="120205" y="146786"/>
                </a:lnTo>
                <a:lnTo>
                  <a:pt x="120462" y="155591"/>
                </a:lnTo>
                <a:lnTo>
                  <a:pt x="121232" y="164074"/>
                </a:lnTo>
                <a:lnTo>
                  <a:pt x="122514" y="172171"/>
                </a:lnTo>
                <a:lnTo>
                  <a:pt x="124307" y="179819"/>
                </a:lnTo>
                <a:lnTo>
                  <a:pt x="150533" y="179819"/>
                </a:lnTo>
                <a:lnTo>
                  <a:pt x="148206" y="171502"/>
                </a:lnTo>
                <a:lnTo>
                  <a:pt x="146740" y="162833"/>
                </a:lnTo>
                <a:lnTo>
                  <a:pt x="145977" y="153716"/>
                </a:lnTo>
                <a:lnTo>
                  <a:pt x="145819" y="146786"/>
                </a:lnTo>
                <a:close/>
              </a:path>
              <a:path w="151129" h="184150">
                <a:moveTo>
                  <a:pt x="145757" y="90589"/>
                </a:moveTo>
                <a:lnTo>
                  <a:pt x="113068" y="90589"/>
                </a:lnTo>
                <a:lnTo>
                  <a:pt x="120205" y="91274"/>
                </a:lnTo>
                <a:lnTo>
                  <a:pt x="120142" y="100809"/>
                </a:lnTo>
                <a:lnTo>
                  <a:pt x="115896" y="124458"/>
                </a:lnTo>
                <a:lnTo>
                  <a:pt x="104115" y="144056"/>
                </a:lnTo>
                <a:lnTo>
                  <a:pt x="86595" y="157260"/>
                </a:lnTo>
                <a:lnTo>
                  <a:pt x="65049" y="162102"/>
                </a:lnTo>
                <a:lnTo>
                  <a:pt x="109766" y="162102"/>
                </a:lnTo>
                <a:lnTo>
                  <a:pt x="120205" y="146786"/>
                </a:lnTo>
                <a:lnTo>
                  <a:pt x="145819" y="146786"/>
                </a:lnTo>
                <a:lnTo>
                  <a:pt x="145757" y="90589"/>
                </a:lnTo>
                <a:close/>
              </a:path>
              <a:path w="151129" h="184150">
                <a:moveTo>
                  <a:pt x="132815" y="21094"/>
                </a:moveTo>
                <a:lnTo>
                  <a:pt x="76619" y="21094"/>
                </a:lnTo>
                <a:lnTo>
                  <a:pt x="95929" y="23528"/>
                </a:lnTo>
                <a:lnTo>
                  <a:pt x="109523" y="30849"/>
                </a:lnTo>
                <a:lnTo>
                  <a:pt x="117561" y="43088"/>
                </a:lnTo>
                <a:lnTo>
                  <a:pt x="120205" y="60274"/>
                </a:lnTo>
                <a:lnTo>
                  <a:pt x="120205" y="71183"/>
                </a:lnTo>
                <a:lnTo>
                  <a:pt x="145757" y="71183"/>
                </a:lnTo>
                <a:lnTo>
                  <a:pt x="145757" y="69113"/>
                </a:lnTo>
                <a:lnTo>
                  <a:pt x="142065" y="38351"/>
                </a:lnTo>
                <a:lnTo>
                  <a:pt x="132815" y="21094"/>
                </a:lnTo>
                <a:close/>
              </a:path>
              <a:path w="151129" h="184150">
                <a:moveTo>
                  <a:pt x="81038" y="0"/>
                </a:moveTo>
                <a:lnTo>
                  <a:pt x="51941" y="3041"/>
                </a:lnTo>
                <a:lnTo>
                  <a:pt x="29541" y="12084"/>
                </a:lnTo>
                <a:lnTo>
                  <a:pt x="13907" y="27003"/>
                </a:lnTo>
                <a:lnTo>
                  <a:pt x="5105" y="47675"/>
                </a:lnTo>
                <a:lnTo>
                  <a:pt x="29959" y="51422"/>
                </a:lnTo>
                <a:lnTo>
                  <a:pt x="35533" y="37918"/>
                </a:lnTo>
                <a:lnTo>
                  <a:pt x="45121" y="28467"/>
                </a:lnTo>
                <a:lnTo>
                  <a:pt x="58793" y="22911"/>
                </a:lnTo>
                <a:lnTo>
                  <a:pt x="76619" y="21094"/>
                </a:lnTo>
                <a:lnTo>
                  <a:pt x="132815" y="21094"/>
                </a:lnTo>
                <a:lnTo>
                  <a:pt x="130519" y="16811"/>
                </a:lnTo>
                <a:lnTo>
                  <a:pt x="110412" y="4144"/>
                </a:lnTo>
                <a:lnTo>
                  <a:pt x="8103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25503" y="896782"/>
            <a:ext cx="137795" cy="180340"/>
          </a:xfrm>
          <a:custGeom>
            <a:avLst/>
            <a:gdLst/>
            <a:ahLst/>
            <a:cxnLst/>
            <a:rect l="l" t="t" r="r" b="b"/>
            <a:pathLst>
              <a:path w="137795" h="180340">
                <a:moveTo>
                  <a:pt x="23825" y="4762"/>
                </a:moveTo>
                <a:lnTo>
                  <a:pt x="0" y="4762"/>
                </a:lnTo>
                <a:lnTo>
                  <a:pt x="0" y="179819"/>
                </a:lnTo>
                <a:lnTo>
                  <a:pt x="25539" y="179819"/>
                </a:lnTo>
                <a:lnTo>
                  <a:pt x="25539" y="83083"/>
                </a:lnTo>
                <a:lnTo>
                  <a:pt x="29490" y="58140"/>
                </a:lnTo>
                <a:lnTo>
                  <a:pt x="40274" y="38779"/>
                </a:lnTo>
                <a:lnTo>
                  <a:pt x="42409" y="37109"/>
                </a:lnTo>
                <a:lnTo>
                  <a:pt x="23825" y="37109"/>
                </a:lnTo>
                <a:lnTo>
                  <a:pt x="23825" y="4762"/>
                </a:lnTo>
                <a:close/>
              </a:path>
              <a:path w="137795" h="180340">
                <a:moveTo>
                  <a:pt x="124927" y="21793"/>
                </a:moveTo>
                <a:lnTo>
                  <a:pt x="75946" y="21793"/>
                </a:lnTo>
                <a:lnTo>
                  <a:pt x="91215" y="24745"/>
                </a:lnTo>
                <a:lnTo>
                  <a:pt x="102557" y="33412"/>
                </a:lnTo>
                <a:lnTo>
                  <a:pt x="109619" y="47505"/>
                </a:lnTo>
                <a:lnTo>
                  <a:pt x="112052" y="66738"/>
                </a:lnTo>
                <a:lnTo>
                  <a:pt x="112052" y="179819"/>
                </a:lnTo>
                <a:lnTo>
                  <a:pt x="137261" y="179819"/>
                </a:lnTo>
                <a:lnTo>
                  <a:pt x="137261" y="69113"/>
                </a:lnTo>
                <a:lnTo>
                  <a:pt x="133595" y="39063"/>
                </a:lnTo>
                <a:lnTo>
                  <a:pt x="124927" y="21793"/>
                </a:lnTo>
                <a:close/>
              </a:path>
              <a:path w="137795" h="180340">
                <a:moveTo>
                  <a:pt x="80378" y="0"/>
                </a:moveTo>
                <a:lnTo>
                  <a:pt x="63355" y="2255"/>
                </a:lnTo>
                <a:lnTo>
                  <a:pt x="48406" y="9105"/>
                </a:lnTo>
                <a:lnTo>
                  <a:pt x="35304" y="20681"/>
                </a:lnTo>
                <a:lnTo>
                  <a:pt x="23825" y="37109"/>
                </a:lnTo>
                <a:lnTo>
                  <a:pt x="42409" y="37109"/>
                </a:lnTo>
                <a:lnTo>
                  <a:pt x="56293" y="26247"/>
                </a:lnTo>
                <a:lnTo>
                  <a:pt x="75946" y="21793"/>
                </a:lnTo>
                <a:lnTo>
                  <a:pt x="124927" y="21793"/>
                </a:lnTo>
                <a:lnTo>
                  <a:pt x="122745" y="17445"/>
                </a:lnTo>
                <a:lnTo>
                  <a:pt x="104932" y="4382"/>
                </a:lnTo>
                <a:lnTo>
                  <a:pt x="8037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94929" y="896786"/>
            <a:ext cx="156210" cy="184785"/>
          </a:xfrm>
          <a:custGeom>
            <a:avLst/>
            <a:gdLst/>
            <a:ahLst/>
            <a:cxnLst/>
            <a:rect l="l" t="t" r="r" b="b"/>
            <a:pathLst>
              <a:path w="156210" h="184784">
                <a:moveTo>
                  <a:pt x="78320" y="0"/>
                </a:moveTo>
                <a:lnTo>
                  <a:pt x="46687" y="6565"/>
                </a:lnTo>
                <a:lnTo>
                  <a:pt x="21920" y="25199"/>
                </a:lnTo>
                <a:lnTo>
                  <a:pt x="5772" y="54306"/>
                </a:lnTo>
                <a:lnTo>
                  <a:pt x="0" y="92290"/>
                </a:lnTo>
                <a:lnTo>
                  <a:pt x="5627" y="130701"/>
                </a:lnTo>
                <a:lnTo>
                  <a:pt x="21534" y="159756"/>
                </a:lnTo>
                <a:lnTo>
                  <a:pt x="46253" y="178148"/>
                </a:lnTo>
                <a:lnTo>
                  <a:pt x="78320" y="184569"/>
                </a:lnTo>
                <a:lnTo>
                  <a:pt x="103680" y="181224"/>
                </a:lnTo>
                <a:lnTo>
                  <a:pt x="124852" y="171335"/>
                </a:lnTo>
                <a:lnTo>
                  <a:pt x="133986" y="162433"/>
                </a:lnTo>
                <a:lnTo>
                  <a:pt x="80352" y="162433"/>
                </a:lnTo>
                <a:lnTo>
                  <a:pt x="58863" y="157937"/>
                </a:lnTo>
                <a:lnTo>
                  <a:pt x="42443" y="144854"/>
                </a:lnTo>
                <a:lnTo>
                  <a:pt x="31957" y="123787"/>
                </a:lnTo>
                <a:lnTo>
                  <a:pt x="28270" y="95338"/>
                </a:lnTo>
                <a:lnTo>
                  <a:pt x="28270" y="94335"/>
                </a:lnTo>
                <a:lnTo>
                  <a:pt x="155651" y="94335"/>
                </a:lnTo>
                <a:lnTo>
                  <a:pt x="155651" y="90589"/>
                </a:lnTo>
                <a:lnTo>
                  <a:pt x="153444" y="75260"/>
                </a:lnTo>
                <a:lnTo>
                  <a:pt x="28600" y="75260"/>
                </a:lnTo>
                <a:lnTo>
                  <a:pt x="34427" y="52247"/>
                </a:lnTo>
                <a:lnTo>
                  <a:pt x="45073" y="35496"/>
                </a:lnTo>
                <a:lnTo>
                  <a:pt x="60256" y="25261"/>
                </a:lnTo>
                <a:lnTo>
                  <a:pt x="79692" y="21793"/>
                </a:lnTo>
                <a:lnTo>
                  <a:pt x="131490" y="21793"/>
                </a:lnTo>
                <a:lnTo>
                  <a:pt x="110238" y="6201"/>
                </a:lnTo>
                <a:lnTo>
                  <a:pt x="78320" y="0"/>
                </a:lnTo>
                <a:close/>
              </a:path>
              <a:path w="156210" h="184784">
                <a:moveTo>
                  <a:pt x="128396" y="128384"/>
                </a:moveTo>
                <a:lnTo>
                  <a:pt x="120222" y="142893"/>
                </a:lnTo>
                <a:lnTo>
                  <a:pt x="109232" y="153576"/>
                </a:lnTo>
                <a:lnTo>
                  <a:pt x="95814" y="160175"/>
                </a:lnTo>
                <a:lnTo>
                  <a:pt x="80352" y="162433"/>
                </a:lnTo>
                <a:lnTo>
                  <a:pt x="133986" y="162433"/>
                </a:lnTo>
                <a:lnTo>
                  <a:pt x="141487" y="155122"/>
                </a:lnTo>
                <a:lnTo>
                  <a:pt x="153238" y="132803"/>
                </a:lnTo>
                <a:lnTo>
                  <a:pt x="128396" y="128384"/>
                </a:lnTo>
                <a:close/>
              </a:path>
              <a:path w="156210" h="184784">
                <a:moveTo>
                  <a:pt x="131490" y="21793"/>
                </a:moveTo>
                <a:lnTo>
                  <a:pt x="79692" y="21793"/>
                </a:lnTo>
                <a:lnTo>
                  <a:pt x="98877" y="25357"/>
                </a:lnTo>
                <a:lnTo>
                  <a:pt x="113622" y="35753"/>
                </a:lnTo>
                <a:lnTo>
                  <a:pt x="123321" y="52536"/>
                </a:lnTo>
                <a:lnTo>
                  <a:pt x="127368" y="75260"/>
                </a:lnTo>
                <a:lnTo>
                  <a:pt x="153444" y="75260"/>
                </a:lnTo>
                <a:lnTo>
                  <a:pt x="150179" y="52576"/>
                </a:lnTo>
                <a:lnTo>
                  <a:pt x="134616" y="24087"/>
                </a:lnTo>
                <a:lnTo>
                  <a:pt x="131490" y="21793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4082" y="970310"/>
            <a:ext cx="156845" cy="133350"/>
          </a:xfrm>
          <a:custGeom>
            <a:avLst/>
            <a:gdLst/>
            <a:ahLst/>
            <a:cxnLst/>
            <a:rect l="l" t="t" r="r" b="b"/>
            <a:pathLst>
              <a:path w="156844" h="133350">
                <a:moveTo>
                  <a:pt x="92875" y="0"/>
                </a:moveTo>
                <a:lnTo>
                  <a:pt x="0" y="48640"/>
                </a:lnTo>
                <a:lnTo>
                  <a:pt x="68668" y="132829"/>
                </a:lnTo>
                <a:lnTo>
                  <a:pt x="156336" y="84924"/>
                </a:lnTo>
                <a:lnTo>
                  <a:pt x="9287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64066" y="660397"/>
            <a:ext cx="114935" cy="126364"/>
          </a:xfrm>
          <a:custGeom>
            <a:avLst/>
            <a:gdLst/>
            <a:ahLst/>
            <a:cxnLst/>
            <a:rect l="l" t="t" r="r" b="b"/>
            <a:pathLst>
              <a:path w="114934" h="126365">
                <a:moveTo>
                  <a:pt x="64947" y="0"/>
                </a:moveTo>
                <a:lnTo>
                  <a:pt x="0" y="32092"/>
                </a:lnTo>
                <a:lnTo>
                  <a:pt x="58458" y="125831"/>
                </a:lnTo>
                <a:lnTo>
                  <a:pt x="114388" y="83451"/>
                </a:lnTo>
                <a:lnTo>
                  <a:pt x="6494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31622" y="818861"/>
            <a:ext cx="127635" cy="149225"/>
          </a:xfrm>
          <a:custGeom>
            <a:avLst/>
            <a:gdLst/>
            <a:ahLst/>
            <a:cxnLst/>
            <a:rect l="l" t="t" r="r" b="b"/>
            <a:pathLst>
              <a:path w="127634" h="149225">
                <a:moveTo>
                  <a:pt x="84277" y="0"/>
                </a:moveTo>
                <a:lnTo>
                  <a:pt x="0" y="59131"/>
                </a:lnTo>
                <a:lnTo>
                  <a:pt x="48818" y="148818"/>
                </a:lnTo>
                <a:lnTo>
                  <a:pt x="127254" y="87858"/>
                </a:lnTo>
                <a:lnTo>
                  <a:pt x="8427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79162" y="997960"/>
            <a:ext cx="123825" cy="121920"/>
          </a:xfrm>
          <a:custGeom>
            <a:avLst/>
            <a:gdLst/>
            <a:ahLst/>
            <a:cxnLst/>
            <a:rect l="l" t="t" r="r" b="b"/>
            <a:pathLst>
              <a:path w="123825" h="121919">
                <a:moveTo>
                  <a:pt x="96177" y="0"/>
                </a:moveTo>
                <a:lnTo>
                  <a:pt x="0" y="60744"/>
                </a:lnTo>
                <a:lnTo>
                  <a:pt x="42773" y="121411"/>
                </a:lnTo>
                <a:lnTo>
                  <a:pt x="123812" y="63042"/>
                </a:lnTo>
                <a:lnTo>
                  <a:pt x="9617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0619" y="924827"/>
            <a:ext cx="96520" cy="126364"/>
          </a:xfrm>
          <a:custGeom>
            <a:avLst/>
            <a:gdLst/>
            <a:ahLst/>
            <a:cxnLst/>
            <a:rect l="l" t="t" r="r" b="b"/>
            <a:pathLst>
              <a:path w="96519" h="126365">
                <a:moveTo>
                  <a:pt x="77228" y="0"/>
                </a:moveTo>
                <a:lnTo>
                  <a:pt x="0" y="62039"/>
                </a:lnTo>
                <a:lnTo>
                  <a:pt x="27368" y="126288"/>
                </a:lnTo>
                <a:lnTo>
                  <a:pt x="96202" y="66624"/>
                </a:lnTo>
                <a:lnTo>
                  <a:pt x="7722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26204" y="1007169"/>
            <a:ext cx="71755" cy="95250"/>
          </a:xfrm>
          <a:custGeom>
            <a:avLst/>
            <a:gdLst/>
            <a:ahLst/>
            <a:cxnLst/>
            <a:rect l="l" t="t" r="r" b="b"/>
            <a:pathLst>
              <a:path w="71755" h="95250">
                <a:moveTo>
                  <a:pt x="65125" y="0"/>
                </a:moveTo>
                <a:lnTo>
                  <a:pt x="0" y="57924"/>
                </a:lnTo>
                <a:lnTo>
                  <a:pt x="12090" y="95021"/>
                </a:lnTo>
                <a:lnTo>
                  <a:pt x="71246" y="43687"/>
                </a:lnTo>
                <a:lnTo>
                  <a:pt x="6512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43336" y="1063138"/>
            <a:ext cx="58419" cy="73025"/>
          </a:xfrm>
          <a:custGeom>
            <a:avLst/>
            <a:gdLst/>
            <a:ahLst/>
            <a:cxnLst/>
            <a:rect l="l" t="t" r="r" b="b"/>
            <a:pathLst>
              <a:path w="58419" h="73025">
                <a:moveTo>
                  <a:pt x="56464" y="0"/>
                </a:moveTo>
                <a:lnTo>
                  <a:pt x="0" y="50139"/>
                </a:lnTo>
                <a:lnTo>
                  <a:pt x="6324" y="72999"/>
                </a:lnTo>
                <a:lnTo>
                  <a:pt x="24975" y="56579"/>
                </a:lnTo>
                <a:lnTo>
                  <a:pt x="41614" y="39995"/>
                </a:lnTo>
                <a:lnTo>
                  <a:pt x="53562" y="27168"/>
                </a:lnTo>
                <a:lnTo>
                  <a:pt x="58140" y="22021"/>
                </a:lnTo>
                <a:lnTo>
                  <a:pt x="5646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62861" y="1121067"/>
            <a:ext cx="76835" cy="60325"/>
          </a:xfrm>
          <a:custGeom>
            <a:avLst/>
            <a:gdLst/>
            <a:ahLst/>
            <a:cxnLst/>
            <a:rect l="l" t="t" r="r" b="b"/>
            <a:pathLst>
              <a:path w="76834" h="60325">
                <a:moveTo>
                  <a:pt x="67754" y="0"/>
                </a:moveTo>
                <a:lnTo>
                  <a:pt x="0" y="43446"/>
                </a:lnTo>
                <a:lnTo>
                  <a:pt x="15684" y="59816"/>
                </a:lnTo>
                <a:lnTo>
                  <a:pt x="17018" y="59855"/>
                </a:lnTo>
                <a:lnTo>
                  <a:pt x="40396" y="47012"/>
                </a:lnTo>
                <a:lnTo>
                  <a:pt x="59202" y="35139"/>
                </a:lnTo>
                <a:lnTo>
                  <a:pt x="71733" y="26416"/>
                </a:lnTo>
                <a:lnTo>
                  <a:pt x="76288" y="23025"/>
                </a:lnTo>
                <a:lnTo>
                  <a:pt x="6775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04707" y="943731"/>
            <a:ext cx="49530" cy="95885"/>
          </a:xfrm>
          <a:custGeom>
            <a:avLst/>
            <a:gdLst/>
            <a:ahLst/>
            <a:cxnLst/>
            <a:rect l="l" t="t" r="r" b="b"/>
            <a:pathLst>
              <a:path w="49530" h="95884">
                <a:moveTo>
                  <a:pt x="42392" y="0"/>
                </a:moveTo>
                <a:lnTo>
                  <a:pt x="0" y="52184"/>
                </a:lnTo>
                <a:lnTo>
                  <a:pt x="4838" y="95338"/>
                </a:lnTo>
                <a:lnTo>
                  <a:pt x="49542" y="40995"/>
                </a:lnTo>
                <a:lnTo>
                  <a:pt x="423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10779" y="998419"/>
            <a:ext cx="45720" cy="74930"/>
          </a:xfrm>
          <a:custGeom>
            <a:avLst/>
            <a:gdLst/>
            <a:ahLst/>
            <a:cxnLst/>
            <a:rect l="l" t="t" r="r" b="b"/>
            <a:pathLst>
              <a:path w="45719" h="74930">
                <a:moveTo>
                  <a:pt x="45250" y="0"/>
                </a:moveTo>
                <a:lnTo>
                  <a:pt x="0" y="55702"/>
                </a:lnTo>
                <a:lnTo>
                  <a:pt x="787" y="74472"/>
                </a:lnTo>
                <a:lnTo>
                  <a:pt x="11292" y="59609"/>
                </a:lnTo>
                <a:lnTo>
                  <a:pt x="33875" y="22502"/>
                </a:lnTo>
                <a:lnTo>
                  <a:pt x="4525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55335" y="879019"/>
            <a:ext cx="32384" cy="100330"/>
          </a:xfrm>
          <a:custGeom>
            <a:avLst/>
            <a:gdLst/>
            <a:ahLst/>
            <a:cxnLst/>
            <a:rect l="l" t="t" r="r" b="b"/>
            <a:pathLst>
              <a:path w="32384" h="100330">
                <a:moveTo>
                  <a:pt x="32308" y="0"/>
                </a:moveTo>
                <a:lnTo>
                  <a:pt x="0" y="52387"/>
                </a:lnTo>
                <a:lnTo>
                  <a:pt x="8229" y="100152"/>
                </a:lnTo>
                <a:lnTo>
                  <a:pt x="14269" y="88769"/>
                </a:lnTo>
                <a:lnTo>
                  <a:pt x="18545" y="76714"/>
                </a:lnTo>
                <a:lnTo>
                  <a:pt x="23092" y="56553"/>
                </a:lnTo>
                <a:lnTo>
                  <a:pt x="30175" y="19697"/>
                </a:lnTo>
                <a:lnTo>
                  <a:pt x="32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3290" y="763178"/>
            <a:ext cx="86995" cy="128905"/>
          </a:xfrm>
          <a:custGeom>
            <a:avLst/>
            <a:gdLst/>
            <a:ahLst/>
            <a:cxnLst/>
            <a:rect l="l" t="t" r="r" b="b"/>
            <a:pathLst>
              <a:path w="86994" h="128905">
                <a:moveTo>
                  <a:pt x="55067" y="0"/>
                </a:moveTo>
                <a:lnTo>
                  <a:pt x="0" y="44957"/>
                </a:lnTo>
                <a:lnTo>
                  <a:pt x="41275" y="128714"/>
                </a:lnTo>
                <a:lnTo>
                  <a:pt x="86461" y="84975"/>
                </a:lnTo>
                <a:lnTo>
                  <a:pt x="5506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01348" y="721574"/>
            <a:ext cx="58419" cy="113030"/>
          </a:xfrm>
          <a:custGeom>
            <a:avLst/>
            <a:gdLst/>
            <a:ahLst/>
            <a:cxnLst/>
            <a:rect l="l" t="t" r="r" b="b"/>
            <a:pathLst>
              <a:path w="58419" h="113030">
                <a:moveTo>
                  <a:pt x="29883" y="0"/>
                </a:moveTo>
                <a:lnTo>
                  <a:pt x="0" y="31775"/>
                </a:lnTo>
                <a:lnTo>
                  <a:pt x="30962" y="112648"/>
                </a:lnTo>
                <a:lnTo>
                  <a:pt x="58432" y="76238"/>
                </a:lnTo>
                <a:lnTo>
                  <a:pt x="2988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80661" y="864646"/>
            <a:ext cx="62865" cy="113664"/>
          </a:xfrm>
          <a:custGeom>
            <a:avLst/>
            <a:gdLst/>
            <a:ahLst/>
            <a:cxnLst/>
            <a:rect l="l" t="t" r="r" b="b"/>
            <a:pathLst>
              <a:path w="62865" h="113665">
                <a:moveTo>
                  <a:pt x="45593" y="0"/>
                </a:moveTo>
                <a:lnTo>
                  <a:pt x="0" y="46367"/>
                </a:lnTo>
                <a:lnTo>
                  <a:pt x="19507" y="113093"/>
                </a:lnTo>
                <a:lnTo>
                  <a:pt x="62395" y="62737"/>
                </a:lnTo>
                <a:lnTo>
                  <a:pt x="4559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37308" y="812921"/>
            <a:ext cx="45085" cy="101600"/>
          </a:xfrm>
          <a:custGeom>
            <a:avLst/>
            <a:gdLst/>
            <a:ahLst/>
            <a:cxnLst/>
            <a:rect l="l" t="t" r="r" b="b"/>
            <a:pathLst>
              <a:path w="45084" h="101600">
                <a:moveTo>
                  <a:pt x="28143" y="0"/>
                </a:moveTo>
                <a:lnTo>
                  <a:pt x="0" y="39814"/>
                </a:lnTo>
                <a:lnTo>
                  <a:pt x="14706" y="101130"/>
                </a:lnTo>
                <a:lnTo>
                  <a:pt x="44818" y="55130"/>
                </a:lnTo>
                <a:lnTo>
                  <a:pt x="2814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71488" y="781850"/>
            <a:ext cx="17780" cy="76835"/>
          </a:xfrm>
          <a:custGeom>
            <a:avLst/>
            <a:gdLst/>
            <a:ahLst/>
            <a:cxnLst/>
            <a:rect l="l" t="t" r="r" b="b"/>
            <a:pathLst>
              <a:path w="17780" h="76834">
                <a:moveTo>
                  <a:pt x="12217" y="0"/>
                </a:moveTo>
                <a:lnTo>
                  <a:pt x="0" y="19469"/>
                </a:lnTo>
                <a:lnTo>
                  <a:pt x="16751" y="76492"/>
                </a:lnTo>
                <a:lnTo>
                  <a:pt x="17233" y="74218"/>
                </a:lnTo>
                <a:lnTo>
                  <a:pt x="17055" y="41849"/>
                </a:lnTo>
                <a:lnTo>
                  <a:pt x="15263" y="18645"/>
                </a:lnTo>
                <a:lnTo>
                  <a:pt x="13203" y="4672"/>
                </a:lnTo>
                <a:lnTo>
                  <a:pt x="122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27133" y="765049"/>
            <a:ext cx="175260" cy="173990"/>
          </a:xfrm>
          <a:custGeom>
            <a:avLst/>
            <a:gdLst/>
            <a:ahLst/>
            <a:cxnLst/>
            <a:rect l="l" t="t" r="r" b="b"/>
            <a:pathLst>
              <a:path w="175259" h="173990">
                <a:moveTo>
                  <a:pt x="107454" y="0"/>
                </a:moveTo>
                <a:lnTo>
                  <a:pt x="0" y="69037"/>
                </a:lnTo>
                <a:lnTo>
                  <a:pt x="65760" y="173405"/>
                </a:lnTo>
                <a:lnTo>
                  <a:pt x="175132" y="107467"/>
                </a:lnTo>
                <a:lnTo>
                  <a:pt x="10745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671581" y="881905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5755" y="0"/>
                </a:moveTo>
                <a:lnTo>
                  <a:pt x="18389" y="0"/>
                </a:lnTo>
                <a:lnTo>
                  <a:pt x="14770" y="952"/>
                </a:lnTo>
                <a:lnTo>
                  <a:pt x="7721" y="4749"/>
                </a:lnTo>
                <a:lnTo>
                  <a:pt x="4952" y="7454"/>
                </a:lnTo>
                <a:lnTo>
                  <a:pt x="1003" y="14541"/>
                </a:lnTo>
                <a:lnTo>
                  <a:pt x="0" y="18211"/>
                </a:lnTo>
                <a:lnTo>
                  <a:pt x="0" y="25882"/>
                </a:lnTo>
                <a:lnTo>
                  <a:pt x="18262" y="44094"/>
                </a:lnTo>
                <a:lnTo>
                  <a:pt x="25907" y="44094"/>
                </a:lnTo>
                <a:lnTo>
                  <a:pt x="29552" y="43103"/>
                </a:lnTo>
                <a:lnTo>
                  <a:pt x="34370" y="40449"/>
                </a:lnTo>
                <a:lnTo>
                  <a:pt x="18935" y="40449"/>
                </a:lnTo>
                <a:lnTo>
                  <a:pt x="15849" y="39624"/>
                </a:lnTo>
                <a:lnTo>
                  <a:pt x="10007" y="36372"/>
                </a:lnTo>
                <a:lnTo>
                  <a:pt x="7746" y="34112"/>
                </a:lnTo>
                <a:lnTo>
                  <a:pt x="4495" y="28270"/>
                </a:lnTo>
                <a:lnTo>
                  <a:pt x="3682" y="25247"/>
                </a:lnTo>
                <a:lnTo>
                  <a:pt x="3730" y="18681"/>
                </a:lnTo>
                <a:lnTo>
                  <a:pt x="13055" y="6032"/>
                </a:lnTo>
                <a:lnTo>
                  <a:pt x="15963" y="4432"/>
                </a:lnTo>
                <a:lnTo>
                  <a:pt x="18999" y="3644"/>
                </a:lnTo>
                <a:lnTo>
                  <a:pt x="34398" y="3644"/>
                </a:lnTo>
                <a:lnTo>
                  <a:pt x="29400" y="952"/>
                </a:lnTo>
                <a:lnTo>
                  <a:pt x="25755" y="0"/>
                </a:lnTo>
                <a:close/>
              </a:path>
              <a:path w="44450" h="44450">
                <a:moveTo>
                  <a:pt x="34398" y="3644"/>
                </a:moveTo>
                <a:lnTo>
                  <a:pt x="25171" y="3644"/>
                </a:lnTo>
                <a:lnTo>
                  <a:pt x="28168" y="4432"/>
                </a:lnTo>
                <a:lnTo>
                  <a:pt x="34048" y="7620"/>
                </a:lnTo>
                <a:lnTo>
                  <a:pt x="40462" y="25247"/>
                </a:lnTo>
                <a:lnTo>
                  <a:pt x="39649" y="28270"/>
                </a:lnTo>
                <a:lnTo>
                  <a:pt x="36410" y="34112"/>
                </a:lnTo>
                <a:lnTo>
                  <a:pt x="34150" y="36372"/>
                </a:lnTo>
                <a:lnTo>
                  <a:pt x="28308" y="39624"/>
                </a:lnTo>
                <a:lnTo>
                  <a:pt x="25260" y="40449"/>
                </a:lnTo>
                <a:lnTo>
                  <a:pt x="34370" y="40449"/>
                </a:lnTo>
                <a:lnTo>
                  <a:pt x="36537" y="39255"/>
                </a:lnTo>
                <a:lnTo>
                  <a:pt x="39281" y="36525"/>
                </a:lnTo>
                <a:lnTo>
                  <a:pt x="43141" y="29502"/>
                </a:lnTo>
                <a:lnTo>
                  <a:pt x="44107" y="25882"/>
                </a:lnTo>
                <a:lnTo>
                  <a:pt x="44107" y="18211"/>
                </a:lnTo>
                <a:lnTo>
                  <a:pt x="43116" y="14541"/>
                </a:lnTo>
                <a:lnTo>
                  <a:pt x="40910" y="10528"/>
                </a:lnTo>
                <a:lnTo>
                  <a:pt x="39192" y="7454"/>
                </a:lnTo>
                <a:lnTo>
                  <a:pt x="36448" y="4749"/>
                </a:lnTo>
                <a:lnTo>
                  <a:pt x="34398" y="3644"/>
                </a:lnTo>
                <a:close/>
              </a:path>
              <a:path w="44450" h="44450">
                <a:moveTo>
                  <a:pt x="23355" y="10528"/>
                </a:moveTo>
                <a:lnTo>
                  <a:pt x="12407" y="10528"/>
                </a:lnTo>
                <a:lnTo>
                  <a:pt x="12407" y="34251"/>
                </a:lnTo>
                <a:lnTo>
                  <a:pt x="16243" y="34251"/>
                </a:lnTo>
                <a:lnTo>
                  <a:pt x="16243" y="24168"/>
                </a:lnTo>
                <a:lnTo>
                  <a:pt x="25045" y="24168"/>
                </a:lnTo>
                <a:lnTo>
                  <a:pt x="24764" y="23990"/>
                </a:lnTo>
                <a:lnTo>
                  <a:pt x="23926" y="23634"/>
                </a:lnTo>
                <a:lnTo>
                  <a:pt x="25984" y="23495"/>
                </a:lnTo>
                <a:lnTo>
                  <a:pt x="27622" y="22758"/>
                </a:lnTo>
                <a:lnTo>
                  <a:pt x="29394" y="20904"/>
                </a:lnTo>
                <a:lnTo>
                  <a:pt x="16243" y="20904"/>
                </a:lnTo>
                <a:lnTo>
                  <a:pt x="16243" y="13728"/>
                </a:lnTo>
                <a:lnTo>
                  <a:pt x="29772" y="13728"/>
                </a:lnTo>
                <a:lnTo>
                  <a:pt x="28854" y="12395"/>
                </a:lnTo>
                <a:lnTo>
                  <a:pt x="27851" y="11633"/>
                </a:lnTo>
                <a:lnTo>
                  <a:pt x="25361" y="10731"/>
                </a:lnTo>
                <a:lnTo>
                  <a:pt x="23355" y="10528"/>
                </a:lnTo>
                <a:close/>
              </a:path>
              <a:path w="44450" h="44450">
                <a:moveTo>
                  <a:pt x="25045" y="24168"/>
                </a:moveTo>
                <a:lnTo>
                  <a:pt x="19850" y="24168"/>
                </a:lnTo>
                <a:lnTo>
                  <a:pt x="20853" y="24434"/>
                </a:lnTo>
                <a:lnTo>
                  <a:pt x="22555" y="25730"/>
                </a:lnTo>
                <a:lnTo>
                  <a:pt x="23901" y="27571"/>
                </a:lnTo>
                <a:lnTo>
                  <a:pt x="27660" y="34251"/>
                </a:lnTo>
                <a:lnTo>
                  <a:pt x="32334" y="34251"/>
                </a:lnTo>
                <a:lnTo>
                  <a:pt x="29384" y="29502"/>
                </a:lnTo>
                <a:lnTo>
                  <a:pt x="28092" y="27381"/>
                </a:lnTo>
                <a:lnTo>
                  <a:pt x="26898" y="25831"/>
                </a:lnTo>
                <a:lnTo>
                  <a:pt x="25933" y="24866"/>
                </a:lnTo>
                <a:lnTo>
                  <a:pt x="25425" y="24409"/>
                </a:lnTo>
                <a:lnTo>
                  <a:pt x="25045" y="24168"/>
                </a:lnTo>
                <a:close/>
              </a:path>
              <a:path w="44450" h="44450">
                <a:moveTo>
                  <a:pt x="29772" y="13728"/>
                </a:moveTo>
                <a:lnTo>
                  <a:pt x="22453" y="13728"/>
                </a:lnTo>
                <a:lnTo>
                  <a:pt x="23723" y="13868"/>
                </a:lnTo>
                <a:lnTo>
                  <a:pt x="25120" y="14427"/>
                </a:lnTo>
                <a:lnTo>
                  <a:pt x="25666" y="14820"/>
                </a:lnTo>
                <a:lnTo>
                  <a:pt x="26454" y="15938"/>
                </a:lnTo>
                <a:lnTo>
                  <a:pt x="26657" y="16573"/>
                </a:lnTo>
                <a:lnTo>
                  <a:pt x="26657" y="18364"/>
                </a:lnTo>
                <a:lnTo>
                  <a:pt x="26238" y="19240"/>
                </a:lnTo>
                <a:lnTo>
                  <a:pt x="25425" y="19888"/>
                </a:lnTo>
                <a:lnTo>
                  <a:pt x="24625" y="20561"/>
                </a:lnTo>
                <a:lnTo>
                  <a:pt x="23113" y="20904"/>
                </a:lnTo>
                <a:lnTo>
                  <a:pt x="29394" y="20904"/>
                </a:lnTo>
                <a:lnTo>
                  <a:pt x="30086" y="20180"/>
                </a:lnTo>
                <a:lnTo>
                  <a:pt x="30623" y="18859"/>
                </a:lnTo>
                <a:lnTo>
                  <a:pt x="30695" y="15722"/>
                </a:lnTo>
                <a:lnTo>
                  <a:pt x="30331" y="14541"/>
                </a:lnTo>
                <a:lnTo>
                  <a:pt x="29772" y="13728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555496" y="5470866"/>
            <a:ext cx="4086860" cy="848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45" dirty="0">
                <a:solidFill>
                  <a:srgbClr val="005187"/>
                </a:solidFill>
                <a:latin typeface="Arial"/>
                <a:cs typeface="Arial"/>
              </a:rPr>
              <a:t>PSERS </a:t>
            </a:r>
            <a:r>
              <a:rPr sz="3200" spc="-30" dirty="0">
                <a:solidFill>
                  <a:srgbClr val="005187"/>
                </a:solidFill>
                <a:latin typeface="Arial"/>
                <a:cs typeface="Arial"/>
              </a:rPr>
              <a:t>Board</a:t>
            </a:r>
            <a:r>
              <a:rPr sz="3200" spc="-35" dirty="0">
                <a:solidFill>
                  <a:srgbClr val="005187"/>
                </a:solidFill>
                <a:latin typeface="Arial"/>
                <a:cs typeface="Arial"/>
              </a:rPr>
              <a:t> Meeting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800" spc="-10" dirty="0">
                <a:solidFill>
                  <a:srgbClr val="4C4C4C"/>
                </a:solidFill>
                <a:latin typeface="Arial"/>
                <a:cs typeface="Arial"/>
              </a:rPr>
              <a:t>March 8,</a:t>
            </a:r>
            <a:r>
              <a:rPr sz="18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4C4C4C"/>
                </a:solidFill>
                <a:latin typeface="Arial"/>
                <a:cs typeface="Arial"/>
              </a:rPr>
              <a:t>2018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91400" y="6781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pres?slideindex=1&amp;slidetitle="/>
              </a:rPr>
              <a:t>NEXT</a:t>
            </a:r>
            <a:endParaRPr lang="en-US" sz="24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4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437038" y="221117"/>
            <a:ext cx="3278504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Private </a:t>
            </a:r>
            <a:r>
              <a:rPr spc="-25" dirty="0"/>
              <a:t>Markets</a:t>
            </a:r>
            <a:r>
              <a:rPr spc="-10" dirty="0"/>
              <a:t> </a:t>
            </a:r>
            <a:r>
              <a:rPr spc="-20" dirty="0"/>
              <a:t>Solutions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39261" y="6922516"/>
            <a:ext cx="2157730" cy="614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75" spc="7" baseline="30864" dirty="0">
                <a:solidFill>
                  <a:srgbClr val="4C4C4C"/>
                </a:solidFill>
                <a:latin typeface="Arial"/>
                <a:cs typeface="Arial"/>
              </a:rPr>
              <a:t>1 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December 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31,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4C4C4C"/>
                </a:solidFill>
                <a:latin typeface="Arial"/>
                <a:cs typeface="Arial"/>
              </a:rPr>
              <a:t>2017.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75" spc="7" baseline="30864" dirty="0">
                <a:solidFill>
                  <a:srgbClr val="4C4C4C"/>
                </a:solidFill>
                <a:latin typeface="Arial"/>
                <a:cs typeface="Arial"/>
              </a:rPr>
              <a:t>2 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Please refer to endnotes in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the</a:t>
            </a:r>
            <a:r>
              <a:rPr sz="800" spc="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Appendix.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690"/>
              </a:spcBef>
              <a:tabLst>
                <a:tab pos="703580" algn="l"/>
              </a:tabLst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 2	</a:t>
            </a: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57200" y="1961037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6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44500" y="2104546"/>
            <a:ext cx="1520825" cy="613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15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global</a:t>
            </a:r>
            <a:r>
              <a:rPr sz="14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offices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C4C4C"/>
              </a:buClr>
              <a:buFont typeface="Arial"/>
              <a:buChar char="•"/>
            </a:pPr>
            <a:endParaRPr sz="11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339</a:t>
            </a:r>
            <a:r>
              <a:rPr sz="14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employees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3100" y="2874166"/>
            <a:ext cx="1875789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Significant</a:t>
            </a:r>
            <a:r>
              <a:rPr sz="14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employee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ownership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4500" y="3472337"/>
            <a:ext cx="19602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Nasdaq-Listed:</a:t>
            </a:r>
            <a:r>
              <a:rPr sz="14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HLNE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4500" y="3857146"/>
            <a:ext cx="2392680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$424B+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assets under 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management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&amp;</a:t>
            </a:r>
            <a:r>
              <a:rPr sz="1400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supervision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4500" y="4455316"/>
            <a:ext cx="1969770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$25.8B in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primary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commitments in</a:t>
            </a:r>
            <a:r>
              <a:rPr sz="14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r>
              <a:rPr sz="1200" spc="-60" baseline="31250" dirty="0">
                <a:solidFill>
                  <a:srgbClr val="4C4C4C"/>
                </a:solidFill>
                <a:latin typeface="Arial"/>
                <a:cs typeface="Arial"/>
              </a:rPr>
              <a:t>2</a:t>
            </a:r>
            <a:endParaRPr sz="1200" baseline="3125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4500" y="5053487"/>
            <a:ext cx="2438400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$243.9M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invested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alongside  our</a:t>
            </a:r>
            <a:r>
              <a:rPr sz="14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clients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941566" y="1961037"/>
            <a:ext cx="2652395" cy="0"/>
          </a:xfrm>
          <a:custGeom>
            <a:avLst/>
            <a:gdLst/>
            <a:ahLst/>
            <a:cxnLst/>
            <a:rect l="l" t="t" r="r" b="b"/>
            <a:pathLst>
              <a:path w="2652395">
                <a:moveTo>
                  <a:pt x="0" y="0"/>
                </a:moveTo>
                <a:lnTo>
                  <a:pt x="2652166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37038" y="916284"/>
            <a:ext cx="8983345" cy="103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Hamilton </a:t>
            </a:r>
            <a:r>
              <a:rPr sz="1600" b="1" dirty="0">
                <a:solidFill>
                  <a:srgbClr val="005187"/>
                </a:solidFill>
                <a:latin typeface="Arial"/>
                <a:cs typeface="Arial"/>
              </a:rPr>
              <a:t>Lane </a:t>
            </a:r>
            <a:r>
              <a:rPr sz="1600" b="1" spc="-10" dirty="0">
                <a:solidFill>
                  <a:srgbClr val="005187"/>
                </a:solidFill>
                <a:latin typeface="Arial"/>
                <a:cs typeface="Arial"/>
              </a:rPr>
              <a:t>works </a:t>
            </a:r>
            <a:r>
              <a:rPr sz="1600" b="1" dirty="0">
                <a:solidFill>
                  <a:srgbClr val="005187"/>
                </a:solidFill>
                <a:latin typeface="Arial"/>
                <a:cs typeface="Arial"/>
              </a:rPr>
              <a:t>with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sophisticated institutional </a:t>
            </a:r>
            <a:r>
              <a:rPr sz="1600" b="1" spc="-15" dirty="0">
                <a:solidFill>
                  <a:srgbClr val="005187"/>
                </a:solidFill>
                <a:latin typeface="Arial"/>
                <a:cs typeface="Arial"/>
              </a:rPr>
              <a:t>investors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to access </a:t>
            </a:r>
            <a:r>
              <a:rPr sz="1600" b="1" dirty="0">
                <a:solidFill>
                  <a:srgbClr val="005187"/>
                </a:solidFill>
                <a:latin typeface="Arial"/>
                <a:cs typeface="Arial"/>
              </a:rPr>
              <a:t>the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full </a:t>
            </a:r>
            <a:r>
              <a:rPr sz="1600" b="1" dirty="0">
                <a:solidFill>
                  <a:srgbClr val="005187"/>
                </a:solidFill>
                <a:latin typeface="Arial"/>
                <a:cs typeface="Arial"/>
              </a:rPr>
              <a:t>spectrum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of  private</a:t>
            </a:r>
            <a:r>
              <a:rPr sz="1600" b="1" spc="-7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markets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  <a:spcBef>
                <a:spcPts val="5"/>
              </a:spcBef>
              <a:tabLst>
                <a:tab pos="6504305" algn="l"/>
              </a:tabLst>
            </a:pP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Firm</a:t>
            </a:r>
            <a:r>
              <a:rPr sz="1400" b="1" spc="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Spotlight</a:t>
            </a:r>
            <a:r>
              <a:rPr sz="1200" b="1" spc="-7" baseline="31250" dirty="0">
                <a:solidFill>
                  <a:srgbClr val="005187"/>
                </a:solidFill>
                <a:latin typeface="Arial"/>
                <a:cs typeface="Arial"/>
              </a:rPr>
              <a:t>1	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What </a:t>
            </a:r>
            <a:r>
              <a:rPr sz="1400" b="1" spc="-15" dirty="0">
                <a:solidFill>
                  <a:srgbClr val="005187"/>
                </a:solidFill>
                <a:latin typeface="Arial"/>
                <a:cs typeface="Arial"/>
              </a:rPr>
              <a:t>We</a:t>
            </a:r>
            <a:r>
              <a:rPr sz="1400" b="1" spc="-6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5187"/>
                </a:solidFill>
                <a:latin typeface="Arial"/>
                <a:cs typeface="Arial"/>
              </a:rPr>
              <a:t>Offer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945450" y="2211123"/>
            <a:ext cx="3862766" cy="3861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 rot="19560000">
            <a:off x="3910148" y="2757582"/>
            <a:ext cx="1417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 rot="19680000">
            <a:off x="3971070" y="2724846"/>
            <a:ext cx="11897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 rot="19800000">
            <a:off x="4007576" y="2698527"/>
            <a:ext cx="1316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 rot="19920000">
            <a:off x="4058537" y="2672409"/>
            <a:ext cx="12109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 rot="19980000">
            <a:off x="4096695" y="2651692"/>
            <a:ext cx="12287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 rot="20100000">
            <a:off x="4143126" y="2626986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 rot="20280000">
            <a:off x="4203301" y="2600274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 rot="20400000">
            <a:off x="4265242" y="2576334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 rot="20580000">
            <a:off x="4326819" y="2555291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 rot="20760000">
            <a:off x="4391330" y="2536049"/>
            <a:ext cx="13495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 rot="21000000">
            <a:off x="4494193" y="2511878"/>
            <a:ext cx="14211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 rot="21120000">
            <a:off x="4575061" y="2499446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 rot="21300000">
            <a:off x="4641320" y="2491296"/>
            <a:ext cx="13495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 rot="21420000">
            <a:off x="4704202" y="2486719"/>
            <a:ext cx="12109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 rot="17460000">
            <a:off x="3304429" y="3525926"/>
            <a:ext cx="15042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 rot="17640000">
            <a:off x="3344305" y="3448712"/>
            <a:ext cx="1316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 rot="17760000">
            <a:off x="3371867" y="3391661"/>
            <a:ext cx="1283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 rot="17880000">
            <a:off x="3399655" y="3336840"/>
            <a:ext cx="12807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 rot="18060000">
            <a:off x="3428907" y="3281083"/>
            <a:ext cx="1316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 rot="18180000">
            <a:off x="3464008" y="3222187"/>
            <a:ext cx="13395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 rot="18300000">
            <a:off x="3501134" y="3178486"/>
            <a:ext cx="11862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 rot="18420000">
            <a:off x="3524051" y="3136425"/>
            <a:ext cx="1342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 rot="18600000">
            <a:off x="3568412" y="3081752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 rot="5700000">
            <a:off x="3230017" y="3977255"/>
            <a:ext cx="138437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 rot="5580000">
            <a:off x="3228203" y="4044127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13942" y="4120675"/>
            <a:ext cx="154940" cy="137160"/>
          </a:xfrm>
          <a:prstGeom prst="rect">
            <a:avLst/>
          </a:prstGeom>
        </p:spPr>
        <p:txBody>
          <a:bodyPr vert="vert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 rot="5220000">
            <a:off x="3225769" y="4224389"/>
            <a:ext cx="1342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 rot="5040000">
            <a:off x="3235390" y="4282760"/>
            <a:ext cx="12334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 rot="4920000">
            <a:off x="3237286" y="4338471"/>
            <a:ext cx="1316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 rot="4680000">
            <a:off x="3249279" y="4443024"/>
            <a:ext cx="14211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 rot="4500000">
            <a:off x="3270963" y="4515022"/>
            <a:ext cx="1316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 rot="4380000">
            <a:off x="3288202" y="4581604"/>
            <a:ext cx="1342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 rot="4260000">
            <a:off x="3312080" y="4631541"/>
            <a:ext cx="11879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 rot="4140000">
            <a:off x="3323446" y="4666821"/>
            <a:ext cx="12109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 rot="4020000">
            <a:off x="3337261" y="4716803"/>
            <a:ext cx="13200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 rot="3960000">
            <a:off x="3362953" y="4762414"/>
            <a:ext cx="11897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 rot="20220000">
            <a:off x="5440977" y="5582636"/>
            <a:ext cx="14136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 rot="20100000">
            <a:off x="5514271" y="5551879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 rot="19980000">
            <a:off x="5567064" y="5528501"/>
            <a:ext cx="1206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 rot="19860000">
            <a:off x="5609695" y="5502140"/>
            <a:ext cx="13395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 rot="19740000">
            <a:off x="5666145" y="5472838"/>
            <a:ext cx="12287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 rot="19620000">
            <a:off x="5709559" y="5442969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 rot="19560000">
            <a:off x="5756505" y="5415245"/>
            <a:ext cx="11933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 rot="19320000">
            <a:off x="5817157" y="5361719"/>
            <a:ext cx="1417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 rot="19140000">
            <a:off x="5879389" y="5314185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 rot="19020000">
            <a:off x="5927545" y="5269700"/>
            <a:ext cx="13200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 rot="18840000">
            <a:off x="5973510" y="5222101"/>
            <a:ext cx="1346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 rot="18660000">
            <a:off x="6022069" y="5168791"/>
            <a:ext cx="1342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 rot="18540000">
            <a:off x="6065341" y="5123577"/>
            <a:ext cx="12287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 rot="18420000">
            <a:off x="6095192" y="5079876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 rot="18300000">
            <a:off x="6133706" y="5026183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 rot="18180000">
            <a:off x="6169968" y="4971538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 rot="3180000">
            <a:off x="3517424" y="5053023"/>
            <a:ext cx="14211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 rot="3000000">
            <a:off x="3568197" y="5114209"/>
            <a:ext cx="1352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9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 rot="2880000">
            <a:off x="3612568" y="5158701"/>
            <a:ext cx="12130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 rot="2820000">
            <a:off x="3640878" y="5188873"/>
            <a:ext cx="11897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 rot="2700000">
            <a:off x="3669309" y="5227000"/>
            <a:ext cx="1346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 rot="2580000">
            <a:off x="3719200" y="5273481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 rot="2400000">
            <a:off x="3766412" y="5316010"/>
            <a:ext cx="1316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 rot="2280000">
            <a:off x="3817166" y="5357520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 rot="2160000">
            <a:off x="3864276" y="5389298"/>
            <a:ext cx="1206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 rot="1980000">
            <a:off x="3907824" y="5431112"/>
            <a:ext cx="15377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 rot="1800000">
            <a:off x="3991200" y="5476058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 rot="1680000">
            <a:off x="4049464" y="5509419"/>
            <a:ext cx="13395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 rot="1560000">
            <a:off x="4105978" y="5534777"/>
            <a:ext cx="1206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 rot="600000">
            <a:off x="4545662" y="5679442"/>
            <a:ext cx="1380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 rot="420000">
            <a:off x="4620077" y="5690973"/>
            <a:ext cx="13200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 rot="300000">
            <a:off x="4685507" y="5698685"/>
            <a:ext cx="1313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 rot="120000">
            <a:off x="4752251" y="5703765"/>
            <a:ext cx="1352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9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4843810" y="5688116"/>
            <a:ext cx="9588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 rot="21480000">
            <a:off x="4896036" y="5704431"/>
            <a:ext cx="1346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9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 rot="21300000">
            <a:off x="4966945" y="5699934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 rot="21180000">
            <a:off x="5026882" y="5694014"/>
            <a:ext cx="12287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 rot="21060000">
            <a:off x="5082146" y="5685441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9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 rot="2940000">
            <a:off x="6045781" y="3059696"/>
            <a:ext cx="14211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 rot="3120000">
            <a:off x="6097684" y="3118070"/>
            <a:ext cx="1316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 rot="3300000">
            <a:off x="6136904" y="3171227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 rot="3360000">
            <a:off x="6170409" y="3212204"/>
            <a:ext cx="11933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 rot="3600000">
            <a:off x="6206541" y="3286247"/>
            <a:ext cx="13772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 rot="3780000">
            <a:off x="6244265" y="3350247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 rot="3900000">
            <a:off x="6272479" y="3397636"/>
            <a:ext cx="1206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 rot="4020000">
            <a:off x="6289043" y="3446576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 rot="4140000">
            <a:off x="6314057" y="3495893"/>
            <a:ext cx="1206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 rot="4200000">
            <a:off x="6326630" y="3545913"/>
            <a:ext cx="13200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 rot="5160000">
            <a:off x="6422508" y="3989692"/>
            <a:ext cx="11879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 rot="5280000">
            <a:off x="6417464" y="4043017"/>
            <a:ext cx="1342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407780" y="4123623"/>
            <a:ext cx="154940" cy="112395"/>
          </a:xfrm>
          <a:prstGeom prst="rect">
            <a:avLst/>
          </a:prstGeom>
        </p:spPr>
        <p:txBody>
          <a:bodyPr vert="vert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fr</a:t>
            </a:r>
            <a:endParaRPr sz="9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 rot="5580000">
            <a:off x="6416490" y="4197987"/>
            <a:ext cx="1316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 rot="5760000">
            <a:off x="6411058" y="4264167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 rot="5880000">
            <a:off x="6409631" y="4316353"/>
            <a:ext cx="1206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 rot="5940000">
            <a:off x="6401155" y="4360369"/>
            <a:ext cx="123582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 rot="6120000">
            <a:off x="6384202" y="4419417"/>
            <a:ext cx="1342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 rot="6240000">
            <a:off x="6369123" y="4486774"/>
            <a:ext cx="13200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9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 rot="6360000">
            <a:off x="6359691" y="4538638"/>
            <a:ext cx="12130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 rot="6480000">
            <a:off x="6335324" y="4592167"/>
            <a:ext cx="1352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 rot="6660000">
            <a:off x="6321212" y="4647753"/>
            <a:ext cx="12287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 rot="6780000">
            <a:off x="6296090" y="4699493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 rot="720000">
            <a:off x="5178847" y="2527994"/>
            <a:ext cx="1417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 rot="900000">
            <a:off x="5257986" y="2546873"/>
            <a:ext cx="1346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 rot="1080000">
            <a:off x="5325799" y="2566848"/>
            <a:ext cx="13106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9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 rot="1200000">
            <a:off x="5386900" y="2589077"/>
            <a:ext cx="134956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9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 rot="1380000">
            <a:off x="5453532" y="2616086"/>
            <a:ext cx="1346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 rot="1500000">
            <a:off x="5511966" y="2639589"/>
            <a:ext cx="12109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225794" y="3684066"/>
            <a:ext cx="1305560" cy="833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0645">
              <a:lnSpc>
                <a:spcPct val="101000"/>
              </a:lnSpc>
            </a:pPr>
            <a:r>
              <a:rPr sz="2650" b="1" spc="-10" dirty="0">
                <a:solidFill>
                  <a:srgbClr val="005187"/>
                </a:solidFill>
                <a:latin typeface="Arial"/>
                <a:cs typeface="Arial"/>
              </a:rPr>
              <a:t>Private  </a:t>
            </a:r>
            <a:r>
              <a:rPr sz="2650" b="1" spc="20" dirty="0">
                <a:solidFill>
                  <a:srgbClr val="005187"/>
                </a:solidFill>
                <a:latin typeface="Arial"/>
                <a:cs typeface="Arial"/>
              </a:rPr>
              <a:t>M</a:t>
            </a:r>
            <a:r>
              <a:rPr sz="2650" b="1" spc="5" dirty="0">
                <a:solidFill>
                  <a:srgbClr val="005187"/>
                </a:solidFill>
                <a:latin typeface="Arial"/>
                <a:cs typeface="Arial"/>
              </a:rPr>
              <a:t>a</a:t>
            </a:r>
            <a:r>
              <a:rPr sz="2650" b="1" spc="20" dirty="0">
                <a:solidFill>
                  <a:srgbClr val="005187"/>
                </a:solidFill>
                <a:latin typeface="Arial"/>
                <a:cs typeface="Arial"/>
              </a:rPr>
              <a:t>r</a:t>
            </a:r>
            <a:r>
              <a:rPr sz="2650" b="1" spc="-45" dirty="0">
                <a:solidFill>
                  <a:srgbClr val="005187"/>
                </a:solidFill>
                <a:latin typeface="Arial"/>
                <a:cs typeface="Arial"/>
              </a:rPr>
              <a:t>k</a:t>
            </a:r>
            <a:r>
              <a:rPr sz="2650" b="1" spc="-10" dirty="0">
                <a:solidFill>
                  <a:srgbClr val="005187"/>
                </a:solidFill>
                <a:latin typeface="Arial"/>
                <a:cs typeface="Arial"/>
              </a:rPr>
              <a:t>e</a:t>
            </a:r>
            <a:r>
              <a:rPr sz="2650" b="1" spc="25" dirty="0">
                <a:solidFill>
                  <a:srgbClr val="005187"/>
                </a:solidFill>
                <a:latin typeface="Arial"/>
                <a:cs typeface="Arial"/>
              </a:rPr>
              <a:t>t</a:t>
            </a:r>
            <a:r>
              <a:rPr sz="2650" b="1" spc="10" dirty="0">
                <a:solidFill>
                  <a:srgbClr val="005187"/>
                </a:solidFill>
                <a:latin typeface="Arial"/>
                <a:cs typeface="Arial"/>
              </a:rPr>
              <a:t>s</a:t>
            </a:r>
            <a:endParaRPr sz="265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309866" y="2921967"/>
            <a:ext cx="14243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E79419"/>
                </a:solidFill>
                <a:latin typeface="Arial"/>
                <a:cs typeface="Arial"/>
              </a:rPr>
              <a:t>Advised</a:t>
            </a:r>
            <a:r>
              <a:rPr sz="1400" spc="-85" dirty="0">
                <a:solidFill>
                  <a:srgbClr val="E79419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E79419"/>
                </a:solidFill>
                <a:latin typeface="Arial"/>
                <a:cs typeface="Arial"/>
              </a:rPr>
              <a:t>Solutions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309866" y="3561459"/>
            <a:ext cx="2137410" cy="120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701370"/>
                </a:solidFill>
                <a:latin typeface="Arial"/>
                <a:cs typeface="Arial"/>
              </a:rPr>
              <a:t>Product</a:t>
            </a:r>
            <a:r>
              <a:rPr sz="1400" spc="-80" dirty="0">
                <a:solidFill>
                  <a:srgbClr val="701370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701370"/>
                </a:solidFill>
                <a:latin typeface="Arial"/>
                <a:cs typeface="Arial"/>
              </a:rPr>
              <a:t>Solutions</a:t>
            </a:r>
            <a:endParaRPr sz="14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565"/>
              </a:spcBef>
              <a:buChar char="•"/>
              <a:tabLst>
                <a:tab pos="1270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Fund-of-Funds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445"/>
              </a:spcBef>
              <a:buChar char="•"/>
              <a:tabLst>
                <a:tab pos="127000" algn="l"/>
              </a:tabLst>
            </a:pP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Secondary</a:t>
            </a:r>
            <a:r>
              <a:rPr sz="12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Funds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445"/>
              </a:spcBef>
              <a:buChar char="•"/>
              <a:tabLst>
                <a:tab pos="1270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Co-Investment</a:t>
            </a:r>
            <a:r>
              <a:rPr sz="1200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Funds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445"/>
              </a:spcBef>
              <a:buChar char="•"/>
              <a:tabLst>
                <a:tab pos="1270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Strategic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Opportunities</a:t>
            </a:r>
            <a:r>
              <a:rPr sz="1200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Funds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7309866" y="5169580"/>
            <a:ext cx="1628139" cy="718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solidFill>
                  <a:srgbClr val="008B98"/>
                </a:solidFill>
                <a:latin typeface="Arial"/>
                <a:cs typeface="Arial"/>
              </a:rPr>
              <a:t>Technology</a:t>
            </a:r>
            <a:r>
              <a:rPr sz="1400" spc="-150" dirty="0">
                <a:solidFill>
                  <a:srgbClr val="008B9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008B98"/>
                </a:solidFill>
                <a:latin typeface="Arial"/>
                <a:cs typeface="Arial"/>
              </a:rPr>
              <a:t>Solutions</a:t>
            </a:r>
            <a:endParaRPr sz="14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530"/>
              </a:spcBef>
              <a:buChar char="•"/>
              <a:tabLst>
                <a:tab pos="127000" algn="l"/>
              </a:tabLst>
            </a:pP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iLEVEL</a:t>
            </a:r>
            <a:r>
              <a:rPr sz="1200" spc="-6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Solutions</a:t>
            </a:r>
            <a:endParaRPr sz="12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450"/>
              </a:spcBef>
              <a:buChar char="•"/>
              <a:tabLst>
                <a:tab pos="1270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Cobalt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7309866" y="2275337"/>
            <a:ext cx="15347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95BFE6"/>
                </a:solidFill>
                <a:latin typeface="Arial"/>
                <a:cs typeface="Arial"/>
              </a:rPr>
              <a:t>Managed</a:t>
            </a:r>
            <a:r>
              <a:rPr sz="1400" spc="-80" dirty="0">
                <a:solidFill>
                  <a:srgbClr val="95BFE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95BFE6"/>
                </a:solidFill>
                <a:latin typeface="Arial"/>
                <a:cs typeface="Arial"/>
              </a:rPr>
              <a:t>Solutions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7152465" y="2319850"/>
            <a:ext cx="137160" cy="137160"/>
          </a:xfrm>
          <a:custGeom>
            <a:avLst/>
            <a:gdLst/>
            <a:ahLst/>
            <a:cxnLst/>
            <a:rect l="l" t="t" r="r" b="b"/>
            <a:pathLst>
              <a:path w="137159" h="137160">
                <a:moveTo>
                  <a:pt x="68567" y="0"/>
                </a:moveTo>
                <a:lnTo>
                  <a:pt x="41876" y="5387"/>
                </a:lnTo>
                <a:lnTo>
                  <a:pt x="20081" y="20081"/>
                </a:lnTo>
                <a:lnTo>
                  <a:pt x="5387" y="41876"/>
                </a:lnTo>
                <a:lnTo>
                  <a:pt x="0" y="68567"/>
                </a:lnTo>
                <a:lnTo>
                  <a:pt x="5387" y="95257"/>
                </a:lnTo>
                <a:lnTo>
                  <a:pt x="20081" y="117052"/>
                </a:lnTo>
                <a:lnTo>
                  <a:pt x="41876" y="131746"/>
                </a:lnTo>
                <a:lnTo>
                  <a:pt x="68567" y="137134"/>
                </a:lnTo>
                <a:lnTo>
                  <a:pt x="95257" y="131746"/>
                </a:lnTo>
                <a:lnTo>
                  <a:pt x="117052" y="117052"/>
                </a:lnTo>
                <a:lnTo>
                  <a:pt x="131746" y="95257"/>
                </a:lnTo>
                <a:lnTo>
                  <a:pt x="137134" y="68567"/>
                </a:lnTo>
                <a:lnTo>
                  <a:pt x="131746" y="41876"/>
                </a:lnTo>
                <a:lnTo>
                  <a:pt x="117052" y="20081"/>
                </a:lnTo>
                <a:lnTo>
                  <a:pt x="95257" y="5387"/>
                </a:lnTo>
                <a:lnTo>
                  <a:pt x="68567" y="0"/>
                </a:lnTo>
                <a:close/>
              </a:path>
            </a:pathLst>
          </a:custGeom>
          <a:solidFill>
            <a:srgbClr val="95BF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152465" y="2966481"/>
            <a:ext cx="137160" cy="137160"/>
          </a:xfrm>
          <a:custGeom>
            <a:avLst/>
            <a:gdLst/>
            <a:ahLst/>
            <a:cxnLst/>
            <a:rect l="l" t="t" r="r" b="b"/>
            <a:pathLst>
              <a:path w="137159" h="137160">
                <a:moveTo>
                  <a:pt x="68567" y="0"/>
                </a:moveTo>
                <a:lnTo>
                  <a:pt x="41876" y="5387"/>
                </a:lnTo>
                <a:lnTo>
                  <a:pt x="20081" y="20081"/>
                </a:lnTo>
                <a:lnTo>
                  <a:pt x="5387" y="41876"/>
                </a:lnTo>
                <a:lnTo>
                  <a:pt x="0" y="68567"/>
                </a:lnTo>
                <a:lnTo>
                  <a:pt x="5387" y="95257"/>
                </a:lnTo>
                <a:lnTo>
                  <a:pt x="20081" y="117052"/>
                </a:lnTo>
                <a:lnTo>
                  <a:pt x="41876" y="131746"/>
                </a:lnTo>
                <a:lnTo>
                  <a:pt x="68567" y="137134"/>
                </a:lnTo>
                <a:lnTo>
                  <a:pt x="95257" y="131746"/>
                </a:lnTo>
                <a:lnTo>
                  <a:pt x="117052" y="117052"/>
                </a:lnTo>
                <a:lnTo>
                  <a:pt x="131746" y="95257"/>
                </a:lnTo>
                <a:lnTo>
                  <a:pt x="137134" y="68567"/>
                </a:lnTo>
                <a:lnTo>
                  <a:pt x="131746" y="41876"/>
                </a:lnTo>
                <a:lnTo>
                  <a:pt x="117052" y="20081"/>
                </a:lnTo>
                <a:lnTo>
                  <a:pt x="95257" y="5387"/>
                </a:lnTo>
                <a:lnTo>
                  <a:pt x="68567" y="0"/>
                </a:lnTo>
                <a:close/>
              </a:path>
            </a:pathLst>
          </a:custGeom>
          <a:solidFill>
            <a:srgbClr val="E79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152465" y="3605973"/>
            <a:ext cx="137160" cy="137160"/>
          </a:xfrm>
          <a:custGeom>
            <a:avLst/>
            <a:gdLst/>
            <a:ahLst/>
            <a:cxnLst/>
            <a:rect l="l" t="t" r="r" b="b"/>
            <a:pathLst>
              <a:path w="137159" h="137160">
                <a:moveTo>
                  <a:pt x="68567" y="0"/>
                </a:moveTo>
                <a:lnTo>
                  <a:pt x="41876" y="5387"/>
                </a:lnTo>
                <a:lnTo>
                  <a:pt x="20081" y="20081"/>
                </a:lnTo>
                <a:lnTo>
                  <a:pt x="5387" y="41876"/>
                </a:lnTo>
                <a:lnTo>
                  <a:pt x="0" y="68567"/>
                </a:lnTo>
                <a:lnTo>
                  <a:pt x="5387" y="95257"/>
                </a:lnTo>
                <a:lnTo>
                  <a:pt x="20081" y="117052"/>
                </a:lnTo>
                <a:lnTo>
                  <a:pt x="41876" y="131746"/>
                </a:lnTo>
                <a:lnTo>
                  <a:pt x="68567" y="137134"/>
                </a:lnTo>
                <a:lnTo>
                  <a:pt x="95257" y="131746"/>
                </a:lnTo>
                <a:lnTo>
                  <a:pt x="117052" y="117052"/>
                </a:lnTo>
                <a:lnTo>
                  <a:pt x="131746" y="95257"/>
                </a:lnTo>
                <a:lnTo>
                  <a:pt x="137134" y="68567"/>
                </a:lnTo>
                <a:lnTo>
                  <a:pt x="131746" y="41876"/>
                </a:lnTo>
                <a:lnTo>
                  <a:pt x="117052" y="20081"/>
                </a:lnTo>
                <a:lnTo>
                  <a:pt x="95257" y="5387"/>
                </a:lnTo>
                <a:lnTo>
                  <a:pt x="68567" y="0"/>
                </a:lnTo>
                <a:close/>
              </a:path>
            </a:pathLst>
          </a:custGeom>
          <a:solidFill>
            <a:srgbClr val="7013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077375" y="5214095"/>
            <a:ext cx="137160" cy="137160"/>
          </a:xfrm>
          <a:custGeom>
            <a:avLst/>
            <a:gdLst/>
            <a:ahLst/>
            <a:cxnLst/>
            <a:rect l="l" t="t" r="r" b="b"/>
            <a:pathLst>
              <a:path w="137159" h="137160">
                <a:moveTo>
                  <a:pt x="68567" y="0"/>
                </a:moveTo>
                <a:lnTo>
                  <a:pt x="41876" y="5387"/>
                </a:lnTo>
                <a:lnTo>
                  <a:pt x="20081" y="20081"/>
                </a:lnTo>
                <a:lnTo>
                  <a:pt x="5387" y="41876"/>
                </a:lnTo>
                <a:lnTo>
                  <a:pt x="0" y="68567"/>
                </a:lnTo>
                <a:lnTo>
                  <a:pt x="5387" y="95257"/>
                </a:lnTo>
                <a:lnTo>
                  <a:pt x="20081" y="117052"/>
                </a:lnTo>
                <a:lnTo>
                  <a:pt x="41876" y="131746"/>
                </a:lnTo>
                <a:lnTo>
                  <a:pt x="68567" y="137134"/>
                </a:lnTo>
                <a:lnTo>
                  <a:pt x="95257" y="131746"/>
                </a:lnTo>
                <a:lnTo>
                  <a:pt x="117052" y="117052"/>
                </a:lnTo>
                <a:lnTo>
                  <a:pt x="131746" y="95257"/>
                </a:lnTo>
                <a:lnTo>
                  <a:pt x="137134" y="68567"/>
                </a:lnTo>
                <a:lnTo>
                  <a:pt x="131746" y="41876"/>
                </a:lnTo>
                <a:lnTo>
                  <a:pt x="117052" y="20081"/>
                </a:lnTo>
                <a:lnTo>
                  <a:pt x="95257" y="5387"/>
                </a:lnTo>
                <a:lnTo>
                  <a:pt x="68567" y="0"/>
                </a:lnTo>
                <a:close/>
              </a:path>
            </a:pathLst>
          </a:custGeom>
          <a:solidFill>
            <a:srgbClr val="008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7309866" y="6113744"/>
            <a:ext cx="19050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>
                <a:solidFill>
                  <a:srgbClr val="48A942"/>
                </a:solidFill>
                <a:latin typeface="Arial"/>
                <a:cs typeface="Arial"/>
              </a:rPr>
              <a:t>Distribution</a:t>
            </a:r>
            <a:r>
              <a:rPr sz="1400" spc="-95" dirty="0">
                <a:solidFill>
                  <a:srgbClr val="48A942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48A942"/>
                </a:solidFill>
                <a:latin typeface="Arial"/>
                <a:cs typeface="Arial"/>
              </a:rPr>
              <a:t>Management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7077375" y="6158259"/>
            <a:ext cx="137160" cy="137160"/>
          </a:xfrm>
          <a:custGeom>
            <a:avLst/>
            <a:gdLst/>
            <a:ahLst/>
            <a:cxnLst/>
            <a:rect l="l" t="t" r="r" b="b"/>
            <a:pathLst>
              <a:path w="137159" h="137160">
                <a:moveTo>
                  <a:pt x="68567" y="0"/>
                </a:moveTo>
                <a:lnTo>
                  <a:pt x="41876" y="5387"/>
                </a:lnTo>
                <a:lnTo>
                  <a:pt x="20081" y="20081"/>
                </a:lnTo>
                <a:lnTo>
                  <a:pt x="5387" y="41876"/>
                </a:lnTo>
                <a:lnTo>
                  <a:pt x="0" y="68567"/>
                </a:lnTo>
                <a:lnTo>
                  <a:pt x="5387" y="95257"/>
                </a:lnTo>
                <a:lnTo>
                  <a:pt x="20081" y="117052"/>
                </a:lnTo>
                <a:lnTo>
                  <a:pt x="41876" y="131746"/>
                </a:lnTo>
                <a:lnTo>
                  <a:pt x="68567" y="137134"/>
                </a:lnTo>
                <a:lnTo>
                  <a:pt x="95257" y="131746"/>
                </a:lnTo>
                <a:lnTo>
                  <a:pt x="117052" y="117052"/>
                </a:lnTo>
                <a:lnTo>
                  <a:pt x="131746" y="95257"/>
                </a:lnTo>
                <a:lnTo>
                  <a:pt x="137134" y="68567"/>
                </a:lnTo>
                <a:lnTo>
                  <a:pt x="131746" y="41876"/>
                </a:lnTo>
                <a:lnTo>
                  <a:pt x="117052" y="20081"/>
                </a:lnTo>
                <a:lnTo>
                  <a:pt x="95257" y="5387"/>
                </a:lnTo>
                <a:lnTo>
                  <a:pt x="68567" y="0"/>
                </a:lnTo>
                <a:close/>
              </a:path>
            </a:pathLst>
          </a:custGeom>
          <a:solidFill>
            <a:srgbClr val="48A9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2948751" y="6171558"/>
            <a:ext cx="3856354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05435">
              <a:lnSpc>
                <a:spcPct val="100000"/>
              </a:lnSpc>
            </a:pPr>
            <a:r>
              <a:rPr sz="1600" b="1" dirty="0">
                <a:solidFill>
                  <a:srgbClr val="005187"/>
                </a:solidFill>
                <a:latin typeface="Arial"/>
                <a:cs typeface="Arial"/>
              </a:rPr>
              <a:t>Serving </a:t>
            </a:r>
            <a:r>
              <a:rPr sz="1600" b="1" spc="-10" dirty="0">
                <a:solidFill>
                  <a:srgbClr val="005187"/>
                </a:solidFill>
                <a:latin typeface="Arial"/>
                <a:cs typeface="Arial"/>
              </a:rPr>
              <a:t>27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public pension clients  accounting for </a:t>
            </a:r>
            <a:r>
              <a:rPr sz="1600" b="1" dirty="0">
                <a:solidFill>
                  <a:srgbClr val="005187"/>
                </a:solidFill>
                <a:latin typeface="Arial"/>
                <a:cs typeface="Arial"/>
              </a:rPr>
              <a:t>nearly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50% of total</a:t>
            </a:r>
            <a:r>
              <a:rPr sz="1600" b="1" spc="-5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005187"/>
                </a:solidFill>
                <a:latin typeface="Arial"/>
                <a:cs typeface="Arial"/>
              </a:rPr>
              <a:t>AUM</a:t>
            </a:r>
            <a:r>
              <a:rPr sz="1350" b="1" spc="-37" baseline="33950" dirty="0">
                <a:solidFill>
                  <a:srgbClr val="005187"/>
                </a:solidFill>
                <a:latin typeface="Arial"/>
                <a:cs typeface="Arial"/>
              </a:rPr>
              <a:t>1</a:t>
            </a:r>
            <a:endParaRPr sz="1350" baseline="33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25125" y="7385725"/>
            <a:ext cx="38925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0263" y="1485903"/>
            <a:ext cx="7978140" cy="4233545"/>
          </a:xfrm>
          <a:custGeom>
            <a:avLst/>
            <a:gdLst/>
            <a:ahLst/>
            <a:cxnLst/>
            <a:rect l="l" t="t" r="r" b="b"/>
            <a:pathLst>
              <a:path w="7978140" h="4233545">
                <a:moveTo>
                  <a:pt x="4586462" y="4225264"/>
                </a:moveTo>
                <a:lnTo>
                  <a:pt x="3372231" y="4225264"/>
                </a:lnTo>
                <a:lnTo>
                  <a:pt x="4254461" y="4233049"/>
                </a:lnTo>
                <a:lnTo>
                  <a:pt x="4559071" y="4227639"/>
                </a:lnTo>
                <a:lnTo>
                  <a:pt x="4586462" y="4225264"/>
                </a:lnTo>
                <a:close/>
              </a:path>
              <a:path w="7978140" h="4233545">
                <a:moveTo>
                  <a:pt x="4893774" y="4198619"/>
                </a:moveTo>
                <a:lnTo>
                  <a:pt x="2383053" y="4198619"/>
                </a:lnTo>
                <a:lnTo>
                  <a:pt x="2987217" y="4216476"/>
                </a:lnTo>
                <a:lnTo>
                  <a:pt x="3040799" y="4225924"/>
                </a:lnTo>
                <a:lnTo>
                  <a:pt x="4586462" y="4225264"/>
                </a:lnTo>
                <a:lnTo>
                  <a:pt x="4893774" y="4198619"/>
                </a:lnTo>
                <a:close/>
              </a:path>
              <a:path w="7978140" h="4233545">
                <a:moveTo>
                  <a:pt x="6561637" y="4188396"/>
                </a:moveTo>
                <a:lnTo>
                  <a:pt x="5173294" y="4188396"/>
                </a:lnTo>
                <a:lnTo>
                  <a:pt x="5472963" y="4211612"/>
                </a:lnTo>
                <a:lnTo>
                  <a:pt x="5943346" y="4205833"/>
                </a:lnTo>
                <a:lnTo>
                  <a:pt x="6257608" y="4205833"/>
                </a:lnTo>
                <a:lnTo>
                  <a:pt x="6552653" y="4195114"/>
                </a:lnTo>
                <a:lnTo>
                  <a:pt x="6561637" y="4188396"/>
                </a:lnTo>
                <a:close/>
              </a:path>
              <a:path w="7978140" h="4233545">
                <a:moveTo>
                  <a:pt x="6257608" y="4205833"/>
                </a:moveTo>
                <a:lnTo>
                  <a:pt x="5943346" y="4205833"/>
                </a:lnTo>
                <a:lnTo>
                  <a:pt x="6135954" y="4210253"/>
                </a:lnTo>
                <a:lnTo>
                  <a:pt x="6257608" y="4205833"/>
                </a:lnTo>
                <a:close/>
              </a:path>
              <a:path w="7978140" h="4233545">
                <a:moveTo>
                  <a:pt x="6583002" y="4172419"/>
                </a:moveTo>
                <a:lnTo>
                  <a:pt x="1062380" y="4172419"/>
                </a:lnTo>
                <a:lnTo>
                  <a:pt x="1442313" y="4209973"/>
                </a:lnTo>
                <a:lnTo>
                  <a:pt x="1581365" y="4204881"/>
                </a:lnTo>
                <a:lnTo>
                  <a:pt x="2244140" y="4203585"/>
                </a:lnTo>
                <a:lnTo>
                  <a:pt x="2383053" y="4198619"/>
                </a:lnTo>
                <a:lnTo>
                  <a:pt x="4893774" y="4198619"/>
                </a:lnTo>
                <a:lnTo>
                  <a:pt x="4895532" y="4198467"/>
                </a:lnTo>
                <a:lnTo>
                  <a:pt x="5173294" y="4188396"/>
                </a:lnTo>
                <a:lnTo>
                  <a:pt x="6561637" y="4188396"/>
                </a:lnTo>
                <a:lnTo>
                  <a:pt x="6583002" y="4172419"/>
                </a:lnTo>
                <a:close/>
              </a:path>
              <a:path w="7978140" h="4233545">
                <a:moveTo>
                  <a:pt x="6593297" y="4164660"/>
                </a:moveTo>
                <a:lnTo>
                  <a:pt x="180251" y="4164660"/>
                </a:lnTo>
                <a:lnTo>
                  <a:pt x="896594" y="4172800"/>
                </a:lnTo>
                <a:lnTo>
                  <a:pt x="6583002" y="4172419"/>
                </a:lnTo>
                <a:lnTo>
                  <a:pt x="6593297" y="4164660"/>
                </a:lnTo>
                <a:close/>
              </a:path>
              <a:path w="7978140" h="4233545">
                <a:moveTo>
                  <a:pt x="8521" y="441274"/>
                </a:moveTo>
                <a:lnTo>
                  <a:pt x="0" y="646493"/>
                </a:lnTo>
                <a:lnTo>
                  <a:pt x="11137" y="1209916"/>
                </a:lnTo>
                <a:lnTo>
                  <a:pt x="1041" y="1267193"/>
                </a:lnTo>
                <a:lnTo>
                  <a:pt x="12077" y="1830476"/>
                </a:lnTo>
                <a:lnTo>
                  <a:pt x="7035" y="1859089"/>
                </a:lnTo>
                <a:lnTo>
                  <a:pt x="26720" y="2217115"/>
                </a:lnTo>
                <a:lnTo>
                  <a:pt x="16611" y="2274442"/>
                </a:lnTo>
                <a:lnTo>
                  <a:pt x="9639" y="2627833"/>
                </a:lnTo>
                <a:lnTo>
                  <a:pt x="12700" y="2923768"/>
                </a:lnTo>
                <a:lnTo>
                  <a:pt x="19024" y="3043059"/>
                </a:lnTo>
                <a:lnTo>
                  <a:pt x="33743" y="3429698"/>
                </a:lnTo>
                <a:lnTo>
                  <a:pt x="14998" y="3692397"/>
                </a:lnTo>
                <a:lnTo>
                  <a:pt x="26670" y="3783126"/>
                </a:lnTo>
                <a:lnTo>
                  <a:pt x="14554" y="4165066"/>
                </a:lnTo>
                <a:lnTo>
                  <a:pt x="6593297" y="4164660"/>
                </a:lnTo>
                <a:lnTo>
                  <a:pt x="6616331" y="4147273"/>
                </a:lnTo>
                <a:lnTo>
                  <a:pt x="6626440" y="4089958"/>
                </a:lnTo>
                <a:lnTo>
                  <a:pt x="6659553" y="4089958"/>
                </a:lnTo>
                <a:lnTo>
                  <a:pt x="6780517" y="3998950"/>
                </a:lnTo>
                <a:lnTo>
                  <a:pt x="6866001" y="3984409"/>
                </a:lnTo>
                <a:lnTo>
                  <a:pt x="7166849" y="3984409"/>
                </a:lnTo>
                <a:lnTo>
                  <a:pt x="7170597" y="3979062"/>
                </a:lnTo>
                <a:lnTo>
                  <a:pt x="7293866" y="3979062"/>
                </a:lnTo>
                <a:lnTo>
                  <a:pt x="7309434" y="3973931"/>
                </a:lnTo>
                <a:lnTo>
                  <a:pt x="7341323" y="3950055"/>
                </a:lnTo>
                <a:lnTo>
                  <a:pt x="7426655" y="3935653"/>
                </a:lnTo>
                <a:lnTo>
                  <a:pt x="7451928" y="3792334"/>
                </a:lnTo>
                <a:lnTo>
                  <a:pt x="7515504" y="3744493"/>
                </a:lnTo>
                <a:lnTo>
                  <a:pt x="7574140" y="3725214"/>
                </a:lnTo>
                <a:lnTo>
                  <a:pt x="7648028" y="3620071"/>
                </a:lnTo>
                <a:lnTo>
                  <a:pt x="7738541" y="3576916"/>
                </a:lnTo>
                <a:lnTo>
                  <a:pt x="7797177" y="3557701"/>
                </a:lnTo>
                <a:lnTo>
                  <a:pt x="7828940" y="3533863"/>
                </a:lnTo>
                <a:lnTo>
                  <a:pt x="7887461" y="3514674"/>
                </a:lnTo>
                <a:lnTo>
                  <a:pt x="7924292" y="3462121"/>
                </a:lnTo>
                <a:lnTo>
                  <a:pt x="7971747" y="3462121"/>
                </a:lnTo>
                <a:lnTo>
                  <a:pt x="7956194" y="3438131"/>
                </a:lnTo>
                <a:lnTo>
                  <a:pt x="7896021" y="3309188"/>
                </a:lnTo>
                <a:lnTo>
                  <a:pt x="7842656" y="3299777"/>
                </a:lnTo>
                <a:lnTo>
                  <a:pt x="7820837" y="3266478"/>
                </a:lnTo>
                <a:lnTo>
                  <a:pt x="7799171" y="3233051"/>
                </a:lnTo>
                <a:lnTo>
                  <a:pt x="7750543" y="3194977"/>
                </a:lnTo>
                <a:lnTo>
                  <a:pt x="7723822" y="3190265"/>
                </a:lnTo>
                <a:lnTo>
                  <a:pt x="7680236" y="3123526"/>
                </a:lnTo>
                <a:lnTo>
                  <a:pt x="7610132" y="3052051"/>
                </a:lnTo>
                <a:lnTo>
                  <a:pt x="7556563" y="3042615"/>
                </a:lnTo>
                <a:lnTo>
                  <a:pt x="7508049" y="3004438"/>
                </a:lnTo>
                <a:lnTo>
                  <a:pt x="7486256" y="2971101"/>
                </a:lnTo>
                <a:lnTo>
                  <a:pt x="7464691" y="2937738"/>
                </a:lnTo>
                <a:lnTo>
                  <a:pt x="7484884" y="2823184"/>
                </a:lnTo>
                <a:lnTo>
                  <a:pt x="7466475" y="2794850"/>
                </a:lnTo>
                <a:lnTo>
                  <a:pt x="7324166" y="2794850"/>
                </a:lnTo>
                <a:lnTo>
                  <a:pt x="7280706" y="2728074"/>
                </a:lnTo>
                <a:lnTo>
                  <a:pt x="7253960" y="2723349"/>
                </a:lnTo>
                <a:lnTo>
                  <a:pt x="7269124" y="2637370"/>
                </a:lnTo>
                <a:lnTo>
                  <a:pt x="7305979" y="2584742"/>
                </a:lnTo>
                <a:lnTo>
                  <a:pt x="7252398" y="2575293"/>
                </a:lnTo>
                <a:lnTo>
                  <a:pt x="7267549" y="2489415"/>
                </a:lnTo>
                <a:lnTo>
                  <a:pt x="7304506" y="2436710"/>
                </a:lnTo>
                <a:lnTo>
                  <a:pt x="7370656" y="2436710"/>
                </a:lnTo>
                <a:lnTo>
                  <a:pt x="7389863" y="2422270"/>
                </a:lnTo>
                <a:lnTo>
                  <a:pt x="7410056" y="2307704"/>
                </a:lnTo>
                <a:lnTo>
                  <a:pt x="7437727" y="2307704"/>
                </a:lnTo>
                <a:lnTo>
                  <a:pt x="7447000" y="2255164"/>
                </a:lnTo>
                <a:lnTo>
                  <a:pt x="7403541" y="2188387"/>
                </a:lnTo>
                <a:lnTo>
                  <a:pt x="7355027" y="2150224"/>
                </a:lnTo>
                <a:lnTo>
                  <a:pt x="7328192" y="2145487"/>
                </a:lnTo>
                <a:lnTo>
                  <a:pt x="7338288" y="2088222"/>
                </a:lnTo>
                <a:lnTo>
                  <a:pt x="7497546" y="1968512"/>
                </a:lnTo>
                <a:lnTo>
                  <a:pt x="7507643" y="1911184"/>
                </a:lnTo>
                <a:lnTo>
                  <a:pt x="7603197" y="1839480"/>
                </a:lnTo>
                <a:lnTo>
                  <a:pt x="7644993" y="1758175"/>
                </a:lnTo>
                <a:lnTo>
                  <a:pt x="7687017" y="1676869"/>
                </a:lnTo>
                <a:lnTo>
                  <a:pt x="7697101" y="1619643"/>
                </a:lnTo>
                <a:lnTo>
                  <a:pt x="7738884" y="1538401"/>
                </a:lnTo>
                <a:lnTo>
                  <a:pt x="7797723" y="1519161"/>
                </a:lnTo>
                <a:lnTo>
                  <a:pt x="7861198" y="1471294"/>
                </a:lnTo>
                <a:lnTo>
                  <a:pt x="7844561" y="1409255"/>
                </a:lnTo>
                <a:lnTo>
                  <a:pt x="7790992" y="1399806"/>
                </a:lnTo>
                <a:lnTo>
                  <a:pt x="7779458" y="1357083"/>
                </a:lnTo>
                <a:lnTo>
                  <a:pt x="7715719" y="1357083"/>
                </a:lnTo>
                <a:lnTo>
                  <a:pt x="7662252" y="1347660"/>
                </a:lnTo>
                <a:lnTo>
                  <a:pt x="7613738" y="1309496"/>
                </a:lnTo>
                <a:lnTo>
                  <a:pt x="7538402" y="1266609"/>
                </a:lnTo>
                <a:lnTo>
                  <a:pt x="7458087" y="1252448"/>
                </a:lnTo>
                <a:lnTo>
                  <a:pt x="7441450" y="1190396"/>
                </a:lnTo>
                <a:lnTo>
                  <a:pt x="7354506" y="1056957"/>
                </a:lnTo>
                <a:lnTo>
                  <a:pt x="7357986" y="880351"/>
                </a:lnTo>
                <a:lnTo>
                  <a:pt x="7363040" y="851623"/>
                </a:lnTo>
                <a:lnTo>
                  <a:pt x="7314539" y="813447"/>
                </a:lnTo>
                <a:lnTo>
                  <a:pt x="7292949" y="780148"/>
                </a:lnTo>
                <a:lnTo>
                  <a:pt x="7276211" y="718146"/>
                </a:lnTo>
                <a:lnTo>
                  <a:pt x="7249477" y="713435"/>
                </a:lnTo>
                <a:lnTo>
                  <a:pt x="7200963" y="675258"/>
                </a:lnTo>
                <a:lnTo>
                  <a:pt x="7203459" y="661098"/>
                </a:lnTo>
                <a:lnTo>
                  <a:pt x="7120648" y="661098"/>
                </a:lnTo>
                <a:lnTo>
                  <a:pt x="7066991" y="651636"/>
                </a:lnTo>
                <a:lnTo>
                  <a:pt x="7072033" y="623023"/>
                </a:lnTo>
                <a:lnTo>
                  <a:pt x="7033691" y="527710"/>
                </a:lnTo>
                <a:lnTo>
                  <a:pt x="6985190" y="489546"/>
                </a:lnTo>
                <a:lnTo>
                  <a:pt x="6976759" y="476592"/>
                </a:lnTo>
                <a:lnTo>
                  <a:pt x="3895178" y="476592"/>
                </a:lnTo>
                <a:lnTo>
                  <a:pt x="3833007" y="465632"/>
                </a:lnTo>
                <a:lnTo>
                  <a:pt x="2157793" y="465632"/>
                </a:lnTo>
                <a:lnTo>
                  <a:pt x="2073230" y="450722"/>
                </a:lnTo>
                <a:lnTo>
                  <a:pt x="62102" y="450722"/>
                </a:lnTo>
                <a:lnTo>
                  <a:pt x="8521" y="441274"/>
                </a:lnTo>
                <a:close/>
              </a:path>
              <a:path w="7978140" h="4233545">
                <a:moveTo>
                  <a:pt x="6659553" y="4089958"/>
                </a:moveTo>
                <a:lnTo>
                  <a:pt x="6626440" y="4089958"/>
                </a:lnTo>
                <a:lnTo>
                  <a:pt x="6653263" y="4094683"/>
                </a:lnTo>
                <a:lnTo>
                  <a:pt x="6659553" y="4089958"/>
                </a:lnTo>
                <a:close/>
              </a:path>
              <a:path w="7978140" h="4233545">
                <a:moveTo>
                  <a:pt x="7166849" y="3984409"/>
                </a:moveTo>
                <a:lnTo>
                  <a:pt x="6866001" y="3984409"/>
                </a:lnTo>
                <a:lnTo>
                  <a:pt x="7026617" y="4012717"/>
                </a:lnTo>
                <a:lnTo>
                  <a:pt x="7075131" y="4050906"/>
                </a:lnTo>
                <a:lnTo>
                  <a:pt x="7133755" y="4031614"/>
                </a:lnTo>
                <a:lnTo>
                  <a:pt x="7166849" y="3984409"/>
                </a:lnTo>
                <a:close/>
              </a:path>
              <a:path w="7978140" h="4233545">
                <a:moveTo>
                  <a:pt x="7293866" y="3979062"/>
                </a:moveTo>
                <a:lnTo>
                  <a:pt x="7170597" y="3979062"/>
                </a:lnTo>
                <a:lnTo>
                  <a:pt x="7250899" y="3993222"/>
                </a:lnTo>
                <a:lnTo>
                  <a:pt x="7293866" y="3979062"/>
                </a:lnTo>
                <a:close/>
              </a:path>
              <a:path w="7978140" h="4233545">
                <a:moveTo>
                  <a:pt x="7971747" y="3462121"/>
                </a:moveTo>
                <a:lnTo>
                  <a:pt x="7924292" y="3462121"/>
                </a:lnTo>
                <a:lnTo>
                  <a:pt x="7977873" y="3471570"/>
                </a:lnTo>
                <a:lnTo>
                  <a:pt x="7971747" y="3462121"/>
                </a:lnTo>
                <a:close/>
              </a:path>
              <a:path w="7978140" h="4233545">
                <a:moveTo>
                  <a:pt x="7356068" y="2770809"/>
                </a:moveTo>
                <a:lnTo>
                  <a:pt x="7324166" y="2794850"/>
                </a:lnTo>
                <a:lnTo>
                  <a:pt x="7466475" y="2794850"/>
                </a:lnTo>
                <a:lnTo>
                  <a:pt x="7463116" y="2789681"/>
                </a:lnTo>
                <a:lnTo>
                  <a:pt x="7356068" y="2770809"/>
                </a:lnTo>
                <a:close/>
              </a:path>
              <a:path w="7978140" h="4233545">
                <a:moveTo>
                  <a:pt x="7370656" y="2436710"/>
                </a:moveTo>
                <a:lnTo>
                  <a:pt x="7304506" y="2436710"/>
                </a:lnTo>
                <a:lnTo>
                  <a:pt x="7358087" y="2446159"/>
                </a:lnTo>
                <a:lnTo>
                  <a:pt x="7370656" y="2436710"/>
                </a:lnTo>
                <a:close/>
              </a:path>
              <a:path w="7978140" h="4233545">
                <a:moveTo>
                  <a:pt x="7437727" y="2307704"/>
                </a:moveTo>
                <a:lnTo>
                  <a:pt x="7410056" y="2307704"/>
                </a:lnTo>
                <a:lnTo>
                  <a:pt x="7436891" y="2312441"/>
                </a:lnTo>
                <a:lnTo>
                  <a:pt x="7437727" y="2307704"/>
                </a:lnTo>
                <a:close/>
              </a:path>
              <a:path w="7978140" h="4233545">
                <a:moveTo>
                  <a:pt x="7774254" y="1337805"/>
                </a:moveTo>
                <a:lnTo>
                  <a:pt x="7715719" y="1357083"/>
                </a:lnTo>
                <a:lnTo>
                  <a:pt x="7779458" y="1357083"/>
                </a:lnTo>
                <a:lnTo>
                  <a:pt x="7774254" y="1337805"/>
                </a:lnTo>
                <a:close/>
              </a:path>
              <a:path w="7978140" h="4233545">
                <a:moveTo>
                  <a:pt x="7206005" y="646658"/>
                </a:moveTo>
                <a:lnTo>
                  <a:pt x="7120648" y="661098"/>
                </a:lnTo>
                <a:lnTo>
                  <a:pt x="7203459" y="661098"/>
                </a:lnTo>
                <a:lnTo>
                  <a:pt x="7206005" y="646658"/>
                </a:lnTo>
                <a:close/>
              </a:path>
              <a:path w="7978140" h="4233545">
                <a:moveTo>
                  <a:pt x="4782350" y="455802"/>
                </a:moveTo>
                <a:lnTo>
                  <a:pt x="3895178" y="476592"/>
                </a:lnTo>
                <a:lnTo>
                  <a:pt x="6976759" y="476592"/>
                </a:lnTo>
                <a:lnTo>
                  <a:pt x="6968601" y="464057"/>
                </a:lnTo>
                <a:lnTo>
                  <a:pt x="5333060" y="464057"/>
                </a:lnTo>
                <a:lnTo>
                  <a:pt x="4809083" y="460514"/>
                </a:lnTo>
                <a:lnTo>
                  <a:pt x="4782350" y="455802"/>
                </a:lnTo>
                <a:close/>
              </a:path>
              <a:path w="7978140" h="4233545">
                <a:moveTo>
                  <a:pt x="3707726" y="443547"/>
                </a:moveTo>
                <a:lnTo>
                  <a:pt x="3098558" y="454126"/>
                </a:lnTo>
                <a:lnTo>
                  <a:pt x="2959608" y="459244"/>
                </a:lnTo>
                <a:lnTo>
                  <a:pt x="2157793" y="465632"/>
                </a:lnTo>
                <a:lnTo>
                  <a:pt x="3833007" y="465632"/>
                </a:lnTo>
                <a:lnTo>
                  <a:pt x="3707726" y="443547"/>
                </a:lnTo>
                <a:close/>
              </a:path>
              <a:path w="7978140" h="4233545">
                <a:moveTo>
                  <a:pt x="5888799" y="443890"/>
                </a:moveTo>
                <a:lnTo>
                  <a:pt x="5333060" y="464057"/>
                </a:lnTo>
                <a:lnTo>
                  <a:pt x="6968601" y="464057"/>
                </a:lnTo>
                <a:lnTo>
                  <a:pt x="6958559" y="448627"/>
                </a:lnTo>
                <a:lnTo>
                  <a:pt x="5915634" y="448627"/>
                </a:lnTo>
                <a:lnTo>
                  <a:pt x="5888799" y="443890"/>
                </a:lnTo>
                <a:close/>
              </a:path>
              <a:path w="7978140" h="4233545">
                <a:moveTo>
                  <a:pt x="556260" y="153746"/>
                </a:moveTo>
                <a:lnTo>
                  <a:pt x="524281" y="177596"/>
                </a:lnTo>
                <a:lnTo>
                  <a:pt x="487641" y="230200"/>
                </a:lnTo>
                <a:lnTo>
                  <a:pt x="455637" y="254165"/>
                </a:lnTo>
                <a:lnTo>
                  <a:pt x="397116" y="273342"/>
                </a:lnTo>
                <a:lnTo>
                  <a:pt x="237858" y="393052"/>
                </a:lnTo>
                <a:lnTo>
                  <a:pt x="125768" y="402894"/>
                </a:lnTo>
                <a:lnTo>
                  <a:pt x="62102" y="450722"/>
                </a:lnTo>
                <a:lnTo>
                  <a:pt x="2073230" y="450722"/>
                </a:lnTo>
                <a:lnTo>
                  <a:pt x="2060336" y="448449"/>
                </a:lnTo>
                <a:lnTo>
                  <a:pt x="1222184" y="448449"/>
                </a:lnTo>
                <a:lnTo>
                  <a:pt x="1034630" y="415378"/>
                </a:lnTo>
                <a:lnTo>
                  <a:pt x="1030090" y="220497"/>
                </a:lnTo>
                <a:lnTo>
                  <a:pt x="599617" y="220497"/>
                </a:lnTo>
                <a:lnTo>
                  <a:pt x="546150" y="211061"/>
                </a:lnTo>
                <a:lnTo>
                  <a:pt x="577837" y="187045"/>
                </a:lnTo>
                <a:lnTo>
                  <a:pt x="582891" y="158445"/>
                </a:lnTo>
                <a:lnTo>
                  <a:pt x="556260" y="153746"/>
                </a:lnTo>
                <a:close/>
              </a:path>
              <a:path w="7978140" h="4233545">
                <a:moveTo>
                  <a:pt x="6749300" y="418464"/>
                </a:moveTo>
                <a:lnTo>
                  <a:pt x="5915634" y="448627"/>
                </a:lnTo>
                <a:lnTo>
                  <a:pt x="6958559" y="448627"/>
                </a:lnTo>
                <a:lnTo>
                  <a:pt x="6951211" y="437337"/>
                </a:lnTo>
                <a:lnTo>
                  <a:pt x="6856361" y="437337"/>
                </a:lnTo>
                <a:lnTo>
                  <a:pt x="6749300" y="418464"/>
                </a:lnTo>
                <a:close/>
              </a:path>
              <a:path w="7978140" h="4233545">
                <a:moveTo>
                  <a:pt x="1970443" y="432600"/>
                </a:moveTo>
                <a:lnTo>
                  <a:pt x="1222184" y="448449"/>
                </a:lnTo>
                <a:lnTo>
                  <a:pt x="2060336" y="448449"/>
                </a:lnTo>
                <a:lnTo>
                  <a:pt x="1970443" y="432600"/>
                </a:lnTo>
                <a:close/>
              </a:path>
              <a:path w="7978140" h="4233545">
                <a:moveTo>
                  <a:pt x="6941731" y="422770"/>
                </a:moveTo>
                <a:lnTo>
                  <a:pt x="6856361" y="437337"/>
                </a:lnTo>
                <a:lnTo>
                  <a:pt x="6951211" y="437337"/>
                </a:lnTo>
                <a:lnTo>
                  <a:pt x="6941731" y="422770"/>
                </a:lnTo>
                <a:close/>
              </a:path>
              <a:path w="7978140" h="4233545">
                <a:moveTo>
                  <a:pt x="1024953" y="0"/>
                </a:moveTo>
                <a:lnTo>
                  <a:pt x="876046" y="62242"/>
                </a:lnTo>
                <a:lnTo>
                  <a:pt x="721931" y="153339"/>
                </a:lnTo>
                <a:lnTo>
                  <a:pt x="599617" y="220497"/>
                </a:lnTo>
                <a:lnTo>
                  <a:pt x="1030090" y="220497"/>
                </a:lnTo>
                <a:lnTo>
                  <a:pt x="1024953" y="0"/>
                </a:lnTo>
                <a:close/>
              </a:path>
            </a:pathLst>
          </a:custGeom>
          <a:solidFill>
            <a:srgbClr val="DFEC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67810">
              <a:lnSpc>
                <a:spcPct val="100000"/>
              </a:lnSpc>
            </a:pPr>
            <a:r>
              <a:rPr dirty="0"/>
              <a:t>A </a:t>
            </a:r>
            <a:r>
              <a:rPr spc="-15" dirty="0"/>
              <a:t>Partnership </a:t>
            </a:r>
            <a:r>
              <a:rPr spc="-20" dirty="0"/>
              <a:t>of </a:t>
            </a:r>
            <a:r>
              <a:rPr spc="-15" dirty="0"/>
              <a:t>the </a:t>
            </a:r>
            <a:r>
              <a:rPr spc="-20" dirty="0"/>
              <a:t>Utmost</a:t>
            </a:r>
            <a:r>
              <a:rPr spc="20" dirty="0"/>
              <a:t> </a:t>
            </a:r>
            <a:r>
              <a:rPr spc="-10" dirty="0"/>
              <a:t>Importance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44500" y="916284"/>
            <a:ext cx="8719185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Hamilton </a:t>
            </a:r>
            <a:r>
              <a:rPr sz="1600" b="1" dirty="0">
                <a:solidFill>
                  <a:srgbClr val="005187"/>
                </a:solidFill>
                <a:latin typeface="Arial"/>
                <a:cs typeface="Arial"/>
              </a:rPr>
              <a:t>Lane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was founded in </a:t>
            </a:r>
            <a:r>
              <a:rPr sz="1600" b="1" spc="-25" dirty="0">
                <a:solidFill>
                  <a:srgbClr val="005187"/>
                </a:solidFill>
                <a:latin typeface="Arial"/>
                <a:cs typeface="Arial"/>
              </a:rPr>
              <a:t>1991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in </a:t>
            </a:r>
            <a:r>
              <a:rPr sz="1600" b="1" spc="-10" dirty="0">
                <a:solidFill>
                  <a:srgbClr val="005187"/>
                </a:solidFill>
                <a:latin typeface="Arial"/>
                <a:cs typeface="Arial"/>
              </a:rPr>
              <a:t>Philadelphia </a:t>
            </a:r>
            <a:r>
              <a:rPr sz="1600" b="1" dirty="0">
                <a:solidFill>
                  <a:srgbClr val="005187"/>
                </a:solidFill>
                <a:latin typeface="Arial"/>
                <a:cs typeface="Arial"/>
              </a:rPr>
              <a:t>as a </a:t>
            </a:r>
            <a:r>
              <a:rPr sz="1600" b="1" spc="-10" dirty="0">
                <a:solidFill>
                  <a:srgbClr val="005187"/>
                </a:solidFill>
                <a:latin typeface="Arial"/>
                <a:cs typeface="Arial"/>
              </a:rPr>
              <a:t>Private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Markets consultant to </a:t>
            </a:r>
            <a:r>
              <a:rPr sz="1600" b="1" spc="-15" dirty="0">
                <a:solidFill>
                  <a:srgbClr val="005187"/>
                </a:solidFill>
                <a:latin typeface="Arial"/>
                <a:cs typeface="Arial"/>
              </a:rPr>
              <a:t>U.S. 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public pension</a:t>
            </a:r>
            <a:r>
              <a:rPr sz="1600" b="1" spc="-5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plans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0814" y="1782333"/>
            <a:ext cx="32772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5" dirty="0">
                <a:solidFill>
                  <a:srgbClr val="4C4C4C"/>
                </a:solidFill>
                <a:latin typeface="Arial"/>
                <a:cs typeface="Arial"/>
              </a:rPr>
              <a:t>PA </a:t>
            </a:r>
            <a:r>
              <a:rPr sz="1400" b="1" spc="-5" dirty="0">
                <a:solidFill>
                  <a:srgbClr val="4C4C4C"/>
                </a:solidFill>
                <a:latin typeface="Arial"/>
                <a:cs typeface="Arial"/>
              </a:rPr>
              <a:t>public schools are </a:t>
            </a:r>
            <a:r>
              <a:rPr sz="1400" b="1" spc="5" dirty="0">
                <a:solidFill>
                  <a:srgbClr val="4C4C4C"/>
                </a:solidFill>
                <a:latin typeface="Arial"/>
                <a:cs typeface="Arial"/>
              </a:rPr>
              <a:t>important </a:t>
            </a:r>
            <a:r>
              <a:rPr sz="1400" b="1" spc="-5" dirty="0">
                <a:solidFill>
                  <a:srgbClr val="4C4C4C"/>
                </a:solidFill>
                <a:latin typeface="Arial"/>
                <a:cs typeface="Arial"/>
              </a:rPr>
              <a:t>to</a:t>
            </a:r>
            <a:r>
              <a:rPr sz="1400" b="1" spc="-1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C4C4C"/>
                </a:solidFill>
                <a:latin typeface="Arial"/>
                <a:cs typeface="Arial"/>
              </a:rPr>
              <a:t>us</a:t>
            </a:r>
            <a:r>
              <a:rPr sz="1200" b="1" spc="-7" baseline="31250" dirty="0">
                <a:solidFill>
                  <a:srgbClr val="4C4C4C"/>
                </a:solidFill>
                <a:latin typeface="Arial"/>
                <a:cs typeface="Arial"/>
              </a:rPr>
              <a:t>3</a:t>
            </a:r>
            <a:endParaRPr sz="1200" baseline="312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1895411"/>
            <a:ext cx="2588260" cy="0"/>
          </a:xfrm>
          <a:custGeom>
            <a:avLst/>
            <a:gdLst/>
            <a:ahLst/>
            <a:cxnLst/>
            <a:rect l="l" t="t" r="r" b="b"/>
            <a:pathLst>
              <a:path w="2588260">
                <a:moveTo>
                  <a:pt x="0" y="0"/>
                </a:moveTo>
                <a:lnTo>
                  <a:pt x="2587752" y="0"/>
                </a:lnTo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00747" y="1799325"/>
            <a:ext cx="261366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00325" algn="l"/>
              </a:tabLst>
            </a:pPr>
            <a:r>
              <a:rPr sz="800" b="1" u="sng" dirty="0">
                <a:solidFill>
                  <a:srgbClr val="4C4C4C"/>
                </a:solidFill>
                <a:latin typeface="Arial"/>
                <a:cs typeface="Arial"/>
              </a:rPr>
              <a:t> 	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52972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27300" y="2227694"/>
            <a:ext cx="1963420" cy="1205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spc="-30" dirty="0">
                <a:solidFill>
                  <a:srgbClr val="33749F"/>
                </a:solidFill>
                <a:latin typeface="Arial"/>
                <a:cs typeface="Arial"/>
              </a:rPr>
              <a:t>62</a:t>
            </a:r>
            <a:endParaRPr sz="36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"/>
              </a:spcBef>
            </a:pP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Family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members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who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teach/taught in </a:t>
            </a:r>
            <a:r>
              <a:rPr sz="1400" spc="-45" dirty="0">
                <a:solidFill>
                  <a:srgbClr val="4C4C4C"/>
                </a:solidFill>
                <a:latin typeface="Arial"/>
                <a:cs typeface="Arial"/>
              </a:rPr>
              <a:t>PA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public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schools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45967" y="2227694"/>
            <a:ext cx="2056764" cy="1205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795" algn="ctr">
              <a:lnSpc>
                <a:spcPct val="100000"/>
              </a:lnSpc>
            </a:pPr>
            <a:r>
              <a:rPr sz="3600" spc="-145" dirty="0">
                <a:solidFill>
                  <a:srgbClr val="33749F"/>
                </a:solidFill>
                <a:latin typeface="Arial"/>
                <a:cs typeface="Arial"/>
              </a:rPr>
              <a:t>91</a:t>
            </a:r>
            <a:endParaRPr sz="36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"/>
              </a:spcBef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Hamilton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Lane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employees 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who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attended </a:t>
            </a:r>
            <a:r>
              <a:rPr sz="1400" spc="-45" dirty="0">
                <a:solidFill>
                  <a:srgbClr val="4C4C4C"/>
                </a:solidFill>
                <a:latin typeface="Arial"/>
                <a:cs typeface="Arial"/>
              </a:rPr>
              <a:t>PA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public 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schools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9402" y="3660254"/>
            <a:ext cx="2059305" cy="1205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ctr">
              <a:lnSpc>
                <a:spcPct val="100000"/>
              </a:lnSpc>
            </a:pPr>
            <a:r>
              <a:rPr sz="3600" spc="-120" dirty="0">
                <a:solidFill>
                  <a:srgbClr val="33749F"/>
                </a:solidFill>
                <a:latin typeface="Arial"/>
                <a:cs typeface="Arial"/>
              </a:rPr>
              <a:t>97</a:t>
            </a:r>
            <a:endParaRPr sz="36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"/>
              </a:spcBef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Children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employees 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who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are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enrolled/attended 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400" spc="-45" dirty="0">
                <a:solidFill>
                  <a:srgbClr val="4C4C4C"/>
                </a:solidFill>
                <a:latin typeface="Arial"/>
                <a:cs typeface="Arial"/>
              </a:rPr>
              <a:t>PA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public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school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45967" y="3660254"/>
            <a:ext cx="2056764" cy="1205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spc="-45" dirty="0">
                <a:solidFill>
                  <a:srgbClr val="33749F"/>
                </a:solidFill>
                <a:latin typeface="Arial"/>
                <a:cs typeface="Arial"/>
              </a:rPr>
              <a:t>1,800+</a:t>
            </a:r>
            <a:endParaRPr sz="3600" dirty="0">
              <a:latin typeface="Arial"/>
              <a:cs typeface="Arial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Hours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service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 </a:t>
            </a:r>
            <a:r>
              <a:rPr sz="1400" spc="-45" dirty="0">
                <a:solidFill>
                  <a:srgbClr val="4C4C4C"/>
                </a:solidFill>
                <a:latin typeface="Arial"/>
                <a:cs typeface="Arial"/>
              </a:rPr>
              <a:t>PA 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public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school </a:t>
            </a:r>
            <a:r>
              <a:rPr sz="1400" spc="-20" dirty="0">
                <a:solidFill>
                  <a:srgbClr val="4C4C4C"/>
                </a:solidFill>
                <a:latin typeface="Arial"/>
                <a:cs typeface="Arial"/>
              </a:rPr>
              <a:t>systems by 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Hamilton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Lane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employees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71516" y="5766883"/>
            <a:ext cx="113030" cy="183515"/>
          </a:xfrm>
          <a:custGeom>
            <a:avLst/>
            <a:gdLst/>
            <a:ahLst/>
            <a:cxnLst/>
            <a:rect l="l" t="t" r="r" b="b"/>
            <a:pathLst>
              <a:path w="113030" h="183514">
                <a:moveTo>
                  <a:pt x="49250" y="0"/>
                </a:moveTo>
                <a:lnTo>
                  <a:pt x="0" y="0"/>
                </a:lnTo>
                <a:lnTo>
                  <a:pt x="0" y="183324"/>
                </a:lnTo>
                <a:lnTo>
                  <a:pt x="51282" y="183324"/>
                </a:lnTo>
                <a:lnTo>
                  <a:pt x="76515" y="180177"/>
                </a:lnTo>
                <a:lnTo>
                  <a:pt x="95894" y="170530"/>
                </a:lnTo>
                <a:lnTo>
                  <a:pt x="108095" y="154381"/>
                </a:lnTo>
                <a:lnTo>
                  <a:pt x="35026" y="154381"/>
                </a:lnTo>
                <a:lnTo>
                  <a:pt x="35026" y="101574"/>
                </a:lnTo>
                <a:lnTo>
                  <a:pt x="104464" y="101574"/>
                </a:lnTo>
                <a:lnTo>
                  <a:pt x="98155" y="94309"/>
                </a:lnTo>
                <a:lnTo>
                  <a:pt x="85813" y="85318"/>
                </a:lnTo>
                <a:lnTo>
                  <a:pt x="95553" y="77867"/>
                </a:lnTo>
                <a:lnTo>
                  <a:pt x="99716" y="72618"/>
                </a:lnTo>
                <a:lnTo>
                  <a:pt x="35026" y="72618"/>
                </a:lnTo>
                <a:lnTo>
                  <a:pt x="35026" y="28956"/>
                </a:lnTo>
                <a:lnTo>
                  <a:pt x="104902" y="28956"/>
                </a:lnTo>
                <a:lnTo>
                  <a:pt x="104446" y="26580"/>
                </a:lnTo>
                <a:lnTo>
                  <a:pt x="92916" y="11815"/>
                </a:lnTo>
                <a:lnTo>
                  <a:pt x="74342" y="2954"/>
                </a:lnTo>
                <a:lnTo>
                  <a:pt x="49250" y="0"/>
                </a:lnTo>
                <a:close/>
              </a:path>
              <a:path w="113030" h="183514">
                <a:moveTo>
                  <a:pt x="104464" y="101574"/>
                </a:moveTo>
                <a:lnTo>
                  <a:pt x="47218" y="101574"/>
                </a:lnTo>
                <a:lnTo>
                  <a:pt x="59687" y="103195"/>
                </a:lnTo>
                <a:lnTo>
                  <a:pt x="69299" y="108077"/>
                </a:lnTo>
                <a:lnTo>
                  <a:pt x="75484" y="116244"/>
                </a:lnTo>
                <a:lnTo>
                  <a:pt x="77673" y="127723"/>
                </a:lnTo>
                <a:lnTo>
                  <a:pt x="75881" y="138634"/>
                </a:lnTo>
                <a:lnTo>
                  <a:pt x="70569" y="147048"/>
                </a:lnTo>
                <a:lnTo>
                  <a:pt x="61830" y="152464"/>
                </a:lnTo>
                <a:lnTo>
                  <a:pt x="49758" y="154381"/>
                </a:lnTo>
                <a:lnTo>
                  <a:pt x="108095" y="154381"/>
                </a:lnTo>
                <a:lnTo>
                  <a:pt x="108325" y="154076"/>
                </a:lnTo>
                <a:lnTo>
                  <a:pt x="112712" y="130505"/>
                </a:lnTo>
                <a:lnTo>
                  <a:pt x="111222" y="115520"/>
                </a:lnTo>
                <a:lnTo>
                  <a:pt x="106497" y="103916"/>
                </a:lnTo>
                <a:lnTo>
                  <a:pt x="104464" y="101574"/>
                </a:lnTo>
                <a:close/>
              </a:path>
              <a:path w="113030" h="183514">
                <a:moveTo>
                  <a:pt x="104902" y="28956"/>
                </a:moveTo>
                <a:lnTo>
                  <a:pt x="48996" y="28956"/>
                </a:lnTo>
                <a:lnTo>
                  <a:pt x="59764" y="30513"/>
                </a:lnTo>
                <a:lnTo>
                  <a:pt x="67368" y="34950"/>
                </a:lnTo>
                <a:lnTo>
                  <a:pt x="71879" y="41911"/>
                </a:lnTo>
                <a:lnTo>
                  <a:pt x="73367" y="51041"/>
                </a:lnTo>
                <a:lnTo>
                  <a:pt x="71494" y="59663"/>
                </a:lnTo>
                <a:lnTo>
                  <a:pt x="66193" y="66497"/>
                </a:lnTo>
                <a:lnTo>
                  <a:pt x="57942" y="70997"/>
                </a:lnTo>
                <a:lnTo>
                  <a:pt x="47218" y="72618"/>
                </a:lnTo>
                <a:lnTo>
                  <a:pt x="99716" y="72618"/>
                </a:lnTo>
                <a:lnTo>
                  <a:pt x="102630" y="68943"/>
                </a:lnTo>
                <a:lnTo>
                  <a:pt x="106946" y="58688"/>
                </a:lnTo>
                <a:lnTo>
                  <a:pt x="108407" y="47244"/>
                </a:lnTo>
                <a:lnTo>
                  <a:pt x="104902" y="28956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10131" y="5934965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8513" y="0"/>
                </a:lnTo>
              </a:path>
            </a:pathLst>
          </a:custGeom>
          <a:ln w="30480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10131" y="5895595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039" y="0"/>
                </a:lnTo>
              </a:path>
            </a:pathLst>
          </a:custGeom>
          <a:ln w="48259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10131" y="5855590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>
                <a:moveTo>
                  <a:pt x="0" y="0"/>
                </a:moveTo>
                <a:lnTo>
                  <a:pt x="81495" y="0"/>
                </a:lnTo>
              </a:path>
            </a:pathLst>
          </a:custGeom>
          <a:ln w="31750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10131" y="5818760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039" y="0"/>
                </a:lnTo>
              </a:path>
            </a:pathLst>
          </a:custGeom>
          <a:ln w="41910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10131" y="578256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73" y="0"/>
                </a:lnTo>
              </a:path>
            </a:pathLst>
          </a:custGeom>
          <a:ln w="30480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26925" y="5764353"/>
            <a:ext cx="118745" cy="188595"/>
          </a:xfrm>
          <a:custGeom>
            <a:avLst/>
            <a:gdLst/>
            <a:ahLst/>
            <a:cxnLst/>
            <a:rect l="l" t="t" r="r" b="b"/>
            <a:pathLst>
              <a:path w="118744" h="188595">
                <a:moveTo>
                  <a:pt x="34531" y="129476"/>
                </a:moveTo>
                <a:lnTo>
                  <a:pt x="0" y="136842"/>
                </a:lnTo>
                <a:lnTo>
                  <a:pt x="9321" y="160107"/>
                </a:lnTo>
                <a:lnTo>
                  <a:pt x="22810" y="176137"/>
                </a:lnTo>
                <a:lnTo>
                  <a:pt x="39874" y="185407"/>
                </a:lnTo>
                <a:lnTo>
                  <a:pt x="59918" y="188391"/>
                </a:lnTo>
                <a:lnTo>
                  <a:pt x="84575" y="184647"/>
                </a:lnTo>
                <a:lnTo>
                  <a:pt x="102922" y="174048"/>
                </a:lnTo>
                <a:lnTo>
                  <a:pt x="113047" y="159448"/>
                </a:lnTo>
                <a:lnTo>
                  <a:pt x="61696" y="159448"/>
                </a:lnTo>
                <a:lnTo>
                  <a:pt x="53630" y="157872"/>
                </a:lnTo>
                <a:lnTo>
                  <a:pt x="45732" y="152749"/>
                </a:lnTo>
                <a:lnTo>
                  <a:pt x="39025" y="143482"/>
                </a:lnTo>
                <a:lnTo>
                  <a:pt x="34531" y="129476"/>
                </a:lnTo>
                <a:close/>
              </a:path>
              <a:path w="118744" h="188595">
                <a:moveTo>
                  <a:pt x="60172" y="0"/>
                </a:moveTo>
                <a:lnTo>
                  <a:pt x="36244" y="3585"/>
                </a:lnTo>
                <a:lnTo>
                  <a:pt x="19003" y="13835"/>
                </a:lnTo>
                <a:lnTo>
                  <a:pt x="8571" y="29987"/>
                </a:lnTo>
                <a:lnTo>
                  <a:pt x="5067" y="51282"/>
                </a:lnTo>
                <a:lnTo>
                  <a:pt x="17287" y="81551"/>
                </a:lnTo>
                <a:lnTo>
                  <a:pt x="44170" y="100731"/>
                </a:lnTo>
                <a:lnTo>
                  <a:pt x="71054" y="116771"/>
                </a:lnTo>
                <a:lnTo>
                  <a:pt x="83273" y="137617"/>
                </a:lnTo>
                <a:lnTo>
                  <a:pt x="81616" y="146809"/>
                </a:lnTo>
                <a:lnTo>
                  <a:pt x="77057" y="153671"/>
                </a:lnTo>
                <a:lnTo>
                  <a:pt x="70211" y="157964"/>
                </a:lnTo>
                <a:lnTo>
                  <a:pt x="61696" y="159448"/>
                </a:lnTo>
                <a:lnTo>
                  <a:pt x="113047" y="159448"/>
                </a:lnTo>
                <a:lnTo>
                  <a:pt x="114366" y="157546"/>
                </a:lnTo>
                <a:lnTo>
                  <a:pt x="118313" y="136093"/>
                </a:lnTo>
                <a:lnTo>
                  <a:pt x="106093" y="102165"/>
                </a:lnTo>
                <a:lnTo>
                  <a:pt x="79209" y="81405"/>
                </a:lnTo>
                <a:lnTo>
                  <a:pt x="52326" y="66214"/>
                </a:lnTo>
                <a:lnTo>
                  <a:pt x="40106" y="48996"/>
                </a:lnTo>
                <a:lnTo>
                  <a:pt x="41372" y="40617"/>
                </a:lnTo>
                <a:lnTo>
                  <a:pt x="45091" y="34307"/>
                </a:lnTo>
                <a:lnTo>
                  <a:pt x="51143" y="30328"/>
                </a:lnTo>
                <a:lnTo>
                  <a:pt x="59410" y="28943"/>
                </a:lnTo>
                <a:lnTo>
                  <a:pt x="110479" y="28943"/>
                </a:lnTo>
                <a:lnTo>
                  <a:pt x="109548" y="26564"/>
                </a:lnTo>
                <a:lnTo>
                  <a:pt x="97778" y="12506"/>
                </a:lnTo>
                <a:lnTo>
                  <a:pt x="81296" y="3301"/>
                </a:lnTo>
                <a:lnTo>
                  <a:pt x="60172" y="0"/>
                </a:lnTo>
                <a:close/>
              </a:path>
              <a:path w="118744" h="188595">
                <a:moveTo>
                  <a:pt x="110479" y="28943"/>
                </a:moveTo>
                <a:lnTo>
                  <a:pt x="59410" y="28943"/>
                </a:lnTo>
                <a:lnTo>
                  <a:pt x="67733" y="30363"/>
                </a:lnTo>
                <a:lnTo>
                  <a:pt x="74607" y="34783"/>
                </a:lnTo>
                <a:lnTo>
                  <a:pt x="80293" y="42439"/>
                </a:lnTo>
                <a:lnTo>
                  <a:pt x="85051" y="53568"/>
                </a:lnTo>
                <a:lnTo>
                  <a:pt x="116535" y="44424"/>
                </a:lnTo>
                <a:lnTo>
                  <a:pt x="110479" y="28943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20904" y="5797866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36"/>
                </a:lnTo>
              </a:path>
            </a:pathLst>
          </a:custGeom>
          <a:ln w="35039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62503" y="5782378"/>
            <a:ext cx="116839" cy="0"/>
          </a:xfrm>
          <a:custGeom>
            <a:avLst/>
            <a:gdLst/>
            <a:ahLst/>
            <a:cxnLst/>
            <a:rect l="l" t="t" r="r" b="b"/>
            <a:pathLst>
              <a:path w="116839">
                <a:moveTo>
                  <a:pt x="0" y="0"/>
                </a:moveTo>
                <a:lnTo>
                  <a:pt x="116789" y="0"/>
                </a:lnTo>
              </a:path>
            </a:pathLst>
          </a:custGeom>
          <a:ln w="30975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67645" y="5766896"/>
            <a:ext cx="114935" cy="183515"/>
          </a:xfrm>
          <a:custGeom>
            <a:avLst/>
            <a:gdLst/>
            <a:ahLst/>
            <a:cxnLst/>
            <a:rect l="l" t="t" r="r" b="b"/>
            <a:pathLst>
              <a:path w="114935" h="183514">
                <a:moveTo>
                  <a:pt x="50533" y="0"/>
                </a:moveTo>
                <a:lnTo>
                  <a:pt x="0" y="0"/>
                </a:lnTo>
                <a:lnTo>
                  <a:pt x="0" y="183311"/>
                </a:lnTo>
                <a:lnTo>
                  <a:pt x="35039" y="183311"/>
                </a:lnTo>
                <a:lnTo>
                  <a:pt x="35039" y="109677"/>
                </a:lnTo>
                <a:lnTo>
                  <a:pt x="50533" y="109677"/>
                </a:lnTo>
                <a:lnTo>
                  <a:pt x="78774" y="105964"/>
                </a:lnTo>
                <a:lnTo>
                  <a:pt x="98828" y="95205"/>
                </a:lnTo>
                <a:lnTo>
                  <a:pt x="108872" y="80733"/>
                </a:lnTo>
                <a:lnTo>
                  <a:pt x="35039" y="80733"/>
                </a:lnTo>
                <a:lnTo>
                  <a:pt x="35039" y="28943"/>
                </a:lnTo>
                <a:lnTo>
                  <a:pt x="108878" y="28943"/>
                </a:lnTo>
                <a:lnTo>
                  <a:pt x="98828" y="14468"/>
                </a:lnTo>
                <a:lnTo>
                  <a:pt x="78774" y="3712"/>
                </a:lnTo>
                <a:lnTo>
                  <a:pt x="50533" y="0"/>
                </a:lnTo>
                <a:close/>
              </a:path>
              <a:path w="114935" h="183514">
                <a:moveTo>
                  <a:pt x="108878" y="28943"/>
                </a:moveTo>
                <a:lnTo>
                  <a:pt x="53822" y="28943"/>
                </a:lnTo>
                <a:lnTo>
                  <a:pt x="65157" y="30560"/>
                </a:lnTo>
                <a:lnTo>
                  <a:pt x="73253" y="35412"/>
                </a:lnTo>
                <a:lnTo>
                  <a:pt x="78111" y="43500"/>
                </a:lnTo>
                <a:lnTo>
                  <a:pt x="79730" y="54825"/>
                </a:lnTo>
                <a:lnTo>
                  <a:pt x="78111" y="66160"/>
                </a:lnTo>
                <a:lnTo>
                  <a:pt x="73253" y="74256"/>
                </a:lnTo>
                <a:lnTo>
                  <a:pt x="65157" y="79114"/>
                </a:lnTo>
                <a:lnTo>
                  <a:pt x="53822" y="80733"/>
                </a:lnTo>
                <a:lnTo>
                  <a:pt x="108872" y="80733"/>
                </a:lnTo>
                <a:lnTo>
                  <a:pt x="110790" y="77969"/>
                </a:lnTo>
                <a:lnTo>
                  <a:pt x="114757" y="54825"/>
                </a:lnTo>
                <a:lnTo>
                  <a:pt x="110790" y="31696"/>
                </a:lnTo>
                <a:lnTo>
                  <a:pt x="108878" y="28943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04242" y="593496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01" y="0"/>
                </a:lnTo>
              </a:path>
            </a:pathLst>
          </a:custGeom>
          <a:ln w="30480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21762" y="576732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35039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01993" y="5766892"/>
            <a:ext cx="134620" cy="183515"/>
          </a:xfrm>
          <a:custGeom>
            <a:avLst/>
            <a:gdLst/>
            <a:ahLst/>
            <a:cxnLst/>
            <a:rect l="l" t="t" r="r" b="b"/>
            <a:pathLst>
              <a:path w="134619" h="183514">
                <a:moveTo>
                  <a:pt x="90385" y="0"/>
                </a:moveTo>
                <a:lnTo>
                  <a:pt x="45440" y="0"/>
                </a:lnTo>
                <a:lnTo>
                  <a:pt x="0" y="183311"/>
                </a:lnTo>
                <a:lnTo>
                  <a:pt x="33756" y="183311"/>
                </a:lnTo>
                <a:lnTo>
                  <a:pt x="43662" y="144716"/>
                </a:lnTo>
                <a:lnTo>
                  <a:pt x="125256" y="144716"/>
                </a:lnTo>
                <a:lnTo>
                  <a:pt x="117792" y="113741"/>
                </a:lnTo>
                <a:lnTo>
                  <a:pt x="50012" y="113741"/>
                </a:lnTo>
                <a:lnTo>
                  <a:pt x="67271" y="39611"/>
                </a:lnTo>
                <a:lnTo>
                  <a:pt x="99930" y="39611"/>
                </a:lnTo>
                <a:lnTo>
                  <a:pt x="90385" y="0"/>
                </a:lnTo>
                <a:close/>
              </a:path>
              <a:path w="134619" h="183514">
                <a:moveTo>
                  <a:pt x="125256" y="144716"/>
                </a:moveTo>
                <a:lnTo>
                  <a:pt x="92163" y="144716"/>
                </a:lnTo>
                <a:lnTo>
                  <a:pt x="101041" y="183311"/>
                </a:lnTo>
                <a:lnTo>
                  <a:pt x="134556" y="183311"/>
                </a:lnTo>
                <a:lnTo>
                  <a:pt x="125256" y="144716"/>
                </a:lnTo>
                <a:close/>
              </a:path>
              <a:path w="134619" h="183514">
                <a:moveTo>
                  <a:pt x="99930" y="39611"/>
                </a:moveTo>
                <a:lnTo>
                  <a:pt x="67779" y="39611"/>
                </a:lnTo>
                <a:lnTo>
                  <a:pt x="84797" y="113741"/>
                </a:lnTo>
                <a:lnTo>
                  <a:pt x="117792" y="113741"/>
                </a:lnTo>
                <a:lnTo>
                  <a:pt x="99930" y="39611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50006" y="5764350"/>
            <a:ext cx="116205" cy="188595"/>
          </a:xfrm>
          <a:custGeom>
            <a:avLst/>
            <a:gdLst/>
            <a:ahLst/>
            <a:cxnLst/>
            <a:rect l="l" t="t" r="r" b="b"/>
            <a:pathLst>
              <a:path w="116205" h="188595">
                <a:moveTo>
                  <a:pt x="57886" y="0"/>
                </a:moveTo>
                <a:lnTo>
                  <a:pt x="34493" y="3244"/>
                </a:lnTo>
                <a:lnTo>
                  <a:pt x="16189" y="13771"/>
                </a:lnTo>
                <a:lnTo>
                  <a:pt x="4262" y="32773"/>
                </a:lnTo>
                <a:lnTo>
                  <a:pt x="0" y="61442"/>
                </a:lnTo>
                <a:lnTo>
                  <a:pt x="0" y="126949"/>
                </a:lnTo>
                <a:lnTo>
                  <a:pt x="4262" y="155612"/>
                </a:lnTo>
                <a:lnTo>
                  <a:pt x="16189" y="174615"/>
                </a:lnTo>
                <a:lnTo>
                  <a:pt x="34493" y="185145"/>
                </a:lnTo>
                <a:lnTo>
                  <a:pt x="57886" y="188391"/>
                </a:lnTo>
                <a:lnTo>
                  <a:pt x="81284" y="185145"/>
                </a:lnTo>
                <a:lnTo>
                  <a:pt x="99588" y="174615"/>
                </a:lnTo>
                <a:lnTo>
                  <a:pt x="110373" y="157429"/>
                </a:lnTo>
                <a:lnTo>
                  <a:pt x="57886" y="157429"/>
                </a:lnTo>
                <a:lnTo>
                  <a:pt x="48428" y="156236"/>
                </a:lnTo>
                <a:lnTo>
                  <a:pt x="41228" y="152090"/>
                </a:lnTo>
                <a:lnTo>
                  <a:pt x="36646" y="144136"/>
                </a:lnTo>
                <a:lnTo>
                  <a:pt x="35039" y="131521"/>
                </a:lnTo>
                <a:lnTo>
                  <a:pt x="35039" y="56870"/>
                </a:lnTo>
                <a:lnTo>
                  <a:pt x="36646" y="44257"/>
                </a:lnTo>
                <a:lnTo>
                  <a:pt x="41228" y="36307"/>
                </a:lnTo>
                <a:lnTo>
                  <a:pt x="48428" y="32165"/>
                </a:lnTo>
                <a:lnTo>
                  <a:pt x="57886" y="30975"/>
                </a:lnTo>
                <a:lnTo>
                  <a:pt x="110384" y="30975"/>
                </a:lnTo>
                <a:lnTo>
                  <a:pt x="99588" y="13771"/>
                </a:lnTo>
                <a:lnTo>
                  <a:pt x="81284" y="3244"/>
                </a:lnTo>
                <a:lnTo>
                  <a:pt x="57886" y="0"/>
                </a:lnTo>
                <a:close/>
              </a:path>
              <a:path w="116205" h="188595">
                <a:moveTo>
                  <a:pt x="115773" y="119329"/>
                </a:moveTo>
                <a:lnTo>
                  <a:pt x="80733" y="119329"/>
                </a:lnTo>
                <a:lnTo>
                  <a:pt x="80733" y="131521"/>
                </a:lnTo>
                <a:lnTo>
                  <a:pt x="79126" y="144136"/>
                </a:lnTo>
                <a:lnTo>
                  <a:pt x="74544" y="152090"/>
                </a:lnTo>
                <a:lnTo>
                  <a:pt x="67344" y="156236"/>
                </a:lnTo>
                <a:lnTo>
                  <a:pt x="57886" y="157429"/>
                </a:lnTo>
                <a:lnTo>
                  <a:pt x="110373" y="157429"/>
                </a:lnTo>
                <a:lnTo>
                  <a:pt x="111512" y="155612"/>
                </a:lnTo>
                <a:lnTo>
                  <a:pt x="115773" y="126949"/>
                </a:lnTo>
                <a:lnTo>
                  <a:pt x="115773" y="119329"/>
                </a:lnTo>
                <a:close/>
              </a:path>
              <a:path w="116205" h="188595">
                <a:moveTo>
                  <a:pt x="110384" y="30975"/>
                </a:moveTo>
                <a:lnTo>
                  <a:pt x="57886" y="30975"/>
                </a:lnTo>
                <a:lnTo>
                  <a:pt x="67344" y="32165"/>
                </a:lnTo>
                <a:lnTo>
                  <a:pt x="74544" y="36307"/>
                </a:lnTo>
                <a:lnTo>
                  <a:pt x="79126" y="44257"/>
                </a:lnTo>
                <a:lnTo>
                  <a:pt x="80733" y="56870"/>
                </a:lnTo>
                <a:lnTo>
                  <a:pt x="80733" y="61950"/>
                </a:lnTo>
                <a:lnTo>
                  <a:pt x="115773" y="61950"/>
                </a:lnTo>
                <a:lnTo>
                  <a:pt x="115773" y="61442"/>
                </a:lnTo>
                <a:lnTo>
                  <a:pt x="111512" y="32773"/>
                </a:lnTo>
                <a:lnTo>
                  <a:pt x="110384" y="30975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91680" y="593496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8513" y="0"/>
                </a:lnTo>
              </a:path>
            </a:pathLst>
          </a:custGeom>
          <a:ln w="30480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91680" y="5895595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039" y="0"/>
                </a:lnTo>
              </a:path>
            </a:pathLst>
          </a:custGeom>
          <a:ln w="48259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91680" y="585559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495" y="0"/>
                </a:lnTo>
              </a:path>
            </a:pathLst>
          </a:custGeom>
          <a:ln w="31750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91680" y="5818760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039" y="0"/>
                </a:lnTo>
              </a:path>
            </a:pathLst>
          </a:custGeom>
          <a:ln w="41910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91680" y="578256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5973" y="0"/>
                </a:lnTo>
              </a:path>
            </a:pathLst>
          </a:custGeom>
          <a:ln w="30480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08469" y="5764353"/>
            <a:ext cx="118745" cy="188595"/>
          </a:xfrm>
          <a:custGeom>
            <a:avLst/>
            <a:gdLst/>
            <a:ahLst/>
            <a:cxnLst/>
            <a:rect l="l" t="t" r="r" b="b"/>
            <a:pathLst>
              <a:path w="118744" h="188595">
                <a:moveTo>
                  <a:pt x="34531" y="129476"/>
                </a:moveTo>
                <a:lnTo>
                  <a:pt x="0" y="136842"/>
                </a:lnTo>
                <a:lnTo>
                  <a:pt x="9326" y="160107"/>
                </a:lnTo>
                <a:lnTo>
                  <a:pt x="22815" y="176137"/>
                </a:lnTo>
                <a:lnTo>
                  <a:pt x="39876" y="185407"/>
                </a:lnTo>
                <a:lnTo>
                  <a:pt x="59918" y="188391"/>
                </a:lnTo>
                <a:lnTo>
                  <a:pt x="84575" y="184647"/>
                </a:lnTo>
                <a:lnTo>
                  <a:pt x="102922" y="174048"/>
                </a:lnTo>
                <a:lnTo>
                  <a:pt x="113047" y="159448"/>
                </a:lnTo>
                <a:lnTo>
                  <a:pt x="61696" y="159448"/>
                </a:lnTo>
                <a:lnTo>
                  <a:pt x="53630" y="157872"/>
                </a:lnTo>
                <a:lnTo>
                  <a:pt x="45732" y="152749"/>
                </a:lnTo>
                <a:lnTo>
                  <a:pt x="39025" y="143482"/>
                </a:lnTo>
                <a:lnTo>
                  <a:pt x="34531" y="129476"/>
                </a:lnTo>
                <a:close/>
              </a:path>
              <a:path w="118744" h="188595">
                <a:moveTo>
                  <a:pt x="60172" y="0"/>
                </a:moveTo>
                <a:lnTo>
                  <a:pt x="36246" y="3585"/>
                </a:lnTo>
                <a:lnTo>
                  <a:pt x="19010" y="13835"/>
                </a:lnTo>
                <a:lnTo>
                  <a:pt x="8582" y="29987"/>
                </a:lnTo>
                <a:lnTo>
                  <a:pt x="5080" y="51282"/>
                </a:lnTo>
                <a:lnTo>
                  <a:pt x="17299" y="81551"/>
                </a:lnTo>
                <a:lnTo>
                  <a:pt x="44183" y="100731"/>
                </a:lnTo>
                <a:lnTo>
                  <a:pt x="71066" y="116771"/>
                </a:lnTo>
                <a:lnTo>
                  <a:pt x="83286" y="137617"/>
                </a:lnTo>
                <a:lnTo>
                  <a:pt x="81627" y="146809"/>
                </a:lnTo>
                <a:lnTo>
                  <a:pt x="77063" y="153671"/>
                </a:lnTo>
                <a:lnTo>
                  <a:pt x="70213" y="157964"/>
                </a:lnTo>
                <a:lnTo>
                  <a:pt x="61696" y="159448"/>
                </a:lnTo>
                <a:lnTo>
                  <a:pt x="113047" y="159448"/>
                </a:lnTo>
                <a:lnTo>
                  <a:pt x="114366" y="157546"/>
                </a:lnTo>
                <a:lnTo>
                  <a:pt x="118313" y="136093"/>
                </a:lnTo>
                <a:lnTo>
                  <a:pt x="106093" y="102165"/>
                </a:lnTo>
                <a:lnTo>
                  <a:pt x="79209" y="81405"/>
                </a:lnTo>
                <a:lnTo>
                  <a:pt x="52326" y="66214"/>
                </a:lnTo>
                <a:lnTo>
                  <a:pt x="40106" y="48996"/>
                </a:lnTo>
                <a:lnTo>
                  <a:pt x="41374" y="40617"/>
                </a:lnTo>
                <a:lnTo>
                  <a:pt x="45097" y="34307"/>
                </a:lnTo>
                <a:lnTo>
                  <a:pt x="51154" y="30328"/>
                </a:lnTo>
                <a:lnTo>
                  <a:pt x="59423" y="28943"/>
                </a:lnTo>
                <a:lnTo>
                  <a:pt x="110479" y="28943"/>
                </a:lnTo>
                <a:lnTo>
                  <a:pt x="109548" y="26564"/>
                </a:lnTo>
                <a:lnTo>
                  <a:pt x="97778" y="12506"/>
                </a:lnTo>
                <a:lnTo>
                  <a:pt x="81296" y="3301"/>
                </a:lnTo>
                <a:lnTo>
                  <a:pt x="60172" y="0"/>
                </a:lnTo>
                <a:close/>
              </a:path>
              <a:path w="118744" h="188595">
                <a:moveTo>
                  <a:pt x="110479" y="28943"/>
                </a:moveTo>
                <a:lnTo>
                  <a:pt x="59423" y="28943"/>
                </a:lnTo>
                <a:lnTo>
                  <a:pt x="67739" y="30363"/>
                </a:lnTo>
                <a:lnTo>
                  <a:pt x="74609" y="34783"/>
                </a:lnTo>
                <a:lnTo>
                  <a:pt x="80293" y="42439"/>
                </a:lnTo>
                <a:lnTo>
                  <a:pt x="85051" y="53568"/>
                </a:lnTo>
                <a:lnTo>
                  <a:pt x="116535" y="44424"/>
                </a:lnTo>
                <a:lnTo>
                  <a:pt x="110479" y="28943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60192" y="6010526"/>
            <a:ext cx="71120" cy="178435"/>
          </a:xfrm>
          <a:custGeom>
            <a:avLst/>
            <a:gdLst/>
            <a:ahLst/>
            <a:cxnLst/>
            <a:rect l="l" t="t" r="r" b="b"/>
            <a:pathLst>
              <a:path w="71119" h="178435">
                <a:moveTo>
                  <a:pt x="39865" y="59156"/>
                </a:moveTo>
                <a:lnTo>
                  <a:pt x="21577" y="59156"/>
                </a:lnTo>
                <a:lnTo>
                  <a:pt x="21577" y="156146"/>
                </a:lnTo>
                <a:lnTo>
                  <a:pt x="23196" y="166624"/>
                </a:lnTo>
                <a:lnTo>
                  <a:pt x="28243" y="173343"/>
                </a:lnTo>
                <a:lnTo>
                  <a:pt x="37002" y="176922"/>
                </a:lnTo>
                <a:lnTo>
                  <a:pt x="49758" y="177977"/>
                </a:lnTo>
                <a:lnTo>
                  <a:pt x="60413" y="177977"/>
                </a:lnTo>
                <a:lnTo>
                  <a:pt x="67779" y="176961"/>
                </a:lnTo>
                <a:lnTo>
                  <a:pt x="71081" y="175945"/>
                </a:lnTo>
                <a:lnTo>
                  <a:pt x="71081" y="162229"/>
                </a:lnTo>
                <a:lnTo>
                  <a:pt x="44170" y="162229"/>
                </a:lnTo>
                <a:lnTo>
                  <a:pt x="39865" y="159181"/>
                </a:lnTo>
                <a:lnTo>
                  <a:pt x="39865" y="59156"/>
                </a:lnTo>
                <a:close/>
              </a:path>
              <a:path w="71119" h="178435">
                <a:moveTo>
                  <a:pt x="71081" y="160959"/>
                </a:moveTo>
                <a:lnTo>
                  <a:pt x="66268" y="161721"/>
                </a:lnTo>
                <a:lnTo>
                  <a:pt x="60934" y="162229"/>
                </a:lnTo>
                <a:lnTo>
                  <a:pt x="71081" y="162229"/>
                </a:lnTo>
                <a:lnTo>
                  <a:pt x="71081" y="160959"/>
                </a:lnTo>
                <a:close/>
              </a:path>
              <a:path w="71119" h="178435">
                <a:moveTo>
                  <a:pt x="70332" y="43408"/>
                </a:moveTo>
                <a:lnTo>
                  <a:pt x="0" y="43408"/>
                </a:lnTo>
                <a:lnTo>
                  <a:pt x="0" y="59156"/>
                </a:lnTo>
                <a:lnTo>
                  <a:pt x="70332" y="59156"/>
                </a:lnTo>
                <a:lnTo>
                  <a:pt x="70332" y="43408"/>
                </a:lnTo>
                <a:close/>
              </a:path>
              <a:path w="71119" h="178435">
                <a:moveTo>
                  <a:pt x="39865" y="0"/>
                </a:moveTo>
                <a:lnTo>
                  <a:pt x="21577" y="0"/>
                </a:lnTo>
                <a:lnTo>
                  <a:pt x="21577" y="43408"/>
                </a:lnTo>
                <a:lnTo>
                  <a:pt x="39865" y="43408"/>
                </a:lnTo>
                <a:lnTo>
                  <a:pt x="39865" y="0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49562" y="6051402"/>
            <a:ext cx="108585" cy="137160"/>
          </a:xfrm>
          <a:custGeom>
            <a:avLst/>
            <a:gdLst/>
            <a:ahLst/>
            <a:cxnLst/>
            <a:rect l="l" t="t" r="r" b="b"/>
            <a:pathLst>
              <a:path w="108585" h="137160">
                <a:moveTo>
                  <a:pt x="54076" y="0"/>
                </a:moveTo>
                <a:lnTo>
                  <a:pt x="30416" y="5355"/>
                </a:lnTo>
                <a:lnTo>
                  <a:pt x="13517" y="19992"/>
                </a:lnTo>
                <a:lnTo>
                  <a:pt x="3379" y="41769"/>
                </a:lnTo>
                <a:lnTo>
                  <a:pt x="0" y="68541"/>
                </a:lnTo>
                <a:lnTo>
                  <a:pt x="3379" y="95321"/>
                </a:lnTo>
                <a:lnTo>
                  <a:pt x="13517" y="117101"/>
                </a:lnTo>
                <a:lnTo>
                  <a:pt x="30416" y="131740"/>
                </a:lnTo>
                <a:lnTo>
                  <a:pt x="54076" y="137096"/>
                </a:lnTo>
                <a:lnTo>
                  <a:pt x="77736" y="131740"/>
                </a:lnTo>
                <a:lnTo>
                  <a:pt x="89718" y="121361"/>
                </a:lnTo>
                <a:lnTo>
                  <a:pt x="54076" y="121361"/>
                </a:lnTo>
                <a:lnTo>
                  <a:pt x="39272" y="117894"/>
                </a:lnTo>
                <a:lnTo>
                  <a:pt x="27989" y="107715"/>
                </a:lnTo>
                <a:lnTo>
                  <a:pt x="20799" y="91153"/>
                </a:lnTo>
                <a:lnTo>
                  <a:pt x="18275" y="68541"/>
                </a:lnTo>
                <a:lnTo>
                  <a:pt x="20799" y="45937"/>
                </a:lnTo>
                <a:lnTo>
                  <a:pt x="27989" y="29379"/>
                </a:lnTo>
                <a:lnTo>
                  <a:pt x="39272" y="19201"/>
                </a:lnTo>
                <a:lnTo>
                  <a:pt x="54076" y="15735"/>
                </a:lnTo>
                <a:lnTo>
                  <a:pt x="89720" y="15735"/>
                </a:lnTo>
                <a:lnTo>
                  <a:pt x="77736" y="5355"/>
                </a:lnTo>
                <a:lnTo>
                  <a:pt x="54076" y="0"/>
                </a:lnTo>
                <a:close/>
              </a:path>
              <a:path w="108585" h="137160">
                <a:moveTo>
                  <a:pt x="89720" y="15735"/>
                </a:moveTo>
                <a:lnTo>
                  <a:pt x="54076" y="15735"/>
                </a:lnTo>
                <a:lnTo>
                  <a:pt x="68880" y="19201"/>
                </a:lnTo>
                <a:lnTo>
                  <a:pt x="80163" y="29379"/>
                </a:lnTo>
                <a:lnTo>
                  <a:pt x="87353" y="45937"/>
                </a:lnTo>
                <a:lnTo>
                  <a:pt x="89877" y="68541"/>
                </a:lnTo>
                <a:lnTo>
                  <a:pt x="87353" y="91153"/>
                </a:lnTo>
                <a:lnTo>
                  <a:pt x="80163" y="107715"/>
                </a:lnTo>
                <a:lnTo>
                  <a:pt x="68880" y="117894"/>
                </a:lnTo>
                <a:lnTo>
                  <a:pt x="54076" y="121361"/>
                </a:lnTo>
                <a:lnTo>
                  <a:pt x="89718" y="121361"/>
                </a:lnTo>
                <a:lnTo>
                  <a:pt x="94635" y="117101"/>
                </a:lnTo>
                <a:lnTo>
                  <a:pt x="104774" y="95321"/>
                </a:lnTo>
                <a:lnTo>
                  <a:pt x="108153" y="68541"/>
                </a:lnTo>
                <a:lnTo>
                  <a:pt x="104774" y="41769"/>
                </a:lnTo>
                <a:lnTo>
                  <a:pt x="94635" y="19992"/>
                </a:lnTo>
                <a:lnTo>
                  <a:pt x="89720" y="15735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48605" y="6053935"/>
            <a:ext cx="161290" cy="132080"/>
          </a:xfrm>
          <a:custGeom>
            <a:avLst/>
            <a:gdLst/>
            <a:ahLst/>
            <a:cxnLst/>
            <a:rect l="l" t="t" r="r" b="b"/>
            <a:pathLst>
              <a:path w="161289" h="132079">
                <a:moveTo>
                  <a:pt x="18529" y="0"/>
                </a:moveTo>
                <a:lnTo>
                  <a:pt x="0" y="0"/>
                </a:lnTo>
                <a:lnTo>
                  <a:pt x="35801" y="132029"/>
                </a:lnTo>
                <a:lnTo>
                  <a:pt x="54343" y="132029"/>
                </a:lnTo>
                <a:lnTo>
                  <a:pt x="62144" y="101561"/>
                </a:lnTo>
                <a:lnTo>
                  <a:pt x="45199" y="101561"/>
                </a:lnTo>
                <a:lnTo>
                  <a:pt x="18529" y="0"/>
                </a:lnTo>
                <a:close/>
              </a:path>
              <a:path w="161289" h="132079">
                <a:moveTo>
                  <a:pt x="97881" y="29959"/>
                </a:moveTo>
                <a:lnTo>
                  <a:pt x="81000" y="29959"/>
                </a:lnTo>
                <a:lnTo>
                  <a:pt x="107391" y="132029"/>
                </a:lnTo>
                <a:lnTo>
                  <a:pt x="125933" y="132029"/>
                </a:lnTo>
                <a:lnTo>
                  <a:pt x="133941" y="102069"/>
                </a:lnTo>
                <a:lnTo>
                  <a:pt x="116535" y="102069"/>
                </a:lnTo>
                <a:lnTo>
                  <a:pt x="97881" y="29959"/>
                </a:lnTo>
                <a:close/>
              </a:path>
              <a:path w="161289" h="132079">
                <a:moveTo>
                  <a:pt x="161226" y="0"/>
                </a:moveTo>
                <a:lnTo>
                  <a:pt x="142684" y="0"/>
                </a:lnTo>
                <a:lnTo>
                  <a:pt x="117055" y="102069"/>
                </a:lnTo>
                <a:lnTo>
                  <a:pt x="133941" y="102069"/>
                </a:lnTo>
                <a:lnTo>
                  <a:pt x="161226" y="0"/>
                </a:lnTo>
                <a:close/>
              </a:path>
              <a:path w="161289" h="132079">
                <a:moveTo>
                  <a:pt x="90131" y="0"/>
                </a:moveTo>
                <a:lnTo>
                  <a:pt x="71602" y="0"/>
                </a:lnTo>
                <a:lnTo>
                  <a:pt x="45707" y="101561"/>
                </a:lnTo>
                <a:lnTo>
                  <a:pt x="62144" y="101561"/>
                </a:lnTo>
                <a:lnTo>
                  <a:pt x="80479" y="29959"/>
                </a:lnTo>
                <a:lnTo>
                  <a:pt x="97881" y="29959"/>
                </a:lnTo>
                <a:lnTo>
                  <a:pt x="90131" y="0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23288" y="6051402"/>
            <a:ext cx="108585" cy="137160"/>
          </a:xfrm>
          <a:custGeom>
            <a:avLst/>
            <a:gdLst/>
            <a:ahLst/>
            <a:cxnLst/>
            <a:rect l="l" t="t" r="r" b="b"/>
            <a:pathLst>
              <a:path w="108585" h="137160">
                <a:moveTo>
                  <a:pt x="54076" y="0"/>
                </a:moveTo>
                <a:lnTo>
                  <a:pt x="30416" y="5355"/>
                </a:lnTo>
                <a:lnTo>
                  <a:pt x="13517" y="19992"/>
                </a:lnTo>
                <a:lnTo>
                  <a:pt x="3379" y="41769"/>
                </a:lnTo>
                <a:lnTo>
                  <a:pt x="0" y="68541"/>
                </a:lnTo>
                <a:lnTo>
                  <a:pt x="3379" y="95321"/>
                </a:lnTo>
                <a:lnTo>
                  <a:pt x="13517" y="117101"/>
                </a:lnTo>
                <a:lnTo>
                  <a:pt x="30416" y="131740"/>
                </a:lnTo>
                <a:lnTo>
                  <a:pt x="54076" y="137096"/>
                </a:lnTo>
                <a:lnTo>
                  <a:pt x="77736" y="131740"/>
                </a:lnTo>
                <a:lnTo>
                  <a:pt x="89718" y="121361"/>
                </a:lnTo>
                <a:lnTo>
                  <a:pt x="54076" y="121361"/>
                </a:lnTo>
                <a:lnTo>
                  <a:pt x="39272" y="117894"/>
                </a:lnTo>
                <a:lnTo>
                  <a:pt x="27989" y="107715"/>
                </a:lnTo>
                <a:lnTo>
                  <a:pt x="20799" y="91153"/>
                </a:lnTo>
                <a:lnTo>
                  <a:pt x="18275" y="68541"/>
                </a:lnTo>
                <a:lnTo>
                  <a:pt x="20799" y="45937"/>
                </a:lnTo>
                <a:lnTo>
                  <a:pt x="27989" y="29379"/>
                </a:lnTo>
                <a:lnTo>
                  <a:pt x="39272" y="19201"/>
                </a:lnTo>
                <a:lnTo>
                  <a:pt x="54076" y="15735"/>
                </a:lnTo>
                <a:lnTo>
                  <a:pt x="89720" y="15735"/>
                </a:lnTo>
                <a:lnTo>
                  <a:pt x="77736" y="5355"/>
                </a:lnTo>
                <a:lnTo>
                  <a:pt x="54076" y="0"/>
                </a:lnTo>
                <a:close/>
              </a:path>
              <a:path w="108585" h="137160">
                <a:moveTo>
                  <a:pt x="89720" y="15735"/>
                </a:moveTo>
                <a:lnTo>
                  <a:pt x="54076" y="15735"/>
                </a:lnTo>
                <a:lnTo>
                  <a:pt x="68880" y="19201"/>
                </a:lnTo>
                <a:lnTo>
                  <a:pt x="80163" y="29379"/>
                </a:lnTo>
                <a:lnTo>
                  <a:pt x="87353" y="45937"/>
                </a:lnTo>
                <a:lnTo>
                  <a:pt x="89877" y="68541"/>
                </a:lnTo>
                <a:lnTo>
                  <a:pt x="87353" y="91153"/>
                </a:lnTo>
                <a:lnTo>
                  <a:pt x="80163" y="107715"/>
                </a:lnTo>
                <a:lnTo>
                  <a:pt x="68880" y="117894"/>
                </a:lnTo>
                <a:lnTo>
                  <a:pt x="54076" y="121361"/>
                </a:lnTo>
                <a:lnTo>
                  <a:pt x="89718" y="121361"/>
                </a:lnTo>
                <a:lnTo>
                  <a:pt x="94635" y="117101"/>
                </a:lnTo>
                <a:lnTo>
                  <a:pt x="104774" y="95321"/>
                </a:lnTo>
                <a:lnTo>
                  <a:pt x="108153" y="68541"/>
                </a:lnTo>
                <a:lnTo>
                  <a:pt x="104774" y="41769"/>
                </a:lnTo>
                <a:lnTo>
                  <a:pt x="94635" y="19992"/>
                </a:lnTo>
                <a:lnTo>
                  <a:pt x="89720" y="15735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58611" y="6051903"/>
            <a:ext cx="62230" cy="134620"/>
          </a:xfrm>
          <a:custGeom>
            <a:avLst/>
            <a:gdLst/>
            <a:ahLst/>
            <a:cxnLst/>
            <a:rect l="l" t="t" r="r" b="b"/>
            <a:pathLst>
              <a:path w="62230" h="134620">
                <a:moveTo>
                  <a:pt x="18288" y="2031"/>
                </a:moveTo>
                <a:lnTo>
                  <a:pt x="0" y="2031"/>
                </a:lnTo>
                <a:lnTo>
                  <a:pt x="0" y="134061"/>
                </a:lnTo>
                <a:lnTo>
                  <a:pt x="18288" y="134061"/>
                </a:lnTo>
                <a:lnTo>
                  <a:pt x="18288" y="60947"/>
                </a:lnTo>
                <a:lnTo>
                  <a:pt x="25493" y="42885"/>
                </a:lnTo>
                <a:lnTo>
                  <a:pt x="34653" y="29611"/>
                </a:lnTo>
                <a:lnTo>
                  <a:pt x="36699" y="28181"/>
                </a:lnTo>
                <a:lnTo>
                  <a:pt x="18288" y="28181"/>
                </a:lnTo>
                <a:lnTo>
                  <a:pt x="18288" y="2031"/>
                </a:lnTo>
                <a:close/>
              </a:path>
              <a:path w="62230" h="134620">
                <a:moveTo>
                  <a:pt x="61696" y="0"/>
                </a:moveTo>
                <a:lnTo>
                  <a:pt x="47204" y="1869"/>
                </a:lnTo>
                <a:lnTo>
                  <a:pt x="35858" y="7332"/>
                </a:lnTo>
                <a:lnTo>
                  <a:pt x="26702" y="16175"/>
                </a:lnTo>
                <a:lnTo>
                  <a:pt x="18783" y="28181"/>
                </a:lnTo>
                <a:lnTo>
                  <a:pt x="36699" y="28181"/>
                </a:lnTo>
                <a:lnTo>
                  <a:pt x="46482" y="21340"/>
                </a:lnTo>
                <a:lnTo>
                  <a:pt x="61696" y="18287"/>
                </a:lnTo>
                <a:lnTo>
                  <a:pt x="61696" y="0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46707" y="6002651"/>
            <a:ext cx="99695" cy="183515"/>
          </a:xfrm>
          <a:custGeom>
            <a:avLst/>
            <a:gdLst/>
            <a:ahLst/>
            <a:cxnLst/>
            <a:rect l="l" t="t" r="r" b="b"/>
            <a:pathLst>
              <a:path w="99694" h="183514">
                <a:moveTo>
                  <a:pt x="18288" y="0"/>
                </a:moveTo>
                <a:lnTo>
                  <a:pt x="0" y="0"/>
                </a:lnTo>
                <a:lnTo>
                  <a:pt x="0" y="183311"/>
                </a:lnTo>
                <a:lnTo>
                  <a:pt x="18288" y="183311"/>
                </a:lnTo>
                <a:lnTo>
                  <a:pt x="18288" y="143700"/>
                </a:lnTo>
                <a:lnTo>
                  <a:pt x="40652" y="118059"/>
                </a:lnTo>
                <a:lnTo>
                  <a:pt x="18288" y="118059"/>
                </a:lnTo>
                <a:lnTo>
                  <a:pt x="18288" y="0"/>
                </a:lnTo>
                <a:close/>
              </a:path>
              <a:path w="99694" h="183514">
                <a:moveTo>
                  <a:pt x="63647" y="115773"/>
                </a:moveTo>
                <a:lnTo>
                  <a:pt x="42646" y="115773"/>
                </a:lnTo>
                <a:lnTo>
                  <a:pt x="77685" y="183311"/>
                </a:lnTo>
                <a:lnTo>
                  <a:pt x="99275" y="183311"/>
                </a:lnTo>
                <a:lnTo>
                  <a:pt x="63647" y="115773"/>
                </a:lnTo>
                <a:close/>
              </a:path>
              <a:path w="99694" h="183514">
                <a:moveTo>
                  <a:pt x="94195" y="51282"/>
                </a:moveTo>
                <a:lnTo>
                  <a:pt x="72097" y="51282"/>
                </a:lnTo>
                <a:lnTo>
                  <a:pt x="18783" y="118059"/>
                </a:lnTo>
                <a:lnTo>
                  <a:pt x="40652" y="118059"/>
                </a:lnTo>
                <a:lnTo>
                  <a:pt x="42646" y="115773"/>
                </a:lnTo>
                <a:lnTo>
                  <a:pt x="63647" y="115773"/>
                </a:lnTo>
                <a:lnTo>
                  <a:pt x="55346" y="100037"/>
                </a:lnTo>
                <a:lnTo>
                  <a:pt x="94195" y="51282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65069" y="6053937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29"/>
                </a:lnTo>
              </a:path>
            </a:pathLst>
          </a:custGeom>
          <a:ln w="18287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55913" y="6011030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21831">
            <a:solidFill>
              <a:srgbClr val="0054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22936" y="6051394"/>
            <a:ext cx="96520" cy="134620"/>
          </a:xfrm>
          <a:custGeom>
            <a:avLst/>
            <a:gdLst/>
            <a:ahLst/>
            <a:cxnLst/>
            <a:rect l="l" t="t" r="r" b="b"/>
            <a:pathLst>
              <a:path w="96519" h="134620">
                <a:moveTo>
                  <a:pt x="18287" y="2540"/>
                </a:moveTo>
                <a:lnTo>
                  <a:pt x="0" y="2540"/>
                </a:lnTo>
                <a:lnTo>
                  <a:pt x="0" y="134569"/>
                </a:lnTo>
                <a:lnTo>
                  <a:pt x="18287" y="134569"/>
                </a:lnTo>
                <a:lnTo>
                  <a:pt x="18287" y="35801"/>
                </a:lnTo>
                <a:lnTo>
                  <a:pt x="25806" y="28915"/>
                </a:lnTo>
                <a:lnTo>
                  <a:pt x="35202" y="22434"/>
                </a:lnTo>
                <a:lnTo>
                  <a:pt x="39795" y="20307"/>
                </a:lnTo>
                <a:lnTo>
                  <a:pt x="18287" y="20307"/>
                </a:lnTo>
                <a:lnTo>
                  <a:pt x="18287" y="2540"/>
                </a:lnTo>
                <a:close/>
              </a:path>
              <a:path w="96519" h="134620">
                <a:moveTo>
                  <a:pt x="89327" y="15735"/>
                </a:moveTo>
                <a:lnTo>
                  <a:pt x="56108" y="15735"/>
                </a:lnTo>
                <a:lnTo>
                  <a:pt x="65054" y="16923"/>
                </a:lnTo>
                <a:lnTo>
                  <a:pt x="71856" y="20851"/>
                </a:lnTo>
                <a:lnTo>
                  <a:pt x="76182" y="28063"/>
                </a:lnTo>
                <a:lnTo>
                  <a:pt x="77628" y="38595"/>
                </a:lnTo>
                <a:lnTo>
                  <a:pt x="77698" y="134569"/>
                </a:lnTo>
                <a:lnTo>
                  <a:pt x="95973" y="134569"/>
                </a:lnTo>
                <a:lnTo>
                  <a:pt x="95973" y="38595"/>
                </a:lnTo>
                <a:lnTo>
                  <a:pt x="92773" y="20568"/>
                </a:lnTo>
                <a:lnTo>
                  <a:pt x="89327" y="15735"/>
                </a:lnTo>
                <a:close/>
              </a:path>
              <a:path w="96519" h="134620">
                <a:moveTo>
                  <a:pt x="57899" y="0"/>
                </a:moveTo>
                <a:lnTo>
                  <a:pt x="46931" y="1531"/>
                </a:lnTo>
                <a:lnTo>
                  <a:pt x="36633" y="5776"/>
                </a:lnTo>
                <a:lnTo>
                  <a:pt x="27191" y="12210"/>
                </a:lnTo>
                <a:lnTo>
                  <a:pt x="18795" y="20307"/>
                </a:lnTo>
                <a:lnTo>
                  <a:pt x="39795" y="20307"/>
                </a:lnTo>
                <a:lnTo>
                  <a:pt x="45596" y="17620"/>
                </a:lnTo>
                <a:lnTo>
                  <a:pt x="56108" y="15735"/>
                </a:lnTo>
                <a:lnTo>
                  <a:pt x="89327" y="15735"/>
                </a:lnTo>
                <a:lnTo>
                  <a:pt x="84266" y="8634"/>
                </a:lnTo>
                <a:lnTo>
                  <a:pt x="72094" y="2031"/>
                </a:lnTo>
                <a:lnTo>
                  <a:pt x="57899" y="0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71508" y="6315919"/>
            <a:ext cx="368935" cy="588645"/>
          </a:xfrm>
          <a:custGeom>
            <a:avLst/>
            <a:gdLst/>
            <a:ahLst/>
            <a:cxnLst/>
            <a:rect l="l" t="t" r="r" b="b"/>
            <a:pathLst>
              <a:path w="368935" h="588645">
                <a:moveTo>
                  <a:pt x="162229" y="0"/>
                </a:moveTo>
                <a:lnTo>
                  <a:pt x="0" y="0"/>
                </a:lnTo>
                <a:lnTo>
                  <a:pt x="0" y="588594"/>
                </a:lnTo>
                <a:lnTo>
                  <a:pt x="112496" y="588594"/>
                </a:lnTo>
                <a:lnTo>
                  <a:pt x="112496" y="352170"/>
                </a:lnTo>
                <a:lnTo>
                  <a:pt x="162229" y="352170"/>
                </a:lnTo>
                <a:lnTo>
                  <a:pt x="217294" y="348235"/>
                </a:lnTo>
                <a:lnTo>
                  <a:pt x="263731" y="336656"/>
                </a:lnTo>
                <a:lnTo>
                  <a:pt x="301596" y="317776"/>
                </a:lnTo>
                <a:lnTo>
                  <a:pt x="330948" y="291936"/>
                </a:lnTo>
                <a:lnTo>
                  <a:pt x="351843" y="259480"/>
                </a:lnTo>
                <a:lnTo>
                  <a:pt x="351919" y="259245"/>
                </a:lnTo>
                <a:lnTo>
                  <a:pt x="112496" y="259245"/>
                </a:lnTo>
                <a:lnTo>
                  <a:pt x="112496" y="92925"/>
                </a:lnTo>
                <a:lnTo>
                  <a:pt x="351919" y="92925"/>
                </a:lnTo>
                <a:lnTo>
                  <a:pt x="351843" y="92690"/>
                </a:lnTo>
                <a:lnTo>
                  <a:pt x="330948" y="60234"/>
                </a:lnTo>
                <a:lnTo>
                  <a:pt x="301596" y="34394"/>
                </a:lnTo>
                <a:lnTo>
                  <a:pt x="263731" y="15514"/>
                </a:lnTo>
                <a:lnTo>
                  <a:pt x="217294" y="3935"/>
                </a:lnTo>
                <a:lnTo>
                  <a:pt x="162229" y="0"/>
                </a:lnTo>
                <a:close/>
              </a:path>
              <a:path w="368935" h="588645">
                <a:moveTo>
                  <a:pt x="351919" y="92925"/>
                </a:moveTo>
                <a:lnTo>
                  <a:pt x="172834" y="92925"/>
                </a:lnTo>
                <a:lnTo>
                  <a:pt x="209212" y="98123"/>
                </a:lnTo>
                <a:lnTo>
                  <a:pt x="235196" y="113717"/>
                </a:lnTo>
                <a:lnTo>
                  <a:pt x="250785" y="139704"/>
                </a:lnTo>
                <a:lnTo>
                  <a:pt x="255981" y="176085"/>
                </a:lnTo>
                <a:lnTo>
                  <a:pt x="250785" y="212466"/>
                </a:lnTo>
                <a:lnTo>
                  <a:pt x="235196" y="238453"/>
                </a:lnTo>
                <a:lnTo>
                  <a:pt x="209212" y="254047"/>
                </a:lnTo>
                <a:lnTo>
                  <a:pt x="172834" y="259245"/>
                </a:lnTo>
                <a:lnTo>
                  <a:pt x="351919" y="259245"/>
                </a:lnTo>
                <a:lnTo>
                  <a:pt x="364338" y="220749"/>
                </a:lnTo>
                <a:lnTo>
                  <a:pt x="368490" y="176085"/>
                </a:lnTo>
                <a:lnTo>
                  <a:pt x="364338" y="131421"/>
                </a:lnTo>
                <a:lnTo>
                  <a:pt x="351919" y="92925"/>
                </a:lnTo>
                <a:close/>
              </a:path>
            </a:pathLst>
          </a:custGeom>
          <a:solidFill>
            <a:srgbClr val="7DC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07487" y="6315902"/>
            <a:ext cx="432434" cy="588645"/>
          </a:xfrm>
          <a:custGeom>
            <a:avLst/>
            <a:gdLst/>
            <a:ahLst/>
            <a:cxnLst/>
            <a:rect l="l" t="t" r="r" b="b"/>
            <a:pathLst>
              <a:path w="432435" h="588645">
                <a:moveTo>
                  <a:pt x="290233" y="0"/>
                </a:moveTo>
                <a:lnTo>
                  <a:pt x="145935" y="0"/>
                </a:lnTo>
                <a:lnTo>
                  <a:pt x="0" y="588619"/>
                </a:lnTo>
                <a:lnTo>
                  <a:pt x="108432" y="588619"/>
                </a:lnTo>
                <a:lnTo>
                  <a:pt x="140220" y="464693"/>
                </a:lnTo>
                <a:lnTo>
                  <a:pt x="402215" y="464693"/>
                </a:lnTo>
                <a:lnTo>
                  <a:pt x="378248" y="365239"/>
                </a:lnTo>
                <a:lnTo>
                  <a:pt x="160604" y="365239"/>
                </a:lnTo>
                <a:lnTo>
                  <a:pt x="216039" y="127190"/>
                </a:lnTo>
                <a:lnTo>
                  <a:pt x="320883" y="127190"/>
                </a:lnTo>
                <a:lnTo>
                  <a:pt x="290233" y="0"/>
                </a:lnTo>
                <a:close/>
              </a:path>
              <a:path w="432435" h="588645">
                <a:moveTo>
                  <a:pt x="402215" y="464693"/>
                </a:moveTo>
                <a:lnTo>
                  <a:pt x="295935" y="464693"/>
                </a:lnTo>
                <a:lnTo>
                  <a:pt x="324472" y="588619"/>
                </a:lnTo>
                <a:lnTo>
                  <a:pt x="432079" y="588619"/>
                </a:lnTo>
                <a:lnTo>
                  <a:pt x="402215" y="464693"/>
                </a:lnTo>
                <a:close/>
              </a:path>
              <a:path w="432435" h="588645">
                <a:moveTo>
                  <a:pt x="320883" y="127190"/>
                </a:moveTo>
                <a:lnTo>
                  <a:pt x="217678" y="127190"/>
                </a:lnTo>
                <a:lnTo>
                  <a:pt x="272288" y="365239"/>
                </a:lnTo>
                <a:lnTo>
                  <a:pt x="378248" y="365239"/>
                </a:lnTo>
                <a:lnTo>
                  <a:pt x="320883" y="127190"/>
                </a:lnTo>
                <a:close/>
              </a:path>
            </a:pathLst>
          </a:custGeom>
          <a:solidFill>
            <a:srgbClr val="7DC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25039" y="6314626"/>
            <a:ext cx="712470" cy="589280"/>
          </a:xfrm>
          <a:custGeom>
            <a:avLst/>
            <a:gdLst/>
            <a:ahLst/>
            <a:cxnLst/>
            <a:rect l="l" t="t" r="r" b="b"/>
            <a:pathLst>
              <a:path w="712469" h="589279">
                <a:moveTo>
                  <a:pt x="0" y="0"/>
                </a:moveTo>
                <a:lnTo>
                  <a:pt x="139928" y="588784"/>
                </a:lnTo>
                <a:lnTo>
                  <a:pt x="712089" y="588759"/>
                </a:lnTo>
                <a:lnTo>
                  <a:pt x="712089" y="1257"/>
                </a:lnTo>
                <a:lnTo>
                  <a:pt x="0" y="0"/>
                </a:lnTo>
                <a:close/>
              </a:path>
            </a:pathLst>
          </a:custGeom>
          <a:solidFill>
            <a:srgbClr val="005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091579" y="6307136"/>
            <a:ext cx="326390" cy="618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25"/>
              </a:lnSpc>
            </a:pP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2017</a:t>
            </a:r>
            <a:endParaRPr sz="800" dirty="0">
              <a:latin typeface="Arial"/>
              <a:cs typeface="Arial"/>
            </a:endParaRPr>
          </a:p>
          <a:p>
            <a:pPr marL="38100">
              <a:lnSpc>
                <a:spcPts val="735"/>
              </a:lnSpc>
            </a:pP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800" dirty="0">
              <a:latin typeface="Arial"/>
              <a:cs typeface="Arial"/>
            </a:endParaRPr>
          </a:p>
          <a:p>
            <a:pPr marL="55244">
              <a:lnSpc>
                <a:spcPts val="775"/>
              </a:lnSpc>
            </a:pP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2015</a:t>
            </a:r>
            <a:endParaRPr sz="800" dirty="0">
              <a:latin typeface="Arial"/>
              <a:cs typeface="Arial"/>
            </a:endParaRPr>
          </a:p>
          <a:p>
            <a:pPr marL="78105">
              <a:lnSpc>
                <a:spcPts val="775"/>
              </a:lnSpc>
            </a:pP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2014</a:t>
            </a:r>
            <a:endParaRPr sz="800" dirty="0">
              <a:latin typeface="Arial"/>
              <a:cs typeface="Arial"/>
            </a:endParaRPr>
          </a:p>
          <a:p>
            <a:pPr marL="95250">
              <a:lnSpc>
                <a:spcPts val="775"/>
              </a:lnSpc>
            </a:pP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800" dirty="0">
              <a:latin typeface="Arial"/>
              <a:cs typeface="Arial"/>
            </a:endParaRPr>
          </a:p>
          <a:p>
            <a:pPr marL="118110">
              <a:lnSpc>
                <a:spcPts val="869"/>
              </a:lnSpc>
            </a:pPr>
            <a:r>
              <a:rPr sz="800" b="1" spc="-70" dirty="0">
                <a:solidFill>
                  <a:srgbClr val="FFFFFF"/>
                </a:solidFill>
                <a:latin typeface="Arial"/>
                <a:cs typeface="Arial"/>
              </a:rPr>
              <a:t>2012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532106" y="2620068"/>
            <a:ext cx="2061845" cy="1030605"/>
          </a:xfrm>
          <a:custGeom>
            <a:avLst/>
            <a:gdLst/>
            <a:ahLst/>
            <a:cxnLst/>
            <a:rect l="l" t="t" r="r" b="b"/>
            <a:pathLst>
              <a:path w="2061845" h="1030604">
                <a:moveTo>
                  <a:pt x="2061451" y="1011402"/>
                </a:moveTo>
                <a:lnTo>
                  <a:pt x="2060329" y="962957"/>
                </a:lnTo>
                <a:lnTo>
                  <a:pt x="2056996" y="915176"/>
                </a:lnTo>
                <a:lnTo>
                  <a:pt x="2051502" y="868102"/>
                </a:lnTo>
                <a:lnTo>
                  <a:pt x="2043897" y="821780"/>
                </a:lnTo>
                <a:lnTo>
                  <a:pt x="2034229" y="776253"/>
                </a:lnTo>
                <a:lnTo>
                  <a:pt x="2022548" y="731567"/>
                </a:lnTo>
                <a:lnTo>
                  <a:pt x="2008904" y="687765"/>
                </a:lnTo>
                <a:lnTo>
                  <a:pt x="1993346" y="644892"/>
                </a:lnTo>
                <a:lnTo>
                  <a:pt x="1975924" y="602991"/>
                </a:lnTo>
                <a:lnTo>
                  <a:pt x="1956687" y="562108"/>
                </a:lnTo>
                <a:lnTo>
                  <a:pt x="1935685" y="522286"/>
                </a:lnTo>
                <a:lnTo>
                  <a:pt x="1912967" y="483569"/>
                </a:lnTo>
                <a:lnTo>
                  <a:pt x="1888583" y="446003"/>
                </a:lnTo>
                <a:lnTo>
                  <a:pt x="1862581" y="409631"/>
                </a:lnTo>
                <a:lnTo>
                  <a:pt x="1835013" y="374497"/>
                </a:lnTo>
                <a:lnTo>
                  <a:pt x="1805926" y="340645"/>
                </a:lnTo>
                <a:lnTo>
                  <a:pt x="1775372" y="308120"/>
                </a:lnTo>
                <a:lnTo>
                  <a:pt x="1743398" y="276967"/>
                </a:lnTo>
                <a:lnTo>
                  <a:pt x="1710055" y="247228"/>
                </a:lnTo>
                <a:lnTo>
                  <a:pt x="1675392" y="218950"/>
                </a:lnTo>
                <a:lnTo>
                  <a:pt x="1639459" y="192175"/>
                </a:lnTo>
                <a:lnTo>
                  <a:pt x="1602305" y="166948"/>
                </a:lnTo>
                <a:lnTo>
                  <a:pt x="1563979" y="143313"/>
                </a:lnTo>
                <a:lnTo>
                  <a:pt x="1524532" y="121315"/>
                </a:lnTo>
                <a:lnTo>
                  <a:pt x="1484012" y="100998"/>
                </a:lnTo>
                <a:lnTo>
                  <a:pt x="1442469" y="82405"/>
                </a:lnTo>
                <a:lnTo>
                  <a:pt x="1399953" y="65582"/>
                </a:lnTo>
                <a:lnTo>
                  <a:pt x="1356513" y="50573"/>
                </a:lnTo>
                <a:lnTo>
                  <a:pt x="1312198" y="37421"/>
                </a:lnTo>
                <a:lnTo>
                  <a:pt x="1267058" y="26171"/>
                </a:lnTo>
                <a:lnTo>
                  <a:pt x="1221143" y="16867"/>
                </a:lnTo>
                <a:lnTo>
                  <a:pt x="1174503" y="9554"/>
                </a:lnTo>
                <a:lnTo>
                  <a:pt x="1127185" y="4275"/>
                </a:lnTo>
                <a:lnTo>
                  <a:pt x="1079241" y="1076"/>
                </a:lnTo>
                <a:lnTo>
                  <a:pt x="1030719" y="0"/>
                </a:lnTo>
                <a:lnTo>
                  <a:pt x="982198" y="1121"/>
                </a:lnTo>
                <a:lnTo>
                  <a:pt x="934255" y="4451"/>
                </a:lnTo>
                <a:lnTo>
                  <a:pt x="886938" y="9942"/>
                </a:lnTo>
                <a:lnTo>
                  <a:pt x="840298" y="17542"/>
                </a:lnTo>
                <a:lnTo>
                  <a:pt x="794384" y="27204"/>
                </a:lnTo>
                <a:lnTo>
                  <a:pt x="749245" y="38877"/>
                </a:lnTo>
                <a:lnTo>
                  <a:pt x="704931" y="52513"/>
                </a:lnTo>
                <a:lnTo>
                  <a:pt x="661492" y="68061"/>
                </a:lnTo>
                <a:lnTo>
                  <a:pt x="618976" y="85472"/>
                </a:lnTo>
                <a:lnTo>
                  <a:pt x="577434" y="104696"/>
                </a:lnTo>
                <a:lnTo>
                  <a:pt x="536915" y="125685"/>
                </a:lnTo>
                <a:lnTo>
                  <a:pt x="497468" y="148388"/>
                </a:lnTo>
                <a:lnTo>
                  <a:pt x="459142" y="172757"/>
                </a:lnTo>
                <a:lnTo>
                  <a:pt x="421989" y="198742"/>
                </a:lnTo>
                <a:lnTo>
                  <a:pt x="386056" y="226293"/>
                </a:lnTo>
                <a:lnTo>
                  <a:pt x="351393" y="255360"/>
                </a:lnTo>
                <a:lnTo>
                  <a:pt x="318051" y="285895"/>
                </a:lnTo>
                <a:lnTo>
                  <a:pt x="286077" y="317848"/>
                </a:lnTo>
                <a:lnTo>
                  <a:pt x="255523" y="351170"/>
                </a:lnTo>
                <a:lnTo>
                  <a:pt x="226436" y="385810"/>
                </a:lnTo>
                <a:lnTo>
                  <a:pt x="198868" y="421720"/>
                </a:lnTo>
                <a:lnTo>
                  <a:pt x="172867" y="458850"/>
                </a:lnTo>
                <a:lnTo>
                  <a:pt x="148483" y="497150"/>
                </a:lnTo>
                <a:lnTo>
                  <a:pt x="125765" y="536572"/>
                </a:lnTo>
                <a:lnTo>
                  <a:pt x="104763" y="577065"/>
                </a:lnTo>
                <a:lnTo>
                  <a:pt x="85526" y="618581"/>
                </a:lnTo>
                <a:lnTo>
                  <a:pt x="68104" y="661069"/>
                </a:lnTo>
                <a:lnTo>
                  <a:pt x="52546" y="704481"/>
                </a:lnTo>
                <a:lnTo>
                  <a:pt x="38902" y="748766"/>
                </a:lnTo>
                <a:lnTo>
                  <a:pt x="27221" y="793876"/>
                </a:lnTo>
                <a:lnTo>
                  <a:pt x="17554" y="839761"/>
                </a:lnTo>
                <a:lnTo>
                  <a:pt x="9948" y="886371"/>
                </a:lnTo>
                <a:lnTo>
                  <a:pt x="4454" y="933657"/>
                </a:lnTo>
                <a:lnTo>
                  <a:pt x="1121" y="981569"/>
                </a:lnTo>
                <a:lnTo>
                  <a:pt x="0" y="1030058"/>
                </a:lnTo>
              </a:path>
            </a:pathLst>
          </a:custGeom>
          <a:ln w="25400">
            <a:solidFill>
              <a:srgbClr val="E794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533572" y="3566947"/>
            <a:ext cx="120014" cy="64769"/>
          </a:xfrm>
          <a:custGeom>
            <a:avLst/>
            <a:gdLst/>
            <a:ahLst/>
            <a:cxnLst/>
            <a:rect l="l" t="t" r="r" b="b"/>
            <a:pathLst>
              <a:path w="120015" h="64770">
                <a:moveTo>
                  <a:pt x="119976" y="0"/>
                </a:moveTo>
                <a:lnTo>
                  <a:pt x="59982" y="64528"/>
                </a:lnTo>
                <a:lnTo>
                  <a:pt x="0" y="0"/>
                </a:lnTo>
              </a:path>
            </a:pathLst>
          </a:custGeom>
          <a:ln w="25400">
            <a:solidFill>
              <a:srgbClr val="E794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549690" y="3824343"/>
            <a:ext cx="2061845" cy="1030605"/>
          </a:xfrm>
          <a:custGeom>
            <a:avLst/>
            <a:gdLst/>
            <a:ahLst/>
            <a:cxnLst/>
            <a:rect l="l" t="t" r="r" b="b"/>
            <a:pathLst>
              <a:path w="2061845" h="1030604">
                <a:moveTo>
                  <a:pt x="0" y="18656"/>
                </a:moveTo>
                <a:lnTo>
                  <a:pt x="1121" y="67100"/>
                </a:lnTo>
                <a:lnTo>
                  <a:pt x="4454" y="114882"/>
                </a:lnTo>
                <a:lnTo>
                  <a:pt x="9948" y="161956"/>
                </a:lnTo>
                <a:lnTo>
                  <a:pt x="17554" y="208278"/>
                </a:lnTo>
                <a:lnTo>
                  <a:pt x="27221" y="253805"/>
                </a:lnTo>
                <a:lnTo>
                  <a:pt x="38902" y="298491"/>
                </a:lnTo>
                <a:lnTo>
                  <a:pt x="52546" y="342293"/>
                </a:lnTo>
                <a:lnTo>
                  <a:pt x="68104" y="385166"/>
                </a:lnTo>
                <a:lnTo>
                  <a:pt x="85526" y="427067"/>
                </a:lnTo>
                <a:lnTo>
                  <a:pt x="104763" y="467950"/>
                </a:lnTo>
                <a:lnTo>
                  <a:pt x="125765" y="507772"/>
                </a:lnTo>
                <a:lnTo>
                  <a:pt x="148483" y="546488"/>
                </a:lnTo>
                <a:lnTo>
                  <a:pt x="172868" y="584055"/>
                </a:lnTo>
                <a:lnTo>
                  <a:pt x="198869" y="620427"/>
                </a:lnTo>
                <a:lnTo>
                  <a:pt x="226437" y="655561"/>
                </a:lnTo>
                <a:lnTo>
                  <a:pt x="255524" y="689413"/>
                </a:lnTo>
                <a:lnTo>
                  <a:pt x="286079" y="721938"/>
                </a:lnTo>
                <a:lnTo>
                  <a:pt x="318052" y="753091"/>
                </a:lnTo>
                <a:lnTo>
                  <a:pt x="351395" y="782829"/>
                </a:lnTo>
                <a:lnTo>
                  <a:pt x="386058" y="811108"/>
                </a:lnTo>
                <a:lnTo>
                  <a:pt x="421991" y="837883"/>
                </a:lnTo>
                <a:lnTo>
                  <a:pt x="459146" y="863110"/>
                </a:lnTo>
                <a:lnTo>
                  <a:pt x="497471" y="886745"/>
                </a:lnTo>
                <a:lnTo>
                  <a:pt x="536919" y="908743"/>
                </a:lnTo>
                <a:lnTo>
                  <a:pt x="577439" y="929060"/>
                </a:lnTo>
                <a:lnTo>
                  <a:pt x="618981" y="947653"/>
                </a:lnTo>
                <a:lnTo>
                  <a:pt x="661498" y="964476"/>
                </a:lnTo>
                <a:lnTo>
                  <a:pt x="704938" y="979485"/>
                </a:lnTo>
                <a:lnTo>
                  <a:pt x="749252" y="992637"/>
                </a:lnTo>
                <a:lnTo>
                  <a:pt x="794392" y="1003887"/>
                </a:lnTo>
                <a:lnTo>
                  <a:pt x="840307" y="1013191"/>
                </a:lnTo>
                <a:lnTo>
                  <a:pt x="886948" y="1020504"/>
                </a:lnTo>
                <a:lnTo>
                  <a:pt x="934265" y="1025783"/>
                </a:lnTo>
                <a:lnTo>
                  <a:pt x="982210" y="1028982"/>
                </a:lnTo>
                <a:lnTo>
                  <a:pt x="1030732" y="1030058"/>
                </a:lnTo>
                <a:lnTo>
                  <a:pt x="1079252" y="1028937"/>
                </a:lnTo>
                <a:lnTo>
                  <a:pt x="1127196" y="1025607"/>
                </a:lnTo>
                <a:lnTo>
                  <a:pt x="1174512" y="1020116"/>
                </a:lnTo>
                <a:lnTo>
                  <a:pt x="1221152" y="1012515"/>
                </a:lnTo>
                <a:lnTo>
                  <a:pt x="1267066" y="1002854"/>
                </a:lnTo>
                <a:lnTo>
                  <a:pt x="1312205" y="991180"/>
                </a:lnTo>
                <a:lnTo>
                  <a:pt x="1356519" y="977545"/>
                </a:lnTo>
                <a:lnTo>
                  <a:pt x="1399959" y="961997"/>
                </a:lnTo>
                <a:lnTo>
                  <a:pt x="1442474" y="944586"/>
                </a:lnTo>
                <a:lnTo>
                  <a:pt x="1484016" y="925362"/>
                </a:lnTo>
                <a:lnTo>
                  <a:pt x="1524536" y="904373"/>
                </a:lnTo>
                <a:lnTo>
                  <a:pt x="1563983" y="881669"/>
                </a:lnTo>
                <a:lnTo>
                  <a:pt x="1602308" y="857301"/>
                </a:lnTo>
                <a:lnTo>
                  <a:pt x="1639462" y="831316"/>
                </a:lnTo>
                <a:lnTo>
                  <a:pt x="1675394" y="803765"/>
                </a:lnTo>
                <a:lnTo>
                  <a:pt x="1710057" y="774698"/>
                </a:lnTo>
                <a:lnTo>
                  <a:pt x="1743400" y="744163"/>
                </a:lnTo>
                <a:lnTo>
                  <a:pt x="1775373" y="712210"/>
                </a:lnTo>
                <a:lnTo>
                  <a:pt x="1805928" y="678888"/>
                </a:lnTo>
                <a:lnTo>
                  <a:pt x="1835014" y="644248"/>
                </a:lnTo>
                <a:lnTo>
                  <a:pt x="1862582" y="608338"/>
                </a:lnTo>
                <a:lnTo>
                  <a:pt x="1888583" y="571208"/>
                </a:lnTo>
                <a:lnTo>
                  <a:pt x="1912968" y="532907"/>
                </a:lnTo>
                <a:lnTo>
                  <a:pt x="1935685" y="493486"/>
                </a:lnTo>
                <a:lnTo>
                  <a:pt x="1956688" y="452992"/>
                </a:lnTo>
                <a:lnTo>
                  <a:pt x="1975924" y="411477"/>
                </a:lnTo>
                <a:lnTo>
                  <a:pt x="1993346" y="368989"/>
                </a:lnTo>
                <a:lnTo>
                  <a:pt x="2008904" y="325577"/>
                </a:lnTo>
                <a:lnTo>
                  <a:pt x="2022548" y="281292"/>
                </a:lnTo>
                <a:lnTo>
                  <a:pt x="2034229" y="236182"/>
                </a:lnTo>
                <a:lnTo>
                  <a:pt x="2043897" y="190297"/>
                </a:lnTo>
                <a:lnTo>
                  <a:pt x="2051502" y="143687"/>
                </a:lnTo>
                <a:lnTo>
                  <a:pt x="2056996" y="96401"/>
                </a:lnTo>
                <a:lnTo>
                  <a:pt x="2060329" y="48489"/>
                </a:lnTo>
                <a:lnTo>
                  <a:pt x="2061451" y="0"/>
                </a:lnTo>
              </a:path>
            </a:pathLst>
          </a:custGeom>
          <a:ln w="25400">
            <a:solidFill>
              <a:srgbClr val="E794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489701" y="3842994"/>
            <a:ext cx="120014" cy="64769"/>
          </a:xfrm>
          <a:custGeom>
            <a:avLst/>
            <a:gdLst/>
            <a:ahLst/>
            <a:cxnLst/>
            <a:rect l="l" t="t" r="r" b="b"/>
            <a:pathLst>
              <a:path w="120015" h="64770">
                <a:moveTo>
                  <a:pt x="0" y="64528"/>
                </a:moveTo>
                <a:lnTo>
                  <a:pt x="59994" y="0"/>
                </a:lnTo>
                <a:lnTo>
                  <a:pt x="119976" y="64528"/>
                </a:lnTo>
              </a:path>
            </a:pathLst>
          </a:custGeom>
          <a:ln w="25400">
            <a:solidFill>
              <a:srgbClr val="E794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998466" y="2465595"/>
            <a:ext cx="1336675" cy="1336675"/>
          </a:xfrm>
          <a:custGeom>
            <a:avLst/>
            <a:gdLst/>
            <a:ahLst/>
            <a:cxnLst/>
            <a:rect l="l" t="t" r="r" b="b"/>
            <a:pathLst>
              <a:path w="1336675" h="1336675">
                <a:moveTo>
                  <a:pt x="668261" y="0"/>
                </a:moveTo>
                <a:lnTo>
                  <a:pt x="620536" y="1677"/>
                </a:lnTo>
                <a:lnTo>
                  <a:pt x="573717" y="6636"/>
                </a:lnTo>
                <a:lnTo>
                  <a:pt x="527916" y="14761"/>
                </a:lnTo>
                <a:lnTo>
                  <a:pt x="483248" y="25941"/>
                </a:lnTo>
                <a:lnTo>
                  <a:pt x="439824" y="40062"/>
                </a:lnTo>
                <a:lnTo>
                  <a:pt x="397759" y="57010"/>
                </a:lnTo>
                <a:lnTo>
                  <a:pt x="357164" y="76674"/>
                </a:lnTo>
                <a:lnTo>
                  <a:pt x="318154" y="98940"/>
                </a:lnTo>
                <a:lnTo>
                  <a:pt x="280841" y="123694"/>
                </a:lnTo>
                <a:lnTo>
                  <a:pt x="245339" y="150825"/>
                </a:lnTo>
                <a:lnTo>
                  <a:pt x="211760" y="180218"/>
                </a:lnTo>
                <a:lnTo>
                  <a:pt x="180218" y="211760"/>
                </a:lnTo>
                <a:lnTo>
                  <a:pt x="150825" y="245339"/>
                </a:lnTo>
                <a:lnTo>
                  <a:pt x="123694" y="280841"/>
                </a:lnTo>
                <a:lnTo>
                  <a:pt x="98940" y="318154"/>
                </a:lnTo>
                <a:lnTo>
                  <a:pt x="76674" y="357164"/>
                </a:lnTo>
                <a:lnTo>
                  <a:pt x="57010" y="397759"/>
                </a:lnTo>
                <a:lnTo>
                  <a:pt x="40062" y="439824"/>
                </a:lnTo>
                <a:lnTo>
                  <a:pt x="25941" y="483248"/>
                </a:lnTo>
                <a:lnTo>
                  <a:pt x="14761" y="527916"/>
                </a:lnTo>
                <a:lnTo>
                  <a:pt x="6636" y="573717"/>
                </a:lnTo>
                <a:lnTo>
                  <a:pt x="1677" y="620536"/>
                </a:lnTo>
                <a:lnTo>
                  <a:pt x="0" y="668261"/>
                </a:lnTo>
                <a:lnTo>
                  <a:pt x="1677" y="715986"/>
                </a:lnTo>
                <a:lnTo>
                  <a:pt x="6636" y="762805"/>
                </a:lnTo>
                <a:lnTo>
                  <a:pt x="14761" y="808605"/>
                </a:lnTo>
                <a:lnTo>
                  <a:pt x="25941" y="853274"/>
                </a:lnTo>
                <a:lnTo>
                  <a:pt x="40062" y="896697"/>
                </a:lnTo>
                <a:lnTo>
                  <a:pt x="57010" y="938763"/>
                </a:lnTo>
                <a:lnTo>
                  <a:pt x="76674" y="979357"/>
                </a:lnTo>
                <a:lnTo>
                  <a:pt x="98940" y="1018367"/>
                </a:lnTo>
                <a:lnTo>
                  <a:pt x="123694" y="1055680"/>
                </a:lnTo>
                <a:lnTo>
                  <a:pt x="150825" y="1091183"/>
                </a:lnTo>
                <a:lnTo>
                  <a:pt x="180218" y="1124762"/>
                </a:lnTo>
                <a:lnTo>
                  <a:pt x="211760" y="1156304"/>
                </a:lnTo>
                <a:lnTo>
                  <a:pt x="245339" y="1185697"/>
                </a:lnTo>
                <a:lnTo>
                  <a:pt x="280841" y="1212827"/>
                </a:lnTo>
                <a:lnTo>
                  <a:pt x="318154" y="1237582"/>
                </a:lnTo>
                <a:lnTo>
                  <a:pt x="357164" y="1259847"/>
                </a:lnTo>
                <a:lnTo>
                  <a:pt x="397759" y="1279511"/>
                </a:lnTo>
                <a:lnTo>
                  <a:pt x="439824" y="1296460"/>
                </a:lnTo>
                <a:lnTo>
                  <a:pt x="483248" y="1310581"/>
                </a:lnTo>
                <a:lnTo>
                  <a:pt x="527916" y="1321761"/>
                </a:lnTo>
                <a:lnTo>
                  <a:pt x="573717" y="1329886"/>
                </a:lnTo>
                <a:lnTo>
                  <a:pt x="620536" y="1334844"/>
                </a:lnTo>
                <a:lnTo>
                  <a:pt x="668261" y="1336522"/>
                </a:lnTo>
                <a:lnTo>
                  <a:pt x="715986" y="1334844"/>
                </a:lnTo>
                <a:lnTo>
                  <a:pt x="762805" y="1329886"/>
                </a:lnTo>
                <a:lnTo>
                  <a:pt x="808605" y="1321761"/>
                </a:lnTo>
                <a:lnTo>
                  <a:pt x="853274" y="1310581"/>
                </a:lnTo>
                <a:lnTo>
                  <a:pt x="896697" y="1296460"/>
                </a:lnTo>
                <a:lnTo>
                  <a:pt x="938763" y="1279511"/>
                </a:lnTo>
                <a:lnTo>
                  <a:pt x="979357" y="1259847"/>
                </a:lnTo>
                <a:lnTo>
                  <a:pt x="1018367" y="1237582"/>
                </a:lnTo>
                <a:lnTo>
                  <a:pt x="1055680" y="1212827"/>
                </a:lnTo>
                <a:lnTo>
                  <a:pt x="1091183" y="1185697"/>
                </a:lnTo>
                <a:lnTo>
                  <a:pt x="1124762" y="1156304"/>
                </a:lnTo>
                <a:lnTo>
                  <a:pt x="1156304" y="1124762"/>
                </a:lnTo>
                <a:lnTo>
                  <a:pt x="1185697" y="1091183"/>
                </a:lnTo>
                <a:lnTo>
                  <a:pt x="1212827" y="1055680"/>
                </a:lnTo>
                <a:lnTo>
                  <a:pt x="1237582" y="1018367"/>
                </a:lnTo>
                <a:lnTo>
                  <a:pt x="1259847" y="979357"/>
                </a:lnTo>
                <a:lnTo>
                  <a:pt x="1279511" y="938763"/>
                </a:lnTo>
                <a:lnTo>
                  <a:pt x="1296460" y="896697"/>
                </a:lnTo>
                <a:lnTo>
                  <a:pt x="1310581" y="853274"/>
                </a:lnTo>
                <a:lnTo>
                  <a:pt x="1321761" y="808605"/>
                </a:lnTo>
                <a:lnTo>
                  <a:pt x="1329886" y="762805"/>
                </a:lnTo>
                <a:lnTo>
                  <a:pt x="1334844" y="715986"/>
                </a:lnTo>
                <a:lnTo>
                  <a:pt x="1336522" y="668261"/>
                </a:lnTo>
                <a:lnTo>
                  <a:pt x="1334844" y="620536"/>
                </a:lnTo>
                <a:lnTo>
                  <a:pt x="1329886" y="573717"/>
                </a:lnTo>
                <a:lnTo>
                  <a:pt x="1321761" y="527916"/>
                </a:lnTo>
                <a:lnTo>
                  <a:pt x="1310581" y="483248"/>
                </a:lnTo>
                <a:lnTo>
                  <a:pt x="1296460" y="439824"/>
                </a:lnTo>
                <a:lnTo>
                  <a:pt x="1279511" y="397759"/>
                </a:lnTo>
                <a:lnTo>
                  <a:pt x="1259847" y="357164"/>
                </a:lnTo>
                <a:lnTo>
                  <a:pt x="1237582" y="318154"/>
                </a:lnTo>
                <a:lnTo>
                  <a:pt x="1212827" y="280841"/>
                </a:lnTo>
                <a:lnTo>
                  <a:pt x="1185697" y="245339"/>
                </a:lnTo>
                <a:lnTo>
                  <a:pt x="1156304" y="211760"/>
                </a:lnTo>
                <a:lnTo>
                  <a:pt x="1124762" y="180218"/>
                </a:lnTo>
                <a:lnTo>
                  <a:pt x="1091183" y="150825"/>
                </a:lnTo>
                <a:lnTo>
                  <a:pt x="1055680" y="123694"/>
                </a:lnTo>
                <a:lnTo>
                  <a:pt x="1018367" y="98940"/>
                </a:lnTo>
                <a:lnTo>
                  <a:pt x="979357" y="76674"/>
                </a:lnTo>
                <a:lnTo>
                  <a:pt x="938763" y="57010"/>
                </a:lnTo>
                <a:lnTo>
                  <a:pt x="896697" y="40062"/>
                </a:lnTo>
                <a:lnTo>
                  <a:pt x="853274" y="25941"/>
                </a:lnTo>
                <a:lnTo>
                  <a:pt x="808605" y="14761"/>
                </a:lnTo>
                <a:lnTo>
                  <a:pt x="762805" y="6636"/>
                </a:lnTo>
                <a:lnTo>
                  <a:pt x="715986" y="1677"/>
                </a:lnTo>
                <a:lnTo>
                  <a:pt x="668261" y="0"/>
                </a:lnTo>
                <a:close/>
              </a:path>
            </a:pathLst>
          </a:custGeom>
          <a:solidFill>
            <a:srgbClr val="DFEC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143409" y="2610535"/>
            <a:ext cx="1046632" cy="1046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264408" y="5763323"/>
            <a:ext cx="3118485" cy="1143000"/>
          </a:xfrm>
          <a:prstGeom prst="rect">
            <a:avLst/>
          </a:prstGeom>
          <a:solidFill>
            <a:srgbClr val="005187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297815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Maintaining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our roots in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diversity</a:t>
            </a:r>
            <a:endParaRPr sz="1400">
              <a:latin typeface="Arial"/>
              <a:cs typeface="Arial"/>
            </a:endParaRPr>
          </a:p>
          <a:p>
            <a:pPr marL="426720" indent="-228600">
              <a:lnSpc>
                <a:spcPct val="100000"/>
              </a:lnSpc>
              <a:spcBef>
                <a:spcPts val="445"/>
              </a:spcBef>
              <a:buChar char="•"/>
              <a:tabLst>
                <a:tab pos="426720" algn="l"/>
                <a:tab pos="427355" algn="l"/>
              </a:tabLst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Diversity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Inclusion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Committee</a:t>
            </a:r>
            <a:endParaRPr sz="1400">
              <a:latin typeface="Arial"/>
              <a:cs typeface="Arial"/>
            </a:endParaRPr>
          </a:p>
          <a:p>
            <a:pPr marL="499745" lvl="1" indent="-228600">
              <a:lnSpc>
                <a:spcPct val="100000"/>
              </a:lnSpc>
              <a:spcBef>
                <a:spcPts val="445"/>
              </a:spcBef>
              <a:buChar char="•"/>
              <a:tabLst>
                <a:tab pos="499745" algn="l"/>
                <a:tab pos="500380" algn="l"/>
                <a:tab pos="1780539" algn="l"/>
              </a:tabLst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40%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women 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17%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minority</a:t>
            </a:r>
            <a:r>
              <a:rPr sz="1200" spc="-15" baseline="312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 baseline="312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836638" y="5763323"/>
            <a:ext cx="1464310" cy="1143000"/>
          </a:xfrm>
          <a:prstGeom prst="rect">
            <a:avLst/>
          </a:prstGeom>
          <a:solidFill>
            <a:srgbClr val="95BFE6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2555" marR="114935" algn="ctr">
              <a:lnSpc>
                <a:spcPct val="100000"/>
              </a:lnSpc>
            </a:pP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We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employ</a:t>
            </a:r>
            <a:r>
              <a:rPr sz="1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245 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people in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state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1200" spc="-22" baseline="312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 baseline="31250" dirty="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904988" y="4293108"/>
            <a:ext cx="654050" cy="541020"/>
          </a:xfrm>
          <a:custGeom>
            <a:avLst/>
            <a:gdLst/>
            <a:ahLst/>
            <a:cxnLst/>
            <a:rect l="l" t="t" r="r" b="b"/>
            <a:pathLst>
              <a:path w="654050" h="541020">
                <a:moveTo>
                  <a:pt x="568718" y="0"/>
                </a:moveTo>
                <a:lnTo>
                  <a:pt x="516636" y="13715"/>
                </a:lnTo>
                <a:lnTo>
                  <a:pt x="0" y="336041"/>
                </a:lnTo>
                <a:lnTo>
                  <a:pt x="268732" y="540867"/>
                </a:lnTo>
                <a:lnTo>
                  <a:pt x="653796" y="516635"/>
                </a:lnTo>
                <a:lnTo>
                  <a:pt x="612648" y="336041"/>
                </a:lnTo>
                <a:lnTo>
                  <a:pt x="568718" y="141731"/>
                </a:lnTo>
                <a:lnTo>
                  <a:pt x="594360" y="27431"/>
                </a:lnTo>
                <a:lnTo>
                  <a:pt x="568718" y="0"/>
                </a:lnTo>
                <a:close/>
              </a:path>
            </a:pathLst>
          </a:custGeom>
          <a:solidFill>
            <a:srgbClr val="DFEC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435340" y="3714750"/>
            <a:ext cx="347980" cy="596900"/>
          </a:xfrm>
          <a:custGeom>
            <a:avLst/>
            <a:gdLst/>
            <a:ahLst/>
            <a:cxnLst/>
            <a:rect l="l" t="t" r="r" b="b"/>
            <a:pathLst>
              <a:path w="347979" h="596900">
                <a:moveTo>
                  <a:pt x="82296" y="0"/>
                </a:moveTo>
                <a:lnTo>
                  <a:pt x="0" y="491489"/>
                </a:lnTo>
                <a:lnTo>
                  <a:pt x="109728" y="578357"/>
                </a:lnTo>
                <a:lnTo>
                  <a:pt x="246888" y="596645"/>
                </a:lnTo>
                <a:lnTo>
                  <a:pt x="347472" y="66293"/>
                </a:lnTo>
                <a:lnTo>
                  <a:pt x="82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14768" y="4443313"/>
            <a:ext cx="290195" cy="246379"/>
          </a:xfrm>
          <a:custGeom>
            <a:avLst/>
            <a:gdLst/>
            <a:ahLst/>
            <a:cxnLst/>
            <a:rect l="l" t="t" r="r" b="b"/>
            <a:pathLst>
              <a:path w="290195" h="246379">
                <a:moveTo>
                  <a:pt x="172288" y="0"/>
                </a:moveTo>
                <a:lnTo>
                  <a:pt x="0" y="90208"/>
                </a:lnTo>
                <a:lnTo>
                  <a:pt x="127380" y="246379"/>
                </a:lnTo>
                <a:lnTo>
                  <a:pt x="289991" y="157518"/>
                </a:lnTo>
                <a:lnTo>
                  <a:pt x="17228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515564" y="3868460"/>
            <a:ext cx="212725" cy="233679"/>
          </a:xfrm>
          <a:custGeom>
            <a:avLst/>
            <a:gdLst/>
            <a:ahLst/>
            <a:cxnLst/>
            <a:rect l="l" t="t" r="r" b="b"/>
            <a:pathLst>
              <a:path w="212725" h="233679">
                <a:moveTo>
                  <a:pt x="120472" y="0"/>
                </a:moveTo>
                <a:lnTo>
                  <a:pt x="0" y="59524"/>
                </a:lnTo>
                <a:lnTo>
                  <a:pt x="108432" y="233400"/>
                </a:lnTo>
                <a:lnTo>
                  <a:pt x="212178" y="154787"/>
                </a:lnTo>
                <a:lnTo>
                  <a:pt x="12047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455384" y="4162395"/>
            <a:ext cx="236220" cy="276225"/>
          </a:xfrm>
          <a:custGeom>
            <a:avLst/>
            <a:gdLst/>
            <a:ahLst/>
            <a:cxnLst/>
            <a:rect l="l" t="t" r="r" b="b"/>
            <a:pathLst>
              <a:path w="236220" h="276225">
                <a:moveTo>
                  <a:pt x="156324" y="0"/>
                </a:moveTo>
                <a:lnTo>
                  <a:pt x="0" y="109677"/>
                </a:lnTo>
                <a:lnTo>
                  <a:pt x="90551" y="276047"/>
                </a:lnTo>
                <a:lnTo>
                  <a:pt x="236029" y="162966"/>
                </a:lnTo>
                <a:lnTo>
                  <a:pt x="1563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58066" y="4494597"/>
            <a:ext cx="229870" cy="225425"/>
          </a:xfrm>
          <a:custGeom>
            <a:avLst/>
            <a:gdLst/>
            <a:ahLst/>
            <a:cxnLst/>
            <a:rect l="l" t="t" r="r" b="b"/>
            <a:pathLst>
              <a:path w="229870" h="225425">
                <a:moveTo>
                  <a:pt x="178409" y="0"/>
                </a:moveTo>
                <a:lnTo>
                  <a:pt x="0" y="112674"/>
                </a:lnTo>
                <a:lnTo>
                  <a:pt x="79349" y="225209"/>
                </a:lnTo>
                <a:lnTo>
                  <a:pt x="229679" y="116941"/>
                </a:lnTo>
                <a:lnTo>
                  <a:pt x="17840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564817" y="4358934"/>
            <a:ext cx="179070" cy="234315"/>
          </a:xfrm>
          <a:custGeom>
            <a:avLst/>
            <a:gdLst/>
            <a:ahLst/>
            <a:cxnLst/>
            <a:rect l="l" t="t" r="r" b="b"/>
            <a:pathLst>
              <a:path w="179070" h="234314">
                <a:moveTo>
                  <a:pt x="143256" y="0"/>
                </a:moveTo>
                <a:lnTo>
                  <a:pt x="0" y="115087"/>
                </a:lnTo>
                <a:lnTo>
                  <a:pt x="50774" y="234251"/>
                </a:lnTo>
                <a:lnTo>
                  <a:pt x="178447" y="123583"/>
                </a:lnTo>
                <a:lnTo>
                  <a:pt x="143256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630833" y="4511683"/>
            <a:ext cx="132715" cy="176530"/>
          </a:xfrm>
          <a:custGeom>
            <a:avLst/>
            <a:gdLst/>
            <a:ahLst/>
            <a:cxnLst/>
            <a:rect l="l" t="t" r="r" b="b"/>
            <a:pathLst>
              <a:path w="132715" h="176529">
                <a:moveTo>
                  <a:pt x="120802" y="0"/>
                </a:moveTo>
                <a:lnTo>
                  <a:pt x="0" y="107442"/>
                </a:lnTo>
                <a:lnTo>
                  <a:pt x="22415" y="176250"/>
                </a:lnTo>
                <a:lnTo>
                  <a:pt x="132143" y="81038"/>
                </a:lnTo>
                <a:lnTo>
                  <a:pt x="12080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662599" y="4615497"/>
            <a:ext cx="107950" cy="135890"/>
          </a:xfrm>
          <a:custGeom>
            <a:avLst/>
            <a:gdLst/>
            <a:ahLst/>
            <a:cxnLst/>
            <a:rect l="l" t="t" r="r" b="b"/>
            <a:pathLst>
              <a:path w="107950" h="135889">
                <a:moveTo>
                  <a:pt x="104724" y="0"/>
                </a:moveTo>
                <a:lnTo>
                  <a:pt x="0" y="93002"/>
                </a:lnTo>
                <a:lnTo>
                  <a:pt x="11722" y="135407"/>
                </a:lnTo>
                <a:lnTo>
                  <a:pt x="46322" y="104944"/>
                </a:lnTo>
                <a:lnTo>
                  <a:pt x="77185" y="74180"/>
                </a:lnTo>
                <a:lnTo>
                  <a:pt x="99345" y="50389"/>
                </a:lnTo>
                <a:lnTo>
                  <a:pt x="107835" y="40843"/>
                </a:lnTo>
                <a:lnTo>
                  <a:pt x="1047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513320" y="4722945"/>
            <a:ext cx="141605" cy="111125"/>
          </a:xfrm>
          <a:custGeom>
            <a:avLst/>
            <a:gdLst/>
            <a:ahLst/>
            <a:cxnLst/>
            <a:rect l="l" t="t" r="r" b="b"/>
            <a:pathLst>
              <a:path w="141604" h="111125">
                <a:moveTo>
                  <a:pt x="125691" y="0"/>
                </a:moveTo>
                <a:lnTo>
                  <a:pt x="0" y="80581"/>
                </a:lnTo>
                <a:lnTo>
                  <a:pt x="16866" y="98145"/>
                </a:lnTo>
                <a:lnTo>
                  <a:pt x="25777" y="107172"/>
                </a:lnTo>
                <a:lnTo>
                  <a:pt x="29692" y="110517"/>
                </a:lnTo>
                <a:lnTo>
                  <a:pt x="31572" y="111036"/>
                </a:lnTo>
                <a:lnTo>
                  <a:pt x="74934" y="87201"/>
                </a:lnTo>
                <a:lnTo>
                  <a:pt x="109818" y="65176"/>
                </a:lnTo>
                <a:lnTo>
                  <a:pt x="133065" y="48999"/>
                </a:lnTo>
                <a:lnTo>
                  <a:pt x="141516" y="42710"/>
                </a:lnTo>
                <a:lnTo>
                  <a:pt x="12569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76445" y="4394010"/>
            <a:ext cx="92075" cy="177165"/>
          </a:xfrm>
          <a:custGeom>
            <a:avLst/>
            <a:gdLst/>
            <a:ahLst/>
            <a:cxnLst/>
            <a:rect l="l" t="t" r="r" b="b"/>
            <a:pathLst>
              <a:path w="92075" h="177164">
                <a:moveTo>
                  <a:pt x="78625" y="0"/>
                </a:moveTo>
                <a:lnTo>
                  <a:pt x="0" y="96786"/>
                </a:lnTo>
                <a:lnTo>
                  <a:pt x="8966" y="176847"/>
                </a:lnTo>
                <a:lnTo>
                  <a:pt x="91884" y="76047"/>
                </a:lnTo>
                <a:lnTo>
                  <a:pt x="7862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787687" y="4495445"/>
            <a:ext cx="84455" cy="138430"/>
          </a:xfrm>
          <a:custGeom>
            <a:avLst/>
            <a:gdLst/>
            <a:ahLst/>
            <a:cxnLst/>
            <a:rect l="l" t="t" r="r" b="b"/>
            <a:pathLst>
              <a:path w="84454" h="138429">
                <a:moveTo>
                  <a:pt x="83946" y="0"/>
                </a:moveTo>
                <a:lnTo>
                  <a:pt x="0" y="103314"/>
                </a:lnTo>
                <a:lnTo>
                  <a:pt x="1473" y="138137"/>
                </a:lnTo>
                <a:lnTo>
                  <a:pt x="20961" y="110567"/>
                </a:lnTo>
                <a:lnTo>
                  <a:pt x="42522" y="77619"/>
                </a:lnTo>
                <a:lnTo>
                  <a:pt x="62842" y="41748"/>
                </a:lnTo>
                <a:lnTo>
                  <a:pt x="80587" y="6786"/>
                </a:lnTo>
                <a:lnTo>
                  <a:pt x="83946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870332" y="4273970"/>
            <a:ext cx="60325" cy="186055"/>
          </a:xfrm>
          <a:custGeom>
            <a:avLst/>
            <a:gdLst/>
            <a:ahLst/>
            <a:cxnLst/>
            <a:rect l="l" t="t" r="r" b="b"/>
            <a:pathLst>
              <a:path w="60325" h="186054">
                <a:moveTo>
                  <a:pt x="59943" y="0"/>
                </a:moveTo>
                <a:lnTo>
                  <a:pt x="0" y="97180"/>
                </a:lnTo>
                <a:lnTo>
                  <a:pt x="15278" y="185775"/>
                </a:lnTo>
                <a:lnTo>
                  <a:pt x="26487" y="164660"/>
                </a:lnTo>
                <a:lnTo>
                  <a:pt x="42852" y="104910"/>
                </a:lnTo>
                <a:lnTo>
                  <a:pt x="55562" y="38696"/>
                </a:lnTo>
                <a:lnTo>
                  <a:pt x="5994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643967" y="4059120"/>
            <a:ext cx="160655" cy="238760"/>
          </a:xfrm>
          <a:custGeom>
            <a:avLst/>
            <a:gdLst/>
            <a:ahLst/>
            <a:cxnLst/>
            <a:rect l="l" t="t" r="r" b="b"/>
            <a:pathLst>
              <a:path w="160654" h="238760">
                <a:moveTo>
                  <a:pt x="102146" y="0"/>
                </a:moveTo>
                <a:lnTo>
                  <a:pt x="0" y="83375"/>
                </a:lnTo>
                <a:lnTo>
                  <a:pt x="76568" y="238747"/>
                </a:lnTo>
                <a:lnTo>
                  <a:pt x="160375" y="157619"/>
                </a:lnTo>
                <a:lnTo>
                  <a:pt x="102146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70205" y="3981946"/>
            <a:ext cx="108585" cy="209550"/>
          </a:xfrm>
          <a:custGeom>
            <a:avLst/>
            <a:gdLst/>
            <a:ahLst/>
            <a:cxnLst/>
            <a:rect l="l" t="t" r="r" b="b"/>
            <a:pathLst>
              <a:path w="108584" h="209550">
                <a:moveTo>
                  <a:pt x="55435" y="0"/>
                </a:moveTo>
                <a:lnTo>
                  <a:pt x="0" y="58927"/>
                </a:lnTo>
                <a:lnTo>
                  <a:pt x="57429" y="208940"/>
                </a:lnTo>
                <a:lnTo>
                  <a:pt x="108381" y="141401"/>
                </a:lnTo>
                <a:lnTo>
                  <a:pt x="5543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31834" y="4247305"/>
            <a:ext cx="116205" cy="210185"/>
          </a:xfrm>
          <a:custGeom>
            <a:avLst/>
            <a:gdLst/>
            <a:ahLst/>
            <a:cxnLst/>
            <a:rect l="l" t="t" r="r" b="b"/>
            <a:pathLst>
              <a:path w="116204" h="210185">
                <a:moveTo>
                  <a:pt x="84569" y="0"/>
                </a:moveTo>
                <a:lnTo>
                  <a:pt x="0" y="86017"/>
                </a:lnTo>
                <a:lnTo>
                  <a:pt x="36182" y="209778"/>
                </a:lnTo>
                <a:lnTo>
                  <a:pt x="115722" y="116382"/>
                </a:lnTo>
                <a:lnTo>
                  <a:pt x="8456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836908" y="4151374"/>
            <a:ext cx="83185" cy="187960"/>
          </a:xfrm>
          <a:custGeom>
            <a:avLst/>
            <a:gdLst/>
            <a:ahLst/>
            <a:cxnLst/>
            <a:rect l="l" t="t" r="r" b="b"/>
            <a:pathLst>
              <a:path w="83184" h="187960">
                <a:moveTo>
                  <a:pt x="52209" y="0"/>
                </a:moveTo>
                <a:lnTo>
                  <a:pt x="0" y="73850"/>
                </a:lnTo>
                <a:lnTo>
                  <a:pt x="27279" y="187578"/>
                </a:lnTo>
                <a:lnTo>
                  <a:pt x="83134" y="102273"/>
                </a:lnTo>
                <a:lnTo>
                  <a:pt x="5220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900302" y="4093750"/>
            <a:ext cx="32384" cy="142240"/>
          </a:xfrm>
          <a:custGeom>
            <a:avLst/>
            <a:gdLst/>
            <a:ahLst/>
            <a:cxnLst/>
            <a:rect l="l" t="t" r="r" b="b"/>
            <a:pathLst>
              <a:path w="32384" h="142239">
                <a:moveTo>
                  <a:pt x="22682" y="0"/>
                </a:moveTo>
                <a:lnTo>
                  <a:pt x="0" y="36106"/>
                </a:lnTo>
                <a:lnTo>
                  <a:pt x="31076" y="141871"/>
                </a:lnTo>
                <a:lnTo>
                  <a:pt x="31965" y="137667"/>
                </a:lnTo>
                <a:lnTo>
                  <a:pt x="31640" y="77623"/>
                </a:lnTo>
                <a:lnTo>
                  <a:pt x="28324" y="34582"/>
                </a:lnTo>
                <a:lnTo>
                  <a:pt x="24507" y="8666"/>
                </a:lnTo>
                <a:lnTo>
                  <a:pt x="2268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76091" y="4062564"/>
            <a:ext cx="325120" cy="321945"/>
          </a:xfrm>
          <a:custGeom>
            <a:avLst/>
            <a:gdLst/>
            <a:ahLst/>
            <a:cxnLst/>
            <a:rect l="l" t="t" r="r" b="b"/>
            <a:pathLst>
              <a:path w="325120" h="321945">
                <a:moveTo>
                  <a:pt x="199301" y="0"/>
                </a:moveTo>
                <a:lnTo>
                  <a:pt x="0" y="128066"/>
                </a:lnTo>
                <a:lnTo>
                  <a:pt x="121958" y="321652"/>
                </a:lnTo>
                <a:lnTo>
                  <a:pt x="324840" y="199351"/>
                </a:lnTo>
                <a:lnTo>
                  <a:pt x="19930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468395" y="4923576"/>
            <a:ext cx="311150" cy="311150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5448" y="0"/>
                </a:moveTo>
                <a:lnTo>
                  <a:pt x="106314" y="7924"/>
                </a:lnTo>
                <a:lnTo>
                  <a:pt x="63642" y="29992"/>
                </a:lnTo>
                <a:lnTo>
                  <a:pt x="29992" y="63642"/>
                </a:lnTo>
                <a:lnTo>
                  <a:pt x="7924" y="106314"/>
                </a:lnTo>
                <a:lnTo>
                  <a:pt x="0" y="155447"/>
                </a:lnTo>
                <a:lnTo>
                  <a:pt x="7924" y="204581"/>
                </a:lnTo>
                <a:lnTo>
                  <a:pt x="29992" y="247253"/>
                </a:lnTo>
                <a:lnTo>
                  <a:pt x="63642" y="280903"/>
                </a:lnTo>
                <a:lnTo>
                  <a:pt x="106314" y="302971"/>
                </a:lnTo>
                <a:lnTo>
                  <a:pt x="155448" y="310895"/>
                </a:lnTo>
                <a:lnTo>
                  <a:pt x="204581" y="302971"/>
                </a:lnTo>
                <a:lnTo>
                  <a:pt x="247253" y="280903"/>
                </a:lnTo>
                <a:lnTo>
                  <a:pt x="280903" y="247253"/>
                </a:lnTo>
                <a:lnTo>
                  <a:pt x="302971" y="204581"/>
                </a:lnTo>
                <a:lnTo>
                  <a:pt x="310896" y="155447"/>
                </a:lnTo>
                <a:lnTo>
                  <a:pt x="302971" y="106314"/>
                </a:lnTo>
                <a:lnTo>
                  <a:pt x="280903" y="63642"/>
                </a:lnTo>
                <a:lnTo>
                  <a:pt x="247253" y="29992"/>
                </a:lnTo>
                <a:lnTo>
                  <a:pt x="204581" y="7924"/>
                </a:lnTo>
                <a:lnTo>
                  <a:pt x="155448" y="0"/>
                </a:lnTo>
                <a:close/>
              </a:path>
            </a:pathLst>
          </a:custGeom>
          <a:solidFill>
            <a:srgbClr val="F3C9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503980" y="4959163"/>
            <a:ext cx="240029" cy="240029"/>
          </a:xfrm>
          <a:custGeom>
            <a:avLst/>
            <a:gdLst/>
            <a:ahLst/>
            <a:cxnLst/>
            <a:rect l="l" t="t" r="r" b="b"/>
            <a:pathLst>
              <a:path w="240029" h="240029">
                <a:moveTo>
                  <a:pt x="119862" y="0"/>
                </a:moveTo>
                <a:lnTo>
                  <a:pt x="73203" y="9418"/>
                </a:lnTo>
                <a:lnTo>
                  <a:pt x="35104" y="35104"/>
                </a:lnTo>
                <a:lnTo>
                  <a:pt x="9418" y="73203"/>
                </a:lnTo>
                <a:lnTo>
                  <a:pt x="0" y="119862"/>
                </a:lnTo>
                <a:lnTo>
                  <a:pt x="9418" y="166516"/>
                </a:lnTo>
                <a:lnTo>
                  <a:pt x="35104" y="204616"/>
                </a:lnTo>
                <a:lnTo>
                  <a:pt x="73203" y="230304"/>
                </a:lnTo>
                <a:lnTo>
                  <a:pt x="119862" y="239725"/>
                </a:lnTo>
                <a:lnTo>
                  <a:pt x="166516" y="230304"/>
                </a:lnTo>
                <a:lnTo>
                  <a:pt x="204616" y="204616"/>
                </a:lnTo>
                <a:lnTo>
                  <a:pt x="230304" y="166516"/>
                </a:lnTo>
                <a:lnTo>
                  <a:pt x="239725" y="119862"/>
                </a:lnTo>
                <a:lnTo>
                  <a:pt x="230304" y="73203"/>
                </a:lnTo>
                <a:lnTo>
                  <a:pt x="204616" y="35104"/>
                </a:lnTo>
                <a:lnTo>
                  <a:pt x="166516" y="9418"/>
                </a:lnTo>
                <a:lnTo>
                  <a:pt x="119862" y="0"/>
                </a:lnTo>
                <a:close/>
              </a:path>
            </a:pathLst>
          </a:custGeom>
          <a:solidFill>
            <a:srgbClr val="ECA9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529154" y="3403853"/>
            <a:ext cx="311150" cy="311150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5448" y="0"/>
                </a:moveTo>
                <a:lnTo>
                  <a:pt x="106314" y="7924"/>
                </a:lnTo>
                <a:lnTo>
                  <a:pt x="63642" y="29992"/>
                </a:lnTo>
                <a:lnTo>
                  <a:pt x="29992" y="63642"/>
                </a:lnTo>
                <a:lnTo>
                  <a:pt x="7924" y="106314"/>
                </a:lnTo>
                <a:lnTo>
                  <a:pt x="0" y="155448"/>
                </a:lnTo>
                <a:lnTo>
                  <a:pt x="7924" y="204581"/>
                </a:lnTo>
                <a:lnTo>
                  <a:pt x="29992" y="247253"/>
                </a:lnTo>
                <a:lnTo>
                  <a:pt x="63642" y="280903"/>
                </a:lnTo>
                <a:lnTo>
                  <a:pt x="106314" y="302971"/>
                </a:lnTo>
                <a:lnTo>
                  <a:pt x="155448" y="310896"/>
                </a:lnTo>
                <a:lnTo>
                  <a:pt x="204581" y="302971"/>
                </a:lnTo>
                <a:lnTo>
                  <a:pt x="247253" y="280903"/>
                </a:lnTo>
                <a:lnTo>
                  <a:pt x="280903" y="247253"/>
                </a:lnTo>
                <a:lnTo>
                  <a:pt x="302971" y="204581"/>
                </a:lnTo>
                <a:lnTo>
                  <a:pt x="310896" y="155448"/>
                </a:lnTo>
                <a:lnTo>
                  <a:pt x="302971" y="106314"/>
                </a:lnTo>
                <a:lnTo>
                  <a:pt x="280903" y="63642"/>
                </a:lnTo>
                <a:lnTo>
                  <a:pt x="247253" y="29992"/>
                </a:lnTo>
                <a:lnTo>
                  <a:pt x="204581" y="7924"/>
                </a:lnTo>
                <a:lnTo>
                  <a:pt x="155448" y="0"/>
                </a:lnTo>
                <a:close/>
              </a:path>
            </a:pathLst>
          </a:custGeom>
          <a:solidFill>
            <a:srgbClr val="F3C9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564739" y="3439440"/>
            <a:ext cx="240029" cy="240029"/>
          </a:xfrm>
          <a:custGeom>
            <a:avLst/>
            <a:gdLst/>
            <a:ahLst/>
            <a:cxnLst/>
            <a:rect l="l" t="t" r="r" b="b"/>
            <a:pathLst>
              <a:path w="240029" h="240029">
                <a:moveTo>
                  <a:pt x="119862" y="0"/>
                </a:moveTo>
                <a:lnTo>
                  <a:pt x="73209" y="9418"/>
                </a:lnTo>
                <a:lnTo>
                  <a:pt x="35109" y="35104"/>
                </a:lnTo>
                <a:lnTo>
                  <a:pt x="9420" y="73203"/>
                </a:lnTo>
                <a:lnTo>
                  <a:pt x="0" y="119862"/>
                </a:lnTo>
                <a:lnTo>
                  <a:pt x="9420" y="166516"/>
                </a:lnTo>
                <a:lnTo>
                  <a:pt x="35109" y="204616"/>
                </a:lnTo>
                <a:lnTo>
                  <a:pt x="73209" y="230304"/>
                </a:lnTo>
                <a:lnTo>
                  <a:pt x="119862" y="239725"/>
                </a:lnTo>
                <a:lnTo>
                  <a:pt x="166516" y="230304"/>
                </a:lnTo>
                <a:lnTo>
                  <a:pt x="204616" y="204616"/>
                </a:lnTo>
                <a:lnTo>
                  <a:pt x="230304" y="166516"/>
                </a:lnTo>
                <a:lnTo>
                  <a:pt x="239725" y="119862"/>
                </a:lnTo>
                <a:lnTo>
                  <a:pt x="230304" y="73203"/>
                </a:lnTo>
                <a:lnTo>
                  <a:pt x="204616" y="35104"/>
                </a:lnTo>
                <a:lnTo>
                  <a:pt x="166516" y="9418"/>
                </a:lnTo>
                <a:lnTo>
                  <a:pt x="119862" y="0"/>
                </a:lnTo>
                <a:close/>
              </a:path>
            </a:pathLst>
          </a:custGeom>
          <a:solidFill>
            <a:srgbClr val="ECA9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373701" y="3743577"/>
            <a:ext cx="62547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Harrisburg</a:t>
            </a:r>
            <a:endParaRPr sz="10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822121" y="5010062"/>
            <a:ext cx="77216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Bala</a:t>
            </a:r>
            <a:r>
              <a:rPr sz="1000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Cynwyd</a:t>
            </a:r>
            <a:endParaRPr sz="10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4500" y="6920230"/>
            <a:ext cx="1927860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75" spc="15" baseline="30864" dirty="0">
                <a:solidFill>
                  <a:srgbClr val="4C4C4C"/>
                </a:solidFill>
                <a:latin typeface="Arial"/>
                <a:cs typeface="Arial"/>
              </a:rPr>
              <a:t>1,2</a:t>
            </a:r>
            <a:r>
              <a:rPr sz="800" spc="10" dirty="0">
                <a:solidFill>
                  <a:srgbClr val="4C4C4C"/>
                </a:solidFill>
                <a:latin typeface="Arial"/>
                <a:cs typeface="Arial"/>
              </a:rPr>
              <a:t>As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December </a:t>
            </a:r>
            <a:r>
              <a:rPr sz="800" spc="-20" dirty="0">
                <a:solidFill>
                  <a:srgbClr val="4C4C4C"/>
                </a:solidFill>
                <a:latin typeface="Arial"/>
                <a:cs typeface="Arial"/>
              </a:rPr>
              <a:t>31,</a:t>
            </a:r>
            <a:r>
              <a:rPr sz="8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75" spc="7" baseline="30864" dirty="0">
                <a:solidFill>
                  <a:srgbClr val="4C4C4C"/>
                </a:solidFill>
                <a:latin typeface="Arial"/>
                <a:cs typeface="Arial"/>
              </a:rPr>
              <a:t>3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Data from Spring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employee</a:t>
            </a:r>
            <a:r>
              <a:rPr sz="8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survey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05944" y="434041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0"/>
                </a:moveTo>
                <a:lnTo>
                  <a:pt x="0" y="69850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97098" y="426421"/>
            <a:ext cx="106045" cy="0"/>
          </a:xfrm>
          <a:custGeom>
            <a:avLst/>
            <a:gdLst/>
            <a:ahLst/>
            <a:cxnLst/>
            <a:rect l="l" t="t" r="r" b="b"/>
            <a:pathLst>
              <a:path w="106045">
                <a:moveTo>
                  <a:pt x="0" y="0"/>
                </a:moveTo>
                <a:lnTo>
                  <a:pt x="105473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05944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229"/>
                </a:lnTo>
              </a:path>
            </a:pathLst>
          </a:custGeom>
          <a:ln w="17691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93733" y="433914"/>
            <a:ext cx="0" cy="71120"/>
          </a:xfrm>
          <a:custGeom>
            <a:avLst/>
            <a:gdLst/>
            <a:ahLst/>
            <a:cxnLst/>
            <a:rect l="l" t="t" r="r" b="b"/>
            <a:pathLst>
              <a:path h="71120">
                <a:moveTo>
                  <a:pt x="0" y="0"/>
                </a:moveTo>
                <a:lnTo>
                  <a:pt x="0" y="70535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3733" y="356571"/>
            <a:ext cx="0" cy="62230"/>
          </a:xfrm>
          <a:custGeom>
            <a:avLst/>
            <a:gdLst/>
            <a:ahLst/>
            <a:cxnLst/>
            <a:rect l="l" t="t" r="r" b="b"/>
            <a:pathLst>
              <a:path h="62229">
                <a:moveTo>
                  <a:pt x="0" y="0"/>
                </a:moveTo>
                <a:lnTo>
                  <a:pt x="0" y="62001"/>
                </a:lnTo>
              </a:path>
            </a:pathLst>
          </a:custGeom>
          <a:ln w="17678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5529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21" y="44322"/>
                </a:moveTo>
                <a:lnTo>
                  <a:pt x="65849" y="44322"/>
                </a:lnTo>
                <a:lnTo>
                  <a:pt x="37129" y="46705"/>
                </a:lnTo>
                <a:lnTo>
                  <a:pt x="16541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61" y="113500"/>
                </a:lnTo>
                <a:lnTo>
                  <a:pt x="59801" y="108962"/>
                </a:lnTo>
                <a:lnTo>
                  <a:pt x="68521" y="101667"/>
                </a:lnTo>
                <a:lnTo>
                  <a:pt x="68688" y="101422"/>
                </a:lnTo>
                <a:lnTo>
                  <a:pt x="40703" y="101422"/>
                </a:lnTo>
                <a:lnTo>
                  <a:pt x="31119" y="100003"/>
                </a:lnTo>
                <a:lnTo>
                  <a:pt x="23952" y="95988"/>
                </a:lnTo>
                <a:lnTo>
                  <a:pt x="19461" y="89736"/>
                </a:lnTo>
                <a:lnTo>
                  <a:pt x="17907" y="81610"/>
                </a:lnTo>
                <a:lnTo>
                  <a:pt x="20729" y="70878"/>
                </a:lnTo>
                <a:lnTo>
                  <a:pt x="29144" y="63068"/>
                </a:lnTo>
                <a:lnTo>
                  <a:pt x="43072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22" y="44526"/>
                </a:lnTo>
                <a:lnTo>
                  <a:pt x="72021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22" y="91833"/>
                </a:lnTo>
                <a:lnTo>
                  <a:pt x="75308" y="100003"/>
                </a:lnTo>
                <a:lnTo>
                  <a:pt x="76073" y="106324"/>
                </a:lnTo>
                <a:lnTo>
                  <a:pt x="77774" y="112509"/>
                </a:lnTo>
                <a:lnTo>
                  <a:pt x="94183" y="112509"/>
                </a:lnTo>
                <a:lnTo>
                  <a:pt x="91846" y="105689"/>
                </a:lnTo>
                <a:lnTo>
                  <a:pt x="91274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51" y="56680"/>
                </a:lnTo>
                <a:lnTo>
                  <a:pt x="75222" y="57099"/>
                </a:lnTo>
                <a:lnTo>
                  <a:pt x="75183" y="63068"/>
                </a:lnTo>
                <a:lnTo>
                  <a:pt x="72525" y="77869"/>
                </a:lnTo>
                <a:lnTo>
                  <a:pt x="65154" y="90128"/>
                </a:lnTo>
                <a:lnTo>
                  <a:pt x="54187" y="98392"/>
                </a:lnTo>
                <a:lnTo>
                  <a:pt x="40703" y="101422"/>
                </a:lnTo>
                <a:lnTo>
                  <a:pt x="68688" y="101422"/>
                </a:lnTo>
                <a:lnTo>
                  <a:pt x="75222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6" y="13207"/>
                </a:moveTo>
                <a:lnTo>
                  <a:pt x="47942" y="13207"/>
                </a:lnTo>
                <a:lnTo>
                  <a:pt x="60027" y="14730"/>
                </a:lnTo>
                <a:lnTo>
                  <a:pt x="68535" y="19310"/>
                </a:lnTo>
                <a:lnTo>
                  <a:pt x="73567" y="26966"/>
                </a:lnTo>
                <a:lnTo>
                  <a:pt x="75222" y="37718"/>
                </a:lnTo>
                <a:lnTo>
                  <a:pt x="75222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9" y="24002"/>
                </a:lnTo>
                <a:lnTo>
                  <a:pt x="83106" y="13207"/>
                </a:lnTo>
                <a:close/>
              </a:path>
              <a:path w="94615" h="115570">
                <a:moveTo>
                  <a:pt x="50723" y="0"/>
                </a:moveTo>
                <a:lnTo>
                  <a:pt x="32509" y="1903"/>
                </a:lnTo>
                <a:lnTo>
                  <a:pt x="18489" y="7562"/>
                </a:lnTo>
                <a:lnTo>
                  <a:pt x="8706" y="16898"/>
                </a:lnTo>
                <a:lnTo>
                  <a:pt x="3200" y="29832"/>
                </a:lnTo>
                <a:lnTo>
                  <a:pt x="18757" y="32169"/>
                </a:lnTo>
                <a:lnTo>
                  <a:pt x="22241" y="23725"/>
                </a:lnTo>
                <a:lnTo>
                  <a:pt x="28240" y="17816"/>
                </a:lnTo>
                <a:lnTo>
                  <a:pt x="36794" y="14343"/>
                </a:lnTo>
                <a:lnTo>
                  <a:pt x="47942" y="13207"/>
                </a:lnTo>
                <a:lnTo>
                  <a:pt x="83106" y="13207"/>
                </a:lnTo>
                <a:lnTo>
                  <a:pt x="81667" y="10521"/>
                </a:lnTo>
                <a:lnTo>
                  <a:pt x="69092" y="2593"/>
                </a:lnTo>
                <a:lnTo>
                  <a:pt x="507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2590" y="392578"/>
            <a:ext cx="147320" cy="112395"/>
          </a:xfrm>
          <a:custGeom>
            <a:avLst/>
            <a:gdLst/>
            <a:ahLst/>
            <a:cxnLst/>
            <a:rect l="l" t="t" r="r" b="b"/>
            <a:pathLst>
              <a:path w="147320" h="112395">
                <a:moveTo>
                  <a:pt x="14922" y="2349"/>
                </a:moveTo>
                <a:lnTo>
                  <a:pt x="0" y="2349"/>
                </a:lnTo>
                <a:lnTo>
                  <a:pt x="0" y="111874"/>
                </a:lnTo>
                <a:lnTo>
                  <a:pt x="15989" y="111874"/>
                </a:lnTo>
                <a:lnTo>
                  <a:pt x="15989" y="51358"/>
                </a:lnTo>
                <a:lnTo>
                  <a:pt x="18366" y="36024"/>
                </a:lnTo>
                <a:lnTo>
                  <a:pt x="24779" y="24107"/>
                </a:lnTo>
                <a:lnTo>
                  <a:pt x="26616" y="22593"/>
                </a:lnTo>
                <a:lnTo>
                  <a:pt x="14922" y="22593"/>
                </a:lnTo>
                <a:lnTo>
                  <a:pt x="14922" y="2349"/>
                </a:lnTo>
                <a:close/>
              </a:path>
              <a:path w="147320" h="112395">
                <a:moveTo>
                  <a:pt x="75006" y="13639"/>
                </a:moveTo>
                <a:lnTo>
                  <a:pt x="45389" y="13639"/>
                </a:lnTo>
                <a:lnTo>
                  <a:pt x="53890" y="15447"/>
                </a:lnTo>
                <a:lnTo>
                  <a:pt x="60334" y="20751"/>
                </a:lnTo>
                <a:lnTo>
                  <a:pt x="64420" y="29370"/>
                </a:lnTo>
                <a:lnTo>
                  <a:pt x="65849" y="41122"/>
                </a:lnTo>
                <a:lnTo>
                  <a:pt x="65849" y="111874"/>
                </a:lnTo>
                <a:lnTo>
                  <a:pt x="81622" y="111874"/>
                </a:lnTo>
                <a:lnTo>
                  <a:pt x="81622" y="51358"/>
                </a:lnTo>
                <a:lnTo>
                  <a:pt x="83998" y="36024"/>
                </a:lnTo>
                <a:lnTo>
                  <a:pt x="90408" y="24107"/>
                </a:lnTo>
                <a:lnTo>
                  <a:pt x="90951" y="23660"/>
                </a:lnTo>
                <a:lnTo>
                  <a:pt x="79489" y="23660"/>
                </a:lnTo>
                <a:lnTo>
                  <a:pt x="75006" y="13639"/>
                </a:lnTo>
                <a:close/>
              </a:path>
              <a:path w="147320" h="112395">
                <a:moveTo>
                  <a:pt x="139943" y="13639"/>
                </a:moveTo>
                <a:lnTo>
                  <a:pt x="111023" y="13639"/>
                </a:lnTo>
                <a:lnTo>
                  <a:pt x="119524" y="15417"/>
                </a:lnTo>
                <a:lnTo>
                  <a:pt x="125968" y="20670"/>
                </a:lnTo>
                <a:lnTo>
                  <a:pt x="130054" y="29279"/>
                </a:lnTo>
                <a:lnTo>
                  <a:pt x="131483" y="41122"/>
                </a:lnTo>
                <a:lnTo>
                  <a:pt x="131483" y="111874"/>
                </a:lnTo>
                <a:lnTo>
                  <a:pt x="147243" y="111874"/>
                </a:lnTo>
                <a:lnTo>
                  <a:pt x="147243" y="42621"/>
                </a:lnTo>
                <a:lnTo>
                  <a:pt x="145044" y="24185"/>
                </a:lnTo>
                <a:lnTo>
                  <a:pt x="139943" y="13639"/>
                </a:lnTo>
                <a:close/>
              </a:path>
              <a:path w="147320" h="112395">
                <a:moveTo>
                  <a:pt x="113792" y="0"/>
                </a:moveTo>
                <a:lnTo>
                  <a:pt x="103783" y="1448"/>
                </a:lnTo>
                <a:lnTo>
                  <a:pt x="94797" y="5834"/>
                </a:lnTo>
                <a:lnTo>
                  <a:pt x="86733" y="13217"/>
                </a:lnTo>
                <a:lnTo>
                  <a:pt x="79489" y="23660"/>
                </a:lnTo>
                <a:lnTo>
                  <a:pt x="90951" y="23660"/>
                </a:lnTo>
                <a:lnTo>
                  <a:pt x="99775" y="16386"/>
                </a:lnTo>
                <a:lnTo>
                  <a:pt x="111023" y="13639"/>
                </a:lnTo>
                <a:lnTo>
                  <a:pt x="139943" y="13639"/>
                </a:lnTo>
                <a:lnTo>
                  <a:pt x="138590" y="10842"/>
                </a:lnTo>
                <a:lnTo>
                  <a:pt x="128100" y="2734"/>
                </a:lnTo>
                <a:lnTo>
                  <a:pt x="113792" y="0"/>
                </a:lnTo>
                <a:close/>
              </a:path>
              <a:path w="147320" h="112395">
                <a:moveTo>
                  <a:pt x="47942" y="0"/>
                </a:moveTo>
                <a:lnTo>
                  <a:pt x="38232" y="1401"/>
                </a:lnTo>
                <a:lnTo>
                  <a:pt x="29517" y="5619"/>
                </a:lnTo>
                <a:lnTo>
                  <a:pt x="21760" y="12676"/>
                </a:lnTo>
                <a:lnTo>
                  <a:pt x="14922" y="22593"/>
                </a:lnTo>
                <a:lnTo>
                  <a:pt x="26616" y="22593"/>
                </a:lnTo>
                <a:lnTo>
                  <a:pt x="34146" y="16386"/>
                </a:lnTo>
                <a:lnTo>
                  <a:pt x="45389" y="13639"/>
                </a:lnTo>
                <a:lnTo>
                  <a:pt x="75006" y="13639"/>
                </a:lnTo>
                <a:lnTo>
                  <a:pt x="68030" y="6153"/>
                </a:lnTo>
                <a:lnTo>
                  <a:pt x="58926" y="1568"/>
                </a:lnTo>
                <a:lnTo>
                  <a:pt x="4794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7788" y="364674"/>
            <a:ext cx="16510" cy="0"/>
          </a:xfrm>
          <a:custGeom>
            <a:avLst/>
            <a:gdLst/>
            <a:ahLst/>
            <a:cxnLst/>
            <a:rect l="l" t="t" r="r" b="b"/>
            <a:pathLst>
              <a:path w="16509">
                <a:moveTo>
                  <a:pt x="0" y="0"/>
                </a:moveTo>
                <a:lnTo>
                  <a:pt x="16192" y="0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25884" y="39491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24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74601" y="356577"/>
            <a:ext cx="0" cy="147955"/>
          </a:xfrm>
          <a:custGeom>
            <a:avLst/>
            <a:gdLst/>
            <a:ahLst/>
            <a:cxnLst/>
            <a:rect l="l" t="t" r="r" b="b"/>
            <a:pathLst>
              <a:path h="147954">
                <a:moveTo>
                  <a:pt x="0" y="0"/>
                </a:moveTo>
                <a:lnTo>
                  <a:pt x="0" y="147878"/>
                </a:lnTo>
              </a:path>
            </a:pathLst>
          </a:custGeom>
          <a:ln w="16192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4364" y="367217"/>
            <a:ext cx="65405" cy="140335"/>
          </a:xfrm>
          <a:custGeom>
            <a:avLst/>
            <a:gdLst/>
            <a:ahLst/>
            <a:cxnLst/>
            <a:rect l="l" t="t" r="r" b="b"/>
            <a:pathLst>
              <a:path w="65404" h="140334">
                <a:moveTo>
                  <a:pt x="35585" y="39636"/>
                </a:moveTo>
                <a:lnTo>
                  <a:pt x="19176" y="39636"/>
                </a:lnTo>
                <a:lnTo>
                  <a:pt x="19246" y="106359"/>
                </a:lnTo>
                <a:lnTo>
                  <a:pt x="42771" y="139465"/>
                </a:lnTo>
                <a:lnTo>
                  <a:pt x="51777" y="140207"/>
                </a:lnTo>
                <a:lnTo>
                  <a:pt x="56248" y="140207"/>
                </a:lnTo>
                <a:lnTo>
                  <a:pt x="60947" y="139572"/>
                </a:lnTo>
                <a:lnTo>
                  <a:pt x="65417" y="138506"/>
                </a:lnTo>
                <a:lnTo>
                  <a:pt x="65417" y="126149"/>
                </a:lnTo>
                <a:lnTo>
                  <a:pt x="54127" y="126149"/>
                </a:lnTo>
                <a:lnTo>
                  <a:pt x="44216" y="124464"/>
                </a:lnTo>
                <a:lnTo>
                  <a:pt x="38622" y="119222"/>
                </a:lnTo>
                <a:lnTo>
                  <a:pt x="36144" y="110145"/>
                </a:lnTo>
                <a:lnTo>
                  <a:pt x="35585" y="96951"/>
                </a:lnTo>
                <a:lnTo>
                  <a:pt x="35585" y="39636"/>
                </a:lnTo>
                <a:close/>
              </a:path>
              <a:path w="65404" h="140334">
                <a:moveTo>
                  <a:pt x="65417" y="124866"/>
                </a:moveTo>
                <a:lnTo>
                  <a:pt x="61366" y="125933"/>
                </a:lnTo>
                <a:lnTo>
                  <a:pt x="57530" y="126149"/>
                </a:lnTo>
                <a:lnTo>
                  <a:pt x="65417" y="126149"/>
                </a:lnTo>
                <a:lnTo>
                  <a:pt x="65417" y="124866"/>
                </a:lnTo>
                <a:close/>
              </a:path>
              <a:path w="65404" h="140334">
                <a:moveTo>
                  <a:pt x="61582" y="27698"/>
                </a:moveTo>
                <a:lnTo>
                  <a:pt x="0" y="27698"/>
                </a:lnTo>
                <a:lnTo>
                  <a:pt x="0" y="39636"/>
                </a:lnTo>
                <a:lnTo>
                  <a:pt x="61582" y="39636"/>
                </a:lnTo>
                <a:lnTo>
                  <a:pt x="61582" y="27698"/>
                </a:lnTo>
                <a:close/>
              </a:path>
              <a:path w="65404" h="140334">
                <a:moveTo>
                  <a:pt x="35585" y="0"/>
                </a:moveTo>
                <a:lnTo>
                  <a:pt x="19176" y="1714"/>
                </a:lnTo>
                <a:lnTo>
                  <a:pt x="19176" y="27698"/>
                </a:lnTo>
                <a:lnTo>
                  <a:pt x="35585" y="27698"/>
                </a:lnTo>
                <a:lnTo>
                  <a:pt x="355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84043" y="391938"/>
            <a:ext cx="98425" cy="115570"/>
          </a:xfrm>
          <a:custGeom>
            <a:avLst/>
            <a:gdLst/>
            <a:ahLst/>
            <a:cxnLst/>
            <a:rect l="l" t="t" r="r" b="b"/>
            <a:pathLst>
              <a:path w="98425" h="115570">
                <a:moveTo>
                  <a:pt x="49009" y="0"/>
                </a:moveTo>
                <a:lnTo>
                  <a:pt x="29125" y="4049"/>
                </a:lnTo>
                <a:lnTo>
                  <a:pt x="13636" y="15609"/>
                </a:lnTo>
                <a:lnTo>
                  <a:pt x="3582" y="33802"/>
                </a:lnTo>
                <a:lnTo>
                  <a:pt x="0" y="57746"/>
                </a:lnTo>
                <a:lnTo>
                  <a:pt x="3582" y="81600"/>
                </a:lnTo>
                <a:lnTo>
                  <a:pt x="13636" y="99802"/>
                </a:lnTo>
                <a:lnTo>
                  <a:pt x="29125" y="111414"/>
                </a:lnTo>
                <a:lnTo>
                  <a:pt x="49009" y="115493"/>
                </a:lnTo>
                <a:lnTo>
                  <a:pt x="69050" y="111414"/>
                </a:lnTo>
                <a:lnTo>
                  <a:pt x="81912" y="101854"/>
                </a:lnTo>
                <a:lnTo>
                  <a:pt x="49009" y="101854"/>
                </a:lnTo>
                <a:lnTo>
                  <a:pt x="36200" y="98887"/>
                </a:lnTo>
                <a:lnTo>
                  <a:pt x="26309" y="90268"/>
                </a:lnTo>
                <a:lnTo>
                  <a:pt x="19936" y="76415"/>
                </a:lnTo>
                <a:lnTo>
                  <a:pt x="17678" y="57746"/>
                </a:lnTo>
                <a:lnTo>
                  <a:pt x="19905" y="38987"/>
                </a:lnTo>
                <a:lnTo>
                  <a:pt x="26228" y="25144"/>
                </a:lnTo>
                <a:lnTo>
                  <a:pt x="36109" y="16575"/>
                </a:lnTo>
                <a:lnTo>
                  <a:pt x="49009" y="13639"/>
                </a:lnTo>
                <a:lnTo>
                  <a:pt x="82010" y="13639"/>
                </a:lnTo>
                <a:lnTo>
                  <a:pt x="69050" y="4049"/>
                </a:lnTo>
                <a:lnTo>
                  <a:pt x="49009" y="0"/>
                </a:lnTo>
                <a:close/>
              </a:path>
              <a:path w="98425" h="115570">
                <a:moveTo>
                  <a:pt x="82010" y="13639"/>
                </a:moveTo>
                <a:lnTo>
                  <a:pt x="49009" y="13639"/>
                </a:lnTo>
                <a:lnTo>
                  <a:pt x="61935" y="16606"/>
                </a:lnTo>
                <a:lnTo>
                  <a:pt x="71886" y="25225"/>
                </a:lnTo>
                <a:lnTo>
                  <a:pt x="78282" y="39078"/>
                </a:lnTo>
                <a:lnTo>
                  <a:pt x="80543" y="57746"/>
                </a:lnTo>
                <a:lnTo>
                  <a:pt x="78252" y="76324"/>
                </a:lnTo>
                <a:lnTo>
                  <a:pt x="71805" y="90187"/>
                </a:lnTo>
                <a:lnTo>
                  <a:pt x="61844" y="98857"/>
                </a:lnTo>
                <a:lnTo>
                  <a:pt x="49009" y="101854"/>
                </a:lnTo>
                <a:lnTo>
                  <a:pt x="81912" y="101854"/>
                </a:lnTo>
                <a:lnTo>
                  <a:pt x="84672" y="99802"/>
                </a:lnTo>
                <a:lnTo>
                  <a:pt x="94820" y="81600"/>
                </a:lnTo>
                <a:lnTo>
                  <a:pt x="98437" y="57746"/>
                </a:lnTo>
                <a:lnTo>
                  <a:pt x="94820" y="33802"/>
                </a:lnTo>
                <a:lnTo>
                  <a:pt x="84672" y="15609"/>
                </a:lnTo>
                <a:lnTo>
                  <a:pt x="82010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5375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78006" y="49627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661" y="0"/>
                </a:lnTo>
              </a:path>
            </a:pathLst>
          </a:custGeom>
          <a:ln w="1524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87061" y="356571"/>
            <a:ext cx="0" cy="132080"/>
          </a:xfrm>
          <a:custGeom>
            <a:avLst/>
            <a:gdLst/>
            <a:ahLst/>
            <a:cxnLst/>
            <a:rect l="l" t="t" r="r" b="b"/>
            <a:pathLst>
              <a:path h="132079">
                <a:moveTo>
                  <a:pt x="0" y="0"/>
                </a:moveTo>
                <a:lnTo>
                  <a:pt x="0" y="132079"/>
                </a:lnTo>
              </a:path>
            </a:pathLst>
          </a:custGeom>
          <a:ln w="1811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80763" y="391944"/>
            <a:ext cx="94615" cy="115570"/>
          </a:xfrm>
          <a:custGeom>
            <a:avLst/>
            <a:gdLst/>
            <a:ahLst/>
            <a:cxnLst/>
            <a:rect l="l" t="t" r="r" b="b"/>
            <a:pathLst>
              <a:path w="94615" h="115570">
                <a:moveTo>
                  <a:pt x="72009" y="44322"/>
                </a:moveTo>
                <a:lnTo>
                  <a:pt x="65836" y="44322"/>
                </a:lnTo>
                <a:lnTo>
                  <a:pt x="37124" y="46705"/>
                </a:lnTo>
                <a:lnTo>
                  <a:pt x="16540" y="53800"/>
                </a:lnTo>
                <a:lnTo>
                  <a:pt x="4145" y="65529"/>
                </a:lnTo>
                <a:lnTo>
                  <a:pt x="0" y="81813"/>
                </a:lnTo>
                <a:lnTo>
                  <a:pt x="2713" y="95104"/>
                </a:lnTo>
                <a:lnTo>
                  <a:pt x="10360" y="105633"/>
                </a:lnTo>
                <a:lnTo>
                  <a:pt x="22202" y="112565"/>
                </a:lnTo>
                <a:lnTo>
                  <a:pt x="37503" y="115061"/>
                </a:lnTo>
                <a:lnTo>
                  <a:pt x="49354" y="113500"/>
                </a:lnTo>
                <a:lnTo>
                  <a:pt x="59790" y="108962"/>
                </a:lnTo>
                <a:lnTo>
                  <a:pt x="68508" y="101667"/>
                </a:lnTo>
                <a:lnTo>
                  <a:pt x="68675" y="101422"/>
                </a:lnTo>
                <a:lnTo>
                  <a:pt x="40690" y="101422"/>
                </a:lnTo>
                <a:lnTo>
                  <a:pt x="31106" y="100003"/>
                </a:lnTo>
                <a:lnTo>
                  <a:pt x="23939" y="95988"/>
                </a:lnTo>
                <a:lnTo>
                  <a:pt x="19448" y="89736"/>
                </a:lnTo>
                <a:lnTo>
                  <a:pt x="17894" y="81610"/>
                </a:lnTo>
                <a:lnTo>
                  <a:pt x="20717" y="70878"/>
                </a:lnTo>
                <a:lnTo>
                  <a:pt x="29133" y="63068"/>
                </a:lnTo>
                <a:lnTo>
                  <a:pt x="43065" y="58296"/>
                </a:lnTo>
                <a:lnTo>
                  <a:pt x="62433" y="56680"/>
                </a:lnTo>
                <a:lnTo>
                  <a:pt x="91198" y="56680"/>
                </a:lnTo>
                <a:lnTo>
                  <a:pt x="91198" y="44526"/>
                </a:lnTo>
                <a:lnTo>
                  <a:pt x="75209" y="44526"/>
                </a:lnTo>
                <a:lnTo>
                  <a:pt x="72009" y="44322"/>
                </a:lnTo>
                <a:close/>
              </a:path>
              <a:path w="94615" h="115570">
                <a:moveTo>
                  <a:pt x="91198" y="91833"/>
                </a:moveTo>
                <a:lnTo>
                  <a:pt x="75209" y="91833"/>
                </a:lnTo>
                <a:lnTo>
                  <a:pt x="75295" y="100003"/>
                </a:lnTo>
                <a:lnTo>
                  <a:pt x="76060" y="106324"/>
                </a:lnTo>
                <a:lnTo>
                  <a:pt x="77774" y="112509"/>
                </a:lnTo>
                <a:lnTo>
                  <a:pt x="94170" y="112509"/>
                </a:lnTo>
                <a:lnTo>
                  <a:pt x="91833" y="105689"/>
                </a:lnTo>
                <a:lnTo>
                  <a:pt x="91273" y="99288"/>
                </a:lnTo>
                <a:lnTo>
                  <a:pt x="91198" y="91833"/>
                </a:lnTo>
                <a:close/>
              </a:path>
              <a:path w="94615" h="115570">
                <a:moveTo>
                  <a:pt x="91198" y="56680"/>
                </a:moveTo>
                <a:lnTo>
                  <a:pt x="70739" y="56680"/>
                </a:lnTo>
                <a:lnTo>
                  <a:pt x="75209" y="57099"/>
                </a:lnTo>
                <a:lnTo>
                  <a:pt x="75170" y="63068"/>
                </a:lnTo>
                <a:lnTo>
                  <a:pt x="72512" y="77869"/>
                </a:lnTo>
                <a:lnTo>
                  <a:pt x="65141" y="90128"/>
                </a:lnTo>
                <a:lnTo>
                  <a:pt x="54174" y="98392"/>
                </a:lnTo>
                <a:lnTo>
                  <a:pt x="40690" y="101422"/>
                </a:lnTo>
                <a:lnTo>
                  <a:pt x="68675" y="101422"/>
                </a:lnTo>
                <a:lnTo>
                  <a:pt x="75209" y="91833"/>
                </a:lnTo>
                <a:lnTo>
                  <a:pt x="91198" y="91833"/>
                </a:lnTo>
                <a:lnTo>
                  <a:pt x="91198" y="56680"/>
                </a:lnTo>
                <a:close/>
              </a:path>
              <a:path w="94615" h="115570">
                <a:moveTo>
                  <a:pt x="83100" y="13207"/>
                </a:moveTo>
                <a:lnTo>
                  <a:pt x="47929" y="13207"/>
                </a:lnTo>
                <a:lnTo>
                  <a:pt x="60020" y="14730"/>
                </a:lnTo>
                <a:lnTo>
                  <a:pt x="68527" y="19310"/>
                </a:lnTo>
                <a:lnTo>
                  <a:pt x="73556" y="26966"/>
                </a:lnTo>
                <a:lnTo>
                  <a:pt x="75209" y="37718"/>
                </a:lnTo>
                <a:lnTo>
                  <a:pt x="75209" y="44526"/>
                </a:lnTo>
                <a:lnTo>
                  <a:pt x="91198" y="44526"/>
                </a:lnTo>
                <a:lnTo>
                  <a:pt x="91198" y="43256"/>
                </a:lnTo>
                <a:lnTo>
                  <a:pt x="88887" y="24002"/>
                </a:lnTo>
                <a:lnTo>
                  <a:pt x="83100" y="13207"/>
                </a:lnTo>
                <a:close/>
              </a:path>
              <a:path w="94615" h="115570">
                <a:moveTo>
                  <a:pt x="50711" y="0"/>
                </a:moveTo>
                <a:lnTo>
                  <a:pt x="32498" y="1903"/>
                </a:lnTo>
                <a:lnTo>
                  <a:pt x="18481" y="7562"/>
                </a:lnTo>
                <a:lnTo>
                  <a:pt x="8698" y="16898"/>
                </a:lnTo>
                <a:lnTo>
                  <a:pt x="3187" y="29832"/>
                </a:lnTo>
                <a:lnTo>
                  <a:pt x="18745" y="32169"/>
                </a:lnTo>
                <a:lnTo>
                  <a:pt x="22228" y="23725"/>
                </a:lnTo>
                <a:lnTo>
                  <a:pt x="28227" y="17816"/>
                </a:lnTo>
                <a:lnTo>
                  <a:pt x="36781" y="14343"/>
                </a:lnTo>
                <a:lnTo>
                  <a:pt x="47929" y="13207"/>
                </a:lnTo>
                <a:lnTo>
                  <a:pt x="83100" y="13207"/>
                </a:lnTo>
                <a:lnTo>
                  <a:pt x="81661" y="10521"/>
                </a:lnTo>
                <a:lnTo>
                  <a:pt x="69081" y="2593"/>
                </a:lnTo>
                <a:lnTo>
                  <a:pt x="5071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97820" y="391938"/>
            <a:ext cx="86360" cy="113030"/>
          </a:xfrm>
          <a:custGeom>
            <a:avLst/>
            <a:gdLst/>
            <a:ahLst/>
            <a:cxnLst/>
            <a:rect l="l" t="t" r="r" b="b"/>
            <a:pathLst>
              <a:path w="86359" h="113029">
                <a:moveTo>
                  <a:pt x="14909" y="2984"/>
                </a:moveTo>
                <a:lnTo>
                  <a:pt x="0" y="2984"/>
                </a:lnTo>
                <a:lnTo>
                  <a:pt x="0" y="112509"/>
                </a:lnTo>
                <a:lnTo>
                  <a:pt x="15989" y="112509"/>
                </a:lnTo>
                <a:lnTo>
                  <a:pt x="15989" y="51993"/>
                </a:lnTo>
                <a:lnTo>
                  <a:pt x="18458" y="36383"/>
                </a:lnTo>
                <a:lnTo>
                  <a:pt x="25201" y="24268"/>
                </a:lnTo>
                <a:lnTo>
                  <a:pt x="26529" y="23228"/>
                </a:lnTo>
                <a:lnTo>
                  <a:pt x="14909" y="23228"/>
                </a:lnTo>
                <a:lnTo>
                  <a:pt x="14909" y="2984"/>
                </a:lnTo>
                <a:close/>
              </a:path>
              <a:path w="86359" h="113029">
                <a:moveTo>
                  <a:pt x="78158" y="13639"/>
                </a:moveTo>
                <a:lnTo>
                  <a:pt x="47510" y="13639"/>
                </a:lnTo>
                <a:lnTo>
                  <a:pt x="57068" y="15488"/>
                </a:lnTo>
                <a:lnTo>
                  <a:pt x="64165" y="20913"/>
                </a:lnTo>
                <a:lnTo>
                  <a:pt x="68582" y="29734"/>
                </a:lnTo>
                <a:lnTo>
                  <a:pt x="70104" y="41770"/>
                </a:lnTo>
                <a:lnTo>
                  <a:pt x="70104" y="112509"/>
                </a:lnTo>
                <a:lnTo>
                  <a:pt x="85877" y="112509"/>
                </a:lnTo>
                <a:lnTo>
                  <a:pt x="85877" y="43256"/>
                </a:lnTo>
                <a:lnTo>
                  <a:pt x="83583" y="24453"/>
                </a:lnTo>
                <a:lnTo>
                  <a:pt x="78158" y="13639"/>
                </a:lnTo>
                <a:close/>
              </a:path>
              <a:path w="86359" h="113029">
                <a:moveTo>
                  <a:pt x="50292" y="0"/>
                </a:moveTo>
                <a:lnTo>
                  <a:pt x="39641" y="1411"/>
                </a:lnTo>
                <a:lnTo>
                  <a:pt x="30286" y="5699"/>
                </a:lnTo>
                <a:lnTo>
                  <a:pt x="22088" y="12944"/>
                </a:lnTo>
                <a:lnTo>
                  <a:pt x="14909" y="23228"/>
                </a:lnTo>
                <a:lnTo>
                  <a:pt x="26529" y="23228"/>
                </a:lnTo>
                <a:lnTo>
                  <a:pt x="35218" y="16426"/>
                </a:lnTo>
                <a:lnTo>
                  <a:pt x="47510" y="13639"/>
                </a:lnTo>
                <a:lnTo>
                  <a:pt x="78158" y="13639"/>
                </a:lnTo>
                <a:lnTo>
                  <a:pt x="76795" y="10922"/>
                </a:lnTo>
                <a:lnTo>
                  <a:pt x="65651" y="2743"/>
                </a:lnTo>
                <a:lnTo>
                  <a:pt x="50292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03816" y="391935"/>
            <a:ext cx="97790" cy="115570"/>
          </a:xfrm>
          <a:custGeom>
            <a:avLst/>
            <a:gdLst/>
            <a:ahLst/>
            <a:cxnLst/>
            <a:rect l="l" t="t" r="r" b="b"/>
            <a:pathLst>
              <a:path w="97790" h="115570">
                <a:moveTo>
                  <a:pt x="49009" y="0"/>
                </a:moveTo>
                <a:lnTo>
                  <a:pt x="29216" y="4109"/>
                </a:lnTo>
                <a:lnTo>
                  <a:pt x="13717" y="15771"/>
                </a:lnTo>
                <a:lnTo>
                  <a:pt x="3612" y="33984"/>
                </a:lnTo>
                <a:lnTo>
                  <a:pt x="0" y="57746"/>
                </a:lnTo>
                <a:lnTo>
                  <a:pt x="3521" y="81782"/>
                </a:lnTo>
                <a:lnTo>
                  <a:pt x="13474" y="99964"/>
                </a:lnTo>
                <a:lnTo>
                  <a:pt x="28942" y="111475"/>
                </a:lnTo>
                <a:lnTo>
                  <a:pt x="49009" y="115493"/>
                </a:lnTo>
                <a:lnTo>
                  <a:pt x="64877" y="113400"/>
                </a:lnTo>
                <a:lnTo>
                  <a:pt x="78124" y="107211"/>
                </a:lnTo>
                <a:lnTo>
                  <a:pt x="83830" y="101650"/>
                </a:lnTo>
                <a:lnTo>
                  <a:pt x="50292" y="101650"/>
                </a:lnTo>
                <a:lnTo>
                  <a:pt x="36832" y="98837"/>
                </a:lnTo>
                <a:lnTo>
                  <a:pt x="26550" y="90649"/>
                </a:lnTo>
                <a:lnTo>
                  <a:pt x="19986" y="77465"/>
                </a:lnTo>
                <a:lnTo>
                  <a:pt x="17678" y="59664"/>
                </a:lnTo>
                <a:lnTo>
                  <a:pt x="17678" y="59029"/>
                </a:lnTo>
                <a:lnTo>
                  <a:pt x="97383" y="59029"/>
                </a:lnTo>
                <a:lnTo>
                  <a:pt x="97383" y="56692"/>
                </a:lnTo>
                <a:lnTo>
                  <a:pt x="96002" y="47091"/>
                </a:lnTo>
                <a:lnTo>
                  <a:pt x="17894" y="47091"/>
                </a:lnTo>
                <a:lnTo>
                  <a:pt x="21545" y="32697"/>
                </a:lnTo>
                <a:lnTo>
                  <a:pt x="28209" y="22217"/>
                </a:lnTo>
                <a:lnTo>
                  <a:pt x="37707" y="15810"/>
                </a:lnTo>
                <a:lnTo>
                  <a:pt x="49860" y="13639"/>
                </a:lnTo>
                <a:lnTo>
                  <a:pt x="82267" y="13639"/>
                </a:lnTo>
                <a:lnTo>
                  <a:pt x="68976" y="3882"/>
                </a:lnTo>
                <a:lnTo>
                  <a:pt x="49009" y="0"/>
                </a:lnTo>
                <a:close/>
              </a:path>
              <a:path w="97790" h="115570">
                <a:moveTo>
                  <a:pt x="80340" y="80340"/>
                </a:moveTo>
                <a:lnTo>
                  <a:pt x="75220" y="89424"/>
                </a:lnTo>
                <a:lnTo>
                  <a:pt x="68345" y="96110"/>
                </a:lnTo>
                <a:lnTo>
                  <a:pt x="59955" y="100239"/>
                </a:lnTo>
                <a:lnTo>
                  <a:pt x="50292" y="101650"/>
                </a:lnTo>
                <a:lnTo>
                  <a:pt x="83830" y="101650"/>
                </a:lnTo>
                <a:lnTo>
                  <a:pt x="88532" y="97068"/>
                </a:lnTo>
                <a:lnTo>
                  <a:pt x="95885" y="83108"/>
                </a:lnTo>
                <a:lnTo>
                  <a:pt x="80340" y="80340"/>
                </a:lnTo>
                <a:close/>
              </a:path>
              <a:path w="97790" h="115570">
                <a:moveTo>
                  <a:pt x="82267" y="13639"/>
                </a:moveTo>
                <a:lnTo>
                  <a:pt x="49860" y="13639"/>
                </a:lnTo>
                <a:lnTo>
                  <a:pt x="61865" y="15871"/>
                </a:lnTo>
                <a:lnTo>
                  <a:pt x="71091" y="22378"/>
                </a:lnTo>
                <a:lnTo>
                  <a:pt x="77165" y="32907"/>
                </a:lnTo>
                <a:lnTo>
                  <a:pt x="79692" y="47091"/>
                </a:lnTo>
                <a:lnTo>
                  <a:pt x="96002" y="47091"/>
                </a:lnTo>
                <a:lnTo>
                  <a:pt x="93961" y="32907"/>
                </a:lnTo>
                <a:lnTo>
                  <a:pt x="84226" y="15078"/>
                </a:lnTo>
                <a:lnTo>
                  <a:pt x="82267" y="13639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76616" y="437964"/>
            <a:ext cx="98425" cy="83185"/>
          </a:xfrm>
          <a:custGeom>
            <a:avLst/>
            <a:gdLst/>
            <a:ahLst/>
            <a:cxnLst/>
            <a:rect l="l" t="t" r="r" b="b"/>
            <a:pathLst>
              <a:path w="98425" h="83184">
                <a:moveTo>
                  <a:pt x="58115" y="0"/>
                </a:moveTo>
                <a:lnTo>
                  <a:pt x="0" y="30416"/>
                </a:lnTo>
                <a:lnTo>
                  <a:pt x="42964" y="83083"/>
                </a:lnTo>
                <a:lnTo>
                  <a:pt x="97802" y="53111"/>
                </a:lnTo>
                <a:lnTo>
                  <a:pt x="5811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45527" y="244055"/>
            <a:ext cx="71755" cy="78740"/>
          </a:xfrm>
          <a:custGeom>
            <a:avLst/>
            <a:gdLst/>
            <a:ahLst/>
            <a:cxnLst/>
            <a:rect l="l" t="t" r="r" b="b"/>
            <a:pathLst>
              <a:path w="71754" h="78739">
                <a:moveTo>
                  <a:pt x="40627" y="0"/>
                </a:moveTo>
                <a:lnTo>
                  <a:pt x="0" y="20078"/>
                </a:lnTo>
                <a:lnTo>
                  <a:pt x="36563" y="78727"/>
                </a:lnTo>
                <a:lnTo>
                  <a:pt x="71577" y="52209"/>
                </a:lnTo>
                <a:lnTo>
                  <a:pt x="4062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25239" y="343199"/>
            <a:ext cx="80010" cy="93345"/>
          </a:xfrm>
          <a:custGeom>
            <a:avLst/>
            <a:gdLst/>
            <a:ahLst/>
            <a:cxnLst/>
            <a:rect l="l" t="t" r="r" b="b"/>
            <a:pathLst>
              <a:path w="80009" h="93345">
                <a:moveTo>
                  <a:pt x="52717" y="0"/>
                </a:moveTo>
                <a:lnTo>
                  <a:pt x="0" y="36995"/>
                </a:lnTo>
                <a:lnTo>
                  <a:pt x="30530" y="93103"/>
                </a:lnTo>
                <a:lnTo>
                  <a:pt x="79603" y="54965"/>
                </a:lnTo>
                <a:lnTo>
                  <a:pt x="5271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92412" y="455249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60159" y="0"/>
                </a:moveTo>
                <a:lnTo>
                  <a:pt x="0" y="37998"/>
                </a:lnTo>
                <a:lnTo>
                  <a:pt x="26758" y="75958"/>
                </a:lnTo>
                <a:lnTo>
                  <a:pt x="77457" y="39446"/>
                </a:lnTo>
                <a:lnTo>
                  <a:pt x="6015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62135" y="409494"/>
            <a:ext cx="60325" cy="79375"/>
          </a:xfrm>
          <a:custGeom>
            <a:avLst/>
            <a:gdLst/>
            <a:ahLst/>
            <a:cxnLst/>
            <a:rect l="l" t="t" r="r" b="b"/>
            <a:pathLst>
              <a:path w="60325" h="79375">
                <a:moveTo>
                  <a:pt x="48323" y="0"/>
                </a:moveTo>
                <a:lnTo>
                  <a:pt x="0" y="38811"/>
                </a:lnTo>
                <a:lnTo>
                  <a:pt x="17132" y="79006"/>
                </a:lnTo>
                <a:lnTo>
                  <a:pt x="60210" y="41681"/>
                </a:lnTo>
                <a:lnTo>
                  <a:pt x="4832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084408" y="461008"/>
            <a:ext cx="45085" cy="59690"/>
          </a:xfrm>
          <a:custGeom>
            <a:avLst/>
            <a:gdLst/>
            <a:ahLst/>
            <a:cxnLst/>
            <a:rect l="l" t="t" r="r" b="b"/>
            <a:pathLst>
              <a:path w="45084" h="59690">
                <a:moveTo>
                  <a:pt x="40741" y="0"/>
                </a:moveTo>
                <a:lnTo>
                  <a:pt x="0" y="36245"/>
                </a:lnTo>
                <a:lnTo>
                  <a:pt x="7556" y="59448"/>
                </a:lnTo>
                <a:lnTo>
                  <a:pt x="44577" y="27343"/>
                </a:lnTo>
                <a:lnTo>
                  <a:pt x="407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095127" y="496034"/>
            <a:ext cx="36830" cy="45720"/>
          </a:xfrm>
          <a:custGeom>
            <a:avLst/>
            <a:gdLst/>
            <a:ahLst/>
            <a:cxnLst/>
            <a:rect l="l" t="t" r="r" b="b"/>
            <a:pathLst>
              <a:path w="36829" h="45720">
                <a:moveTo>
                  <a:pt x="35318" y="0"/>
                </a:moveTo>
                <a:lnTo>
                  <a:pt x="0" y="31369"/>
                </a:lnTo>
                <a:lnTo>
                  <a:pt x="3949" y="45669"/>
                </a:lnTo>
                <a:lnTo>
                  <a:pt x="15621" y="35392"/>
                </a:lnTo>
                <a:lnTo>
                  <a:pt x="26033" y="25019"/>
                </a:lnTo>
                <a:lnTo>
                  <a:pt x="33508" y="16997"/>
                </a:lnTo>
                <a:lnTo>
                  <a:pt x="36372" y="13779"/>
                </a:lnTo>
                <a:lnTo>
                  <a:pt x="353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44767" y="532267"/>
            <a:ext cx="48260" cy="37465"/>
          </a:xfrm>
          <a:custGeom>
            <a:avLst/>
            <a:gdLst/>
            <a:ahLst/>
            <a:cxnLst/>
            <a:rect l="l" t="t" r="r" b="b"/>
            <a:pathLst>
              <a:path w="48259" h="37465">
                <a:moveTo>
                  <a:pt x="42405" y="0"/>
                </a:moveTo>
                <a:lnTo>
                  <a:pt x="0" y="27177"/>
                </a:lnTo>
                <a:lnTo>
                  <a:pt x="9817" y="37426"/>
                </a:lnTo>
                <a:lnTo>
                  <a:pt x="10655" y="37452"/>
                </a:lnTo>
                <a:lnTo>
                  <a:pt x="25279" y="29411"/>
                </a:lnTo>
                <a:lnTo>
                  <a:pt x="37045" y="21985"/>
                </a:lnTo>
                <a:lnTo>
                  <a:pt x="44888" y="16533"/>
                </a:lnTo>
                <a:lnTo>
                  <a:pt x="47739" y="14414"/>
                </a:lnTo>
                <a:lnTo>
                  <a:pt x="4240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33514" y="421325"/>
            <a:ext cx="31115" cy="59690"/>
          </a:xfrm>
          <a:custGeom>
            <a:avLst/>
            <a:gdLst/>
            <a:ahLst/>
            <a:cxnLst/>
            <a:rect l="l" t="t" r="r" b="b"/>
            <a:pathLst>
              <a:path w="31115" h="59690">
                <a:moveTo>
                  <a:pt x="26530" y="0"/>
                </a:moveTo>
                <a:lnTo>
                  <a:pt x="0" y="32638"/>
                </a:lnTo>
                <a:lnTo>
                  <a:pt x="3022" y="59651"/>
                </a:lnTo>
                <a:lnTo>
                  <a:pt x="31000" y="25641"/>
                </a:lnTo>
                <a:lnTo>
                  <a:pt x="26530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37316" y="455532"/>
            <a:ext cx="28575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28308" y="0"/>
                </a:moveTo>
                <a:lnTo>
                  <a:pt x="0" y="34848"/>
                </a:lnTo>
                <a:lnTo>
                  <a:pt x="495" y="46596"/>
                </a:lnTo>
                <a:lnTo>
                  <a:pt x="7068" y="37296"/>
                </a:lnTo>
                <a:lnTo>
                  <a:pt x="11125" y="31346"/>
                </a:lnTo>
                <a:lnTo>
                  <a:pt x="14343" y="26183"/>
                </a:lnTo>
                <a:lnTo>
                  <a:pt x="21361" y="14147"/>
                </a:lnTo>
                <a:lnTo>
                  <a:pt x="2830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65188" y="380845"/>
            <a:ext cx="20320" cy="62865"/>
          </a:xfrm>
          <a:custGeom>
            <a:avLst/>
            <a:gdLst/>
            <a:ahLst/>
            <a:cxnLst/>
            <a:rect l="l" t="t" r="r" b="b"/>
            <a:pathLst>
              <a:path w="20320" h="62865">
                <a:moveTo>
                  <a:pt x="20218" y="0"/>
                </a:moveTo>
                <a:lnTo>
                  <a:pt x="0" y="32765"/>
                </a:lnTo>
                <a:lnTo>
                  <a:pt x="5156" y="62649"/>
                </a:lnTo>
                <a:lnTo>
                  <a:pt x="8933" y="55530"/>
                </a:lnTo>
                <a:lnTo>
                  <a:pt x="11607" y="47990"/>
                </a:lnTo>
                <a:lnTo>
                  <a:pt x="14453" y="35377"/>
                </a:lnTo>
                <a:lnTo>
                  <a:pt x="18884" y="12306"/>
                </a:lnTo>
                <a:lnTo>
                  <a:pt x="202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8837" y="308367"/>
            <a:ext cx="54610" cy="80645"/>
          </a:xfrm>
          <a:custGeom>
            <a:avLst/>
            <a:gdLst/>
            <a:ahLst/>
            <a:cxnLst/>
            <a:rect l="l" t="t" r="r" b="b"/>
            <a:pathLst>
              <a:path w="54609" h="80645">
                <a:moveTo>
                  <a:pt x="34455" y="0"/>
                </a:moveTo>
                <a:lnTo>
                  <a:pt x="0" y="28117"/>
                </a:lnTo>
                <a:lnTo>
                  <a:pt x="25831" y="80518"/>
                </a:lnTo>
                <a:lnTo>
                  <a:pt x="54089" y="53149"/>
                </a:lnTo>
                <a:lnTo>
                  <a:pt x="3445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31416" y="282329"/>
            <a:ext cx="36830" cy="70485"/>
          </a:xfrm>
          <a:custGeom>
            <a:avLst/>
            <a:gdLst/>
            <a:ahLst/>
            <a:cxnLst/>
            <a:rect l="l" t="t" r="r" b="b"/>
            <a:pathLst>
              <a:path w="36829" h="70485">
                <a:moveTo>
                  <a:pt x="18719" y="0"/>
                </a:moveTo>
                <a:lnTo>
                  <a:pt x="0" y="19875"/>
                </a:lnTo>
                <a:lnTo>
                  <a:pt x="19367" y="70485"/>
                </a:lnTo>
                <a:lnTo>
                  <a:pt x="36550" y="47701"/>
                </a:lnTo>
                <a:lnTo>
                  <a:pt x="18719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18480" y="371845"/>
            <a:ext cx="39370" cy="71120"/>
          </a:xfrm>
          <a:custGeom>
            <a:avLst/>
            <a:gdLst/>
            <a:ahLst/>
            <a:cxnLst/>
            <a:rect l="l" t="t" r="r" b="b"/>
            <a:pathLst>
              <a:path w="39370" h="71120">
                <a:moveTo>
                  <a:pt x="28524" y="0"/>
                </a:moveTo>
                <a:lnTo>
                  <a:pt x="0" y="29006"/>
                </a:lnTo>
                <a:lnTo>
                  <a:pt x="12204" y="70751"/>
                </a:lnTo>
                <a:lnTo>
                  <a:pt x="39027" y="39242"/>
                </a:lnTo>
                <a:lnTo>
                  <a:pt x="285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53921" y="339484"/>
            <a:ext cx="28575" cy="63500"/>
          </a:xfrm>
          <a:custGeom>
            <a:avLst/>
            <a:gdLst/>
            <a:ahLst/>
            <a:cxnLst/>
            <a:rect l="l" t="t" r="r" b="b"/>
            <a:pathLst>
              <a:path w="28575" h="63500">
                <a:moveTo>
                  <a:pt x="17614" y="0"/>
                </a:moveTo>
                <a:lnTo>
                  <a:pt x="0" y="24904"/>
                </a:lnTo>
                <a:lnTo>
                  <a:pt x="9194" y="63258"/>
                </a:lnTo>
                <a:lnTo>
                  <a:pt x="28041" y="34493"/>
                </a:lnTo>
                <a:lnTo>
                  <a:pt x="1761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5303" y="320040"/>
            <a:ext cx="10795" cy="48260"/>
          </a:xfrm>
          <a:custGeom>
            <a:avLst/>
            <a:gdLst/>
            <a:ahLst/>
            <a:cxnLst/>
            <a:rect l="l" t="t" r="r" b="b"/>
            <a:pathLst>
              <a:path w="10795" h="48260">
                <a:moveTo>
                  <a:pt x="7645" y="0"/>
                </a:moveTo>
                <a:lnTo>
                  <a:pt x="0" y="12179"/>
                </a:lnTo>
                <a:lnTo>
                  <a:pt x="10477" y="47853"/>
                </a:lnTo>
                <a:lnTo>
                  <a:pt x="10769" y="46443"/>
                </a:lnTo>
                <a:lnTo>
                  <a:pt x="10667" y="26188"/>
                </a:lnTo>
                <a:lnTo>
                  <a:pt x="9550" y="11668"/>
                </a:lnTo>
                <a:lnTo>
                  <a:pt x="8262" y="2924"/>
                </a:lnTo>
                <a:lnTo>
                  <a:pt x="764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97289" y="309532"/>
            <a:ext cx="109855" cy="108585"/>
          </a:xfrm>
          <a:custGeom>
            <a:avLst/>
            <a:gdLst/>
            <a:ahLst/>
            <a:cxnLst/>
            <a:rect l="l" t="t" r="r" b="b"/>
            <a:pathLst>
              <a:path w="109854" h="108584">
                <a:moveTo>
                  <a:pt x="67233" y="0"/>
                </a:moveTo>
                <a:lnTo>
                  <a:pt x="0" y="43192"/>
                </a:lnTo>
                <a:lnTo>
                  <a:pt x="41148" y="108483"/>
                </a:lnTo>
                <a:lnTo>
                  <a:pt x="109575" y="67233"/>
                </a:lnTo>
                <a:lnTo>
                  <a:pt x="672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30300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44500" y="7385725"/>
            <a:ext cx="38925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963141" y="1836911"/>
            <a:ext cx="0" cy="704215"/>
          </a:xfrm>
          <a:custGeom>
            <a:avLst/>
            <a:gdLst/>
            <a:ahLst/>
            <a:cxnLst/>
            <a:rect l="l" t="t" r="r" b="b"/>
            <a:pathLst>
              <a:path h="704214">
                <a:moveTo>
                  <a:pt x="0" y="0"/>
                </a:moveTo>
                <a:lnTo>
                  <a:pt x="0" y="703875"/>
                </a:lnTo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63141" y="2803016"/>
            <a:ext cx="0" cy="360680"/>
          </a:xfrm>
          <a:custGeom>
            <a:avLst/>
            <a:gdLst/>
            <a:ahLst/>
            <a:cxnLst/>
            <a:rect l="l" t="t" r="r" b="b"/>
            <a:pathLst>
              <a:path h="360680">
                <a:moveTo>
                  <a:pt x="0" y="0"/>
                </a:moveTo>
                <a:lnTo>
                  <a:pt x="0" y="360273"/>
                </a:lnTo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68952" y="1843256"/>
            <a:ext cx="788670" cy="0"/>
          </a:xfrm>
          <a:custGeom>
            <a:avLst/>
            <a:gdLst/>
            <a:ahLst/>
            <a:cxnLst/>
            <a:rect l="l" t="t" r="r" b="b"/>
            <a:pathLst>
              <a:path w="788670">
                <a:moveTo>
                  <a:pt x="0" y="0"/>
                </a:moveTo>
                <a:lnTo>
                  <a:pt x="788377" y="0"/>
                </a:lnTo>
              </a:path>
            </a:pathLst>
          </a:custGeom>
          <a:ln w="12700">
            <a:solidFill>
              <a:srgbClr val="B2B2B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13985" y="2905497"/>
            <a:ext cx="0" cy="257810"/>
          </a:xfrm>
          <a:custGeom>
            <a:avLst/>
            <a:gdLst/>
            <a:ahLst/>
            <a:cxnLst/>
            <a:rect l="l" t="t" r="r" b="b"/>
            <a:pathLst>
              <a:path h="257810">
                <a:moveTo>
                  <a:pt x="0" y="0"/>
                </a:moveTo>
                <a:lnTo>
                  <a:pt x="0" y="257793"/>
                </a:lnTo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17576" y="2905497"/>
            <a:ext cx="0" cy="257810"/>
          </a:xfrm>
          <a:custGeom>
            <a:avLst/>
            <a:gdLst/>
            <a:ahLst/>
            <a:cxnLst/>
            <a:rect l="l" t="t" r="r" b="b"/>
            <a:pathLst>
              <a:path h="257810">
                <a:moveTo>
                  <a:pt x="0" y="0"/>
                </a:moveTo>
                <a:lnTo>
                  <a:pt x="0" y="257793"/>
                </a:lnTo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74279" y="2911843"/>
            <a:ext cx="7365365" cy="866775"/>
          </a:xfrm>
          <a:custGeom>
            <a:avLst/>
            <a:gdLst/>
            <a:ahLst/>
            <a:cxnLst/>
            <a:rect l="l" t="t" r="r" b="b"/>
            <a:pathLst>
              <a:path w="7365365" h="866775">
                <a:moveTo>
                  <a:pt x="0" y="866381"/>
                </a:moveTo>
                <a:lnTo>
                  <a:pt x="0" y="0"/>
                </a:lnTo>
                <a:lnTo>
                  <a:pt x="7365022" y="0"/>
                </a:lnTo>
                <a:lnTo>
                  <a:pt x="7365022" y="493763"/>
                </a:lnTo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44500" y="4956120"/>
            <a:ext cx="7144384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Relationship Management </a:t>
            </a:r>
            <a:r>
              <a:rPr sz="1400" spc="-40" dirty="0">
                <a:solidFill>
                  <a:srgbClr val="4C4C4C"/>
                </a:solidFill>
                <a:latin typeface="Arial"/>
                <a:cs typeface="Arial"/>
              </a:rPr>
              <a:t>Team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is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4C4C4C"/>
                </a:solidFill>
                <a:latin typeface="Arial"/>
                <a:cs typeface="Arial"/>
              </a:rPr>
              <a:t>partner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conduit to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Hamilton </a:t>
            </a:r>
            <a:r>
              <a:rPr sz="1400" spc="-25" dirty="0">
                <a:solidFill>
                  <a:srgbClr val="4C4C4C"/>
                </a:solidFill>
                <a:latin typeface="Arial"/>
                <a:cs typeface="Arial"/>
              </a:rPr>
              <a:t>Lane’s</a:t>
            </a:r>
            <a:r>
              <a:rPr sz="1400" spc="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resources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C4C4C"/>
              </a:buClr>
              <a:buFont typeface="Arial"/>
              <a:buChar char="•"/>
            </a:pPr>
            <a:endParaRPr sz="15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Collaborate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together on defining goals and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implementing </a:t>
            </a:r>
            <a:r>
              <a:rPr sz="1400" spc="-10" dirty="0">
                <a:solidFill>
                  <a:srgbClr val="4C4C4C"/>
                </a:solidFill>
                <a:latin typeface="Arial"/>
                <a:cs typeface="Arial"/>
              </a:rPr>
              <a:t>an </a:t>
            </a:r>
            <a:r>
              <a:rPr sz="1400" spc="-15" dirty="0">
                <a:solidFill>
                  <a:srgbClr val="4C4C4C"/>
                </a:solidFill>
                <a:latin typeface="Arial"/>
                <a:cs typeface="Arial"/>
              </a:rPr>
              <a:t>optimal</a:t>
            </a:r>
            <a:r>
              <a:rPr sz="1400" spc="1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C4C4C"/>
                </a:solidFill>
                <a:latin typeface="Arial"/>
                <a:cs typeface="Arial"/>
              </a:rPr>
              <a:t>portfolio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444500" y="221117"/>
            <a:ext cx="3392804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An </a:t>
            </a:r>
            <a:r>
              <a:rPr spc="-15" dirty="0"/>
              <a:t>Extension </a:t>
            </a:r>
            <a:r>
              <a:rPr spc="-20" dirty="0"/>
              <a:t>of </a:t>
            </a:r>
            <a:r>
              <a:rPr spc="-70" dirty="0"/>
              <a:t>Your</a:t>
            </a:r>
            <a:r>
              <a:rPr spc="-10" dirty="0"/>
              <a:t> </a:t>
            </a:r>
            <a:r>
              <a:rPr spc="-20" dirty="0"/>
              <a:t>Staff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1624583" y="1399641"/>
            <a:ext cx="2944495" cy="1043305"/>
          </a:xfrm>
          <a:prstGeom prst="rect">
            <a:avLst/>
          </a:prstGeom>
          <a:solidFill>
            <a:srgbClr val="005187"/>
          </a:solidFill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39"/>
              </a:lnSpc>
              <a:spcBef>
                <a:spcPts val="21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Relationship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Management</a:t>
            </a:r>
            <a:endParaRPr sz="1400" dirty="0">
              <a:latin typeface="Arial"/>
              <a:cs typeface="Arial"/>
            </a:endParaRPr>
          </a:p>
          <a:p>
            <a:pPr marL="478790" marR="471170" indent="408305">
              <a:lnSpc>
                <a:spcPts val="1200"/>
              </a:lnSpc>
            </a:pP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Mario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Giannini, CEO 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Michael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Koenig,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Managing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Director</a:t>
            </a:r>
            <a:endParaRPr sz="1000" dirty="0">
              <a:latin typeface="Arial"/>
              <a:cs typeface="Arial"/>
            </a:endParaRPr>
          </a:p>
          <a:p>
            <a:pPr marL="601345" marR="593725" indent="174625">
              <a:lnSpc>
                <a:spcPts val="1200"/>
              </a:lnSpc>
            </a:pP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Corina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English,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Principal  Sean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Barber,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Senior</a:t>
            </a:r>
            <a:r>
              <a:rPr sz="1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Associate</a:t>
            </a:r>
            <a:endParaRPr sz="1000" dirty="0">
              <a:latin typeface="Arial"/>
              <a:cs typeface="Arial"/>
            </a:endParaRPr>
          </a:p>
          <a:p>
            <a:pPr marL="864235">
              <a:lnSpc>
                <a:spcPts val="1160"/>
              </a:lnSpc>
            </a:pP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Rory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Isdaner,</a:t>
            </a:r>
            <a:r>
              <a:rPr sz="10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Analyst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357329" y="1399641"/>
            <a:ext cx="2944495" cy="1043305"/>
          </a:xfrm>
          <a:prstGeom prst="rect">
            <a:avLst/>
          </a:prstGeom>
          <a:solidFill>
            <a:srgbClr val="005187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PSERS</a:t>
            </a:r>
            <a:r>
              <a:rPr sz="14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Staff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4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Trustees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7200" y="3163290"/>
            <a:ext cx="1621790" cy="1099185"/>
          </a:xfrm>
          <a:custGeom>
            <a:avLst/>
            <a:gdLst/>
            <a:ahLst/>
            <a:cxnLst/>
            <a:rect l="l" t="t" r="r" b="b"/>
            <a:pathLst>
              <a:path w="1621789" h="1099185">
                <a:moveTo>
                  <a:pt x="0" y="1098956"/>
                </a:moveTo>
                <a:lnTo>
                  <a:pt x="1621459" y="1098956"/>
                </a:lnTo>
                <a:lnTo>
                  <a:pt x="1621459" y="0"/>
                </a:lnTo>
                <a:lnTo>
                  <a:pt x="0" y="0"/>
                </a:lnTo>
                <a:lnTo>
                  <a:pt x="0" y="1098956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50494" y="3386329"/>
            <a:ext cx="1435100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815" marR="5080" indent="-285750">
              <a:lnSpc>
                <a:spcPct val="100000"/>
              </a:lnSpc>
            </a:pP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Fund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Investment 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Team/Due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59847" y="3813049"/>
            <a:ext cx="81661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Diligence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303259" y="3163290"/>
            <a:ext cx="1621790" cy="1099185"/>
          </a:xfrm>
          <a:custGeom>
            <a:avLst/>
            <a:gdLst/>
            <a:ahLst/>
            <a:cxnLst/>
            <a:rect l="l" t="t" r="r" b="b"/>
            <a:pathLst>
              <a:path w="1621789" h="1099185">
                <a:moveTo>
                  <a:pt x="0" y="1098956"/>
                </a:moveTo>
                <a:lnTo>
                  <a:pt x="1621459" y="1098956"/>
                </a:lnTo>
                <a:lnTo>
                  <a:pt x="1621459" y="0"/>
                </a:lnTo>
                <a:lnTo>
                  <a:pt x="0" y="0"/>
                </a:lnTo>
                <a:lnTo>
                  <a:pt x="0" y="1098956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552893" y="3493009"/>
            <a:ext cx="1122680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8430" marR="5080" indent="-126364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Monitoring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&amp;  Reporting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149306" y="3163290"/>
            <a:ext cx="1621790" cy="1099185"/>
          </a:xfrm>
          <a:custGeom>
            <a:avLst/>
            <a:gdLst/>
            <a:ahLst/>
            <a:cxnLst/>
            <a:rect l="l" t="t" r="r" b="b"/>
            <a:pathLst>
              <a:path w="1621789" h="1099185">
                <a:moveTo>
                  <a:pt x="0" y="1098956"/>
                </a:moveTo>
                <a:lnTo>
                  <a:pt x="1621459" y="1098956"/>
                </a:lnTo>
                <a:lnTo>
                  <a:pt x="1621459" y="0"/>
                </a:lnTo>
                <a:lnTo>
                  <a:pt x="0" y="0"/>
                </a:lnTo>
                <a:lnTo>
                  <a:pt x="0" y="1098956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443750" y="3493009"/>
            <a:ext cx="1033144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2245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Legal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&amp; 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913196" y="3163290"/>
            <a:ext cx="1621790" cy="1099185"/>
          </a:xfrm>
          <a:custGeom>
            <a:avLst/>
            <a:gdLst/>
            <a:ahLst/>
            <a:cxnLst/>
            <a:rect l="l" t="t" r="r" b="b"/>
            <a:pathLst>
              <a:path w="1621790" h="1099185">
                <a:moveTo>
                  <a:pt x="0" y="1098956"/>
                </a:moveTo>
                <a:lnTo>
                  <a:pt x="1621459" y="1098956"/>
                </a:lnTo>
                <a:lnTo>
                  <a:pt x="1621459" y="0"/>
                </a:lnTo>
                <a:lnTo>
                  <a:pt x="0" y="0"/>
                </a:lnTo>
                <a:lnTo>
                  <a:pt x="0" y="1098956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312541" y="3599689"/>
            <a:ext cx="8229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690104" y="3163290"/>
            <a:ext cx="1911350" cy="1099185"/>
          </a:xfrm>
          <a:custGeom>
            <a:avLst/>
            <a:gdLst/>
            <a:ahLst/>
            <a:cxnLst/>
            <a:rect l="l" t="t" r="r" b="b"/>
            <a:pathLst>
              <a:path w="1911350" h="1099185">
                <a:moveTo>
                  <a:pt x="0" y="1098956"/>
                </a:moveTo>
                <a:lnTo>
                  <a:pt x="1911096" y="1098956"/>
                </a:lnTo>
                <a:lnTo>
                  <a:pt x="1911096" y="0"/>
                </a:lnTo>
                <a:lnTo>
                  <a:pt x="0" y="0"/>
                </a:lnTo>
                <a:lnTo>
                  <a:pt x="0" y="1098956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902422" y="3172969"/>
            <a:ext cx="1486535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7995" marR="5080" indent="-45593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Investment  </a:t>
            </a: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Teams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59640" y="3599689"/>
            <a:ext cx="1172210" cy="655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Secondaries 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3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 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Real</a:t>
            </a:r>
            <a:r>
              <a:rPr sz="1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Estate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76036" y="918728"/>
            <a:ext cx="1574800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The</a:t>
            </a:r>
            <a:r>
              <a:rPr sz="1600" b="1" spc="-5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Partnership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23039" y="2542665"/>
            <a:ext cx="1267460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The</a:t>
            </a:r>
            <a:r>
              <a:rPr sz="1600" b="1" spc="-70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5187"/>
                </a:solidFill>
                <a:latin typeface="Arial"/>
                <a:cs typeface="Arial"/>
              </a:rPr>
              <a:t>Platform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8554567" y="1399654"/>
            <a:ext cx="1046632" cy="1042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8035" y="1959723"/>
            <a:ext cx="249554" cy="212725"/>
          </a:xfrm>
          <a:custGeom>
            <a:avLst/>
            <a:gdLst/>
            <a:ahLst/>
            <a:cxnLst/>
            <a:rect l="l" t="t" r="r" b="b"/>
            <a:pathLst>
              <a:path w="249554" h="212725">
                <a:moveTo>
                  <a:pt x="147967" y="0"/>
                </a:moveTo>
                <a:lnTo>
                  <a:pt x="0" y="77774"/>
                </a:lnTo>
                <a:lnTo>
                  <a:pt x="109397" y="212394"/>
                </a:lnTo>
                <a:lnTo>
                  <a:pt x="249059" y="135801"/>
                </a:lnTo>
                <a:lnTo>
                  <a:pt x="14796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8131" y="1464189"/>
            <a:ext cx="182245" cy="201295"/>
          </a:xfrm>
          <a:custGeom>
            <a:avLst/>
            <a:gdLst/>
            <a:ahLst/>
            <a:cxnLst/>
            <a:rect l="l" t="t" r="r" b="b"/>
            <a:pathLst>
              <a:path w="182244" h="201294">
                <a:moveTo>
                  <a:pt x="103466" y="0"/>
                </a:moveTo>
                <a:lnTo>
                  <a:pt x="0" y="51307"/>
                </a:lnTo>
                <a:lnTo>
                  <a:pt x="93129" y="201193"/>
                </a:lnTo>
                <a:lnTo>
                  <a:pt x="182219" y="133426"/>
                </a:lnTo>
                <a:lnTo>
                  <a:pt x="103466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86453" y="1717569"/>
            <a:ext cx="203200" cy="238125"/>
          </a:xfrm>
          <a:custGeom>
            <a:avLst/>
            <a:gdLst/>
            <a:ahLst/>
            <a:cxnLst/>
            <a:rect l="l" t="t" r="r" b="b"/>
            <a:pathLst>
              <a:path w="203200" h="238125">
                <a:moveTo>
                  <a:pt x="134251" y="0"/>
                </a:moveTo>
                <a:lnTo>
                  <a:pt x="0" y="94538"/>
                </a:lnTo>
                <a:lnTo>
                  <a:pt x="77762" y="237959"/>
                </a:lnTo>
                <a:lnTo>
                  <a:pt x="202704" y="140474"/>
                </a:lnTo>
                <a:lnTo>
                  <a:pt x="13425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2874" y="2003940"/>
            <a:ext cx="197485" cy="194310"/>
          </a:xfrm>
          <a:custGeom>
            <a:avLst/>
            <a:gdLst/>
            <a:ahLst/>
            <a:cxnLst/>
            <a:rect l="l" t="t" r="r" b="b"/>
            <a:pathLst>
              <a:path w="197484" h="194310">
                <a:moveTo>
                  <a:pt x="153225" y="0"/>
                </a:moveTo>
                <a:lnTo>
                  <a:pt x="0" y="97116"/>
                </a:lnTo>
                <a:lnTo>
                  <a:pt x="68148" y="194132"/>
                </a:lnTo>
                <a:lnTo>
                  <a:pt x="197243" y="100799"/>
                </a:lnTo>
                <a:lnTo>
                  <a:pt x="15322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80434" y="1887000"/>
            <a:ext cx="153670" cy="201930"/>
          </a:xfrm>
          <a:custGeom>
            <a:avLst/>
            <a:gdLst/>
            <a:ahLst/>
            <a:cxnLst/>
            <a:rect l="l" t="t" r="r" b="b"/>
            <a:pathLst>
              <a:path w="153669" h="201930">
                <a:moveTo>
                  <a:pt x="123024" y="0"/>
                </a:moveTo>
                <a:lnTo>
                  <a:pt x="0" y="99199"/>
                </a:lnTo>
                <a:lnTo>
                  <a:pt x="43599" y="201917"/>
                </a:lnTo>
                <a:lnTo>
                  <a:pt x="153250" y="106527"/>
                </a:lnTo>
                <a:lnTo>
                  <a:pt x="12302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37137" y="2018662"/>
            <a:ext cx="113664" cy="152400"/>
          </a:xfrm>
          <a:custGeom>
            <a:avLst/>
            <a:gdLst/>
            <a:ahLst/>
            <a:cxnLst/>
            <a:rect l="l" t="t" r="r" b="b"/>
            <a:pathLst>
              <a:path w="113665" h="152400">
                <a:moveTo>
                  <a:pt x="103733" y="0"/>
                </a:moveTo>
                <a:lnTo>
                  <a:pt x="0" y="92621"/>
                </a:lnTo>
                <a:lnTo>
                  <a:pt x="19240" y="151930"/>
                </a:lnTo>
                <a:lnTo>
                  <a:pt x="113487" y="69862"/>
                </a:lnTo>
                <a:lnTo>
                  <a:pt x="10373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064416" y="2108167"/>
            <a:ext cx="92710" cy="116839"/>
          </a:xfrm>
          <a:custGeom>
            <a:avLst/>
            <a:gdLst/>
            <a:ahLst/>
            <a:cxnLst/>
            <a:rect l="l" t="t" r="r" b="b"/>
            <a:pathLst>
              <a:path w="92709" h="116839">
                <a:moveTo>
                  <a:pt x="89941" y="0"/>
                </a:moveTo>
                <a:lnTo>
                  <a:pt x="0" y="80162"/>
                </a:lnTo>
                <a:lnTo>
                  <a:pt x="10058" y="116713"/>
                </a:lnTo>
                <a:lnTo>
                  <a:pt x="39780" y="90454"/>
                </a:lnTo>
                <a:lnTo>
                  <a:pt x="66287" y="63938"/>
                </a:lnTo>
                <a:lnTo>
                  <a:pt x="85317" y="43432"/>
                </a:lnTo>
                <a:lnTo>
                  <a:pt x="92608" y="35204"/>
                </a:lnTo>
                <a:lnTo>
                  <a:pt x="8994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6208" y="2200780"/>
            <a:ext cx="121920" cy="95885"/>
          </a:xfrm>
          <a:custGeom>
            <a:avLst/>
            <a:gdLst/>
            <a:ahLst/>
            <a:cxnLst/>
            <a:rect l="l" t="t" r="r" b="b"/>
            <a:pathLst>
              <a:path w="121919" h="95885">
                <a:moveTo>
                  <a:pt x="107937" y="0"/>
                </a:moveTo>
                <a:lnTo>
                  <a:pt x="0" y="69469"/>
                </a:lnTo>
                <a:lnTo>
                  <a:pt x="14489" y="84609"/>
                </a:lnTo>
                <a:lnTo>
                  <a:pt x="22144" y="92390"/>
                </a:lnTo>
                <a:lnTo>
                  <a:pt x="25504" y="95274"/>
                </a:lnTo>
                <a:lnTo>
                  <a:pt x="27114" y="95719"/>
                </a:lnTo>
                <a:lnTo>
                  <a:pt x="64355" y="75173"/>
                </a:lnTo>
                <a:lnTo>
                  <a:pt x="94314" y="56186"/>
                </a:lnTo>
                <a:lnTo>
                  <a:pt x="114280" y="42240"/>
                </a:lnTo>
                <a:lnTo>
                  <a:pt x="121539" y="36817"/>
                </a:lnTo>
                <a:lnTo>
                  <a:pt x="10793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62183" y="1917225"/>
            <a:ext cx="79375" cy="153035"/>
          </a:xfrm>
          <a:custGeom>
            <a:avLst/>
            <a:gdLst/>
            <a:ahLst/>
            <a:cxnLst/>
            <a:rect l="l" t="t" r="r" b="b"/>
            <a:pathLst>
              <a:path w="79375" h="153035">
                <a:moveTo>
                  <a:pt x="67525" y="0"/>
                </a:moveTo>
                <a:lnTo>
                  <a:pt x="0" y="83439"/>
                </a:lnTo>
                <a:lnTo>
                  <a:pt x="7696" y="152450"/>
                </a:lnTo>
                <a:lnTo>
                  <a:pt x="78917" y="65557"/>
                </a:lnTo>
                <a:lnTo>
                  <a:pt x="6752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71839" y="2004663"/>
            <a:ext cx="72390" cy="119380"/>
          </a:xfrm>
          <a:custGeom>
            <a:avLst/>
            <a:gdLst/>
            <a:ahLst/>
            <a:cxnLst/>
            <a:rect l="l" t="t" r="r" b="b"/>
            <a:pathLst>
              <a:path w="72390" h="119380">
                <a:moveTo>
                  <a:pt x="72097" y="0"/>
                </a:moveTo>
                <a:lnTo>
                  <a:pt x="0" y="89077"/>
                </a:lnTo>
                <a:lnTo>
                  <a:pt x="1269" y="119075"/>
                </a:lnTo>
                <a:lnTo>
                  <a:pt x="18005" y="95315"/>
                </a:lnTo>
                <a:lnTo>
                  <a:pt x="46850" y="49174"/>
                </a:lnTo>
                <a:lnTo>
                  <a:pt x="69213" y="5851"/>
                </a:lnTo>
                <a:lnTo>
                  <a:pt x="7209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242818" y="1813746"/>
            <a:ext cx="52069" cy="160655"/>
          </a:xfrm>
          <a:custGeom>
            <a:avLst/>
            <a:gdLst/>
            <a:ahLst/>
            <a:cxnLst/>
            <a:rect l="l" t="t" r="r" b="b"/>
            <a:pathLst>
              <a:path w="52069" h="160655">
                <a:moveTo>
                  <a:pt x="51485" y="0"/>
                </a:moveTo>
                <a:lnTo>
                  <a:pt x="0" y="83769"/>
                </a:lnTo>
                <a:lnTo>
                  <a:pt x="13119" y="160147"/>
                </a:lnTo>
                <a:lnTo>
                  <a:pt x="22746" y="141942"/>
                </a:lnTo>
                <a:lnTo>
                  <a:pt x="36800" y="90431"/>
                </a:lnTo>
                <a:lnTo>
                  <a:pt x="47713" y="33350"/>
                </a:lnTo>
                <a:lnTo>
                  <a:pt x="5148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48411" y="1628540"/>
            <a:ext cx="137795" cy="206375"/>
          </a:xfrm>
          <a:custGeom>
            <a:avLst/>
            <a:gdLst/>
            <a:ahLst/>
            <a:cxnLst/>
            <a:rect l="l" t="t" r="r" b="b"/>
            <a:pathLst>
              <a:path w="137794" h="206375">
                <a:moveTo>
                  <a:pt x="87718" y="0"/>
                </a:moveTo>
                <a:lnTo>
                  <a:pt x="0" y="71869"/>
                </a:lnTo>
                <a:lnTo>
                  <a:pt x="65760" y="205803"/>
                </a:lnTo>
                <a:lnTo>
                  <a:pt x="137731" y="135864"/>
                </a:lnTo>
                <a:lnTo>
                  <a:pt x="87718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56825" y="1562018"/>
            <a:ext cx="93345" cy="180340"/>
          </a:xfrm>
          <a:custGeom>
            <a:avLst/>
            <a:gdLst/>
            <a:ahLst/>
            <a:cxnLst/>
            <a:rect l="l" t="t" r="r" b="b"/>
            <a:pathLst>
              <a:path w="93344" h="180339">
                <a:moveTo>
                  <a:pt x="47625" y="0"/>
                </a:moveTo>
                <a:lnTo>
                  <a:pt x="0" y="50787"/>
                </a:lnTo>
                <a:lnTo>
                  <a:pt x="49326" y="180111"/>
                </a:lnTo>
                <a:lnTo>
                  <a:pt x="93078" y="121881"/>
                </a:lnTo>
                <a:lnTo>
                  <a:pt x="47625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23872" y="1790767"/>
            <a:ext cx="99695" cy="180975"/>
          </a:xfrm>
          <a:custGeom>
            <a:avLst/>
            <a:gdLst/>
            <a:ahLst/>
            <a:cxnLst/>
            <a:rect l="l" t="t" r="r" b="b"/>
            <a:pathLst>
              <a:path w="99694" h="180975">
                <a:moveTo>
                  <a:pt x="72631" y="0"/>
                </a:moveTo>
                <a:lnTo>
                  <a:pt x="0" y="74142"/>
                </a:lnTo>
                <a:lnTo>
                  <a:pt x="31076" y="180835"/>
                </a:lnTo>
                <a:lnTo>
                  <a:pt x="99390" y="100317"/>
                </a:lnTo>
                <a:lnTo>
                  <a:pt x="72631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14114" y="1708075"/>
            <a:ext cx="71755" cy="161925"/>
          </a:xfrm>
          <a:custGeom>
            <a:avLst/>
            <a:gdLst/>
            <a:ahLst/>
            <a:cxnLst/>
            <a:rect l="l" t="t" r="r" b="b"/>
            <a:pathLst>
              <a:path w="71755" h="161925">
                <a:moveTo>
                  <a:pt x="44843" y="0"/>
                </a:moveTo>
                <a:lnTo>
                  <a:pt x="0" y="63652"/>
                </a:lnTo>
                <a:lnTo>
                  <a:pt x="23431" y="161683"/>
                </a:lnTo>
                <a:lnTo>
                  <a:pt x="71399" y="88150"/>
                </a:lnTo>
                <a:lnTo>
                  <a:pt x="44843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68547" y="1658387"/>
            <a:ext cx="27940" cy="122555"/>
          </a:xfrm>
          <a:custGeom>
            <a:avLst/>
            <a:gdLst/>
            <a:ahLst/>
            <a:cxnLst/>
            <a:rect l="l" t="t" r="r" b="b"/>
            <a:pathLst>
              <a:path w="27940" h="122555">
                <a:moveTo>
                  <a:pt x="19494" y="0"/>
                </a:moveTo>
                <a:lnTo>
                  <a:pt x="0" y="31127"/>
                </a:lnTo>
                <a:lnTo>
                  <a:pt x="26695" y="122300"/>
                </a:lnTo>
                <a:lnTo>
                  <a:pt x="27457" y="118681"/>
                </a:lnTo>
                <a:lnTo>
                  <a:pt x="27182" y="66919"/>
                </a:lnTo>
                <a:lnTo>
                  <a:pt x="24337" y="29813"/>
                </a:lnTo>
                <a:lnTo>
                  <a:pt x="21061" y="7471"/>
                </a:lnTo>
                <a:lnTo>
                  <a:pt x="19494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0703" y="1631509"/>
            <a:ext cx="279400" cy="277495"/>
          </a:xfrm>
          <a:custGeom>
            <a:avLst/>
            <a:gdLst/>
            <a:ahLst/>
            <a:cxnLst/>
            <a:rect l="l" t="t" r="r" b="b"/>
            <a:pathLst>
              <a:path w="279400" h="277494">
                <a:moveTo>
                  <a:pt x="171157" y="0"/>
                </a:moveTo>
                <a:lnTo>
                  <a:pt x="0" y="110401"/>
                </a:lnTo>
                <a:lnTo>
                  <a:pt x="104736" y="277279"/>
                </a:lnTo>
                <a:lnTo>
                  <a:pt x="278980" y="171843"/>
                </a:lnTo>
                <a:lnTo>
                  <a:pt x="171157" y="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7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25125" y="7385725"/>
            <a:ext cx="38925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8464" y="2908020"/>
            <a:ext cx="9095105" cy="1072515"/>
          </a:xfrm>
          <a:custGeom>
            <a:avLst/>
            <a:gdLst/>
            <a:ahLst/>
            <a:cxnLst/>
            <a:rect l="l" t="t" r="r" b="b"/>
            <a:pathLst>
              <a:path w="9095105" h="1072514">
                <a:moveTo>
                  <a:pt x="8546503" y="0"/>
                </a:moveTo>
                <a:lnTo>
                  <a:pt x="8546490" y="219405"/>
                </a:lnTo>
                <a:lnTo>
                  <a:pt x="0" y="219405"/>
                </a:lnTo>
                <a:lnTo>
                  <a:pt x="0" y="853008"/>
                </a:lnTo>
                <a:lnTo>
                  <a:pt x="8546490" y="853008"/>
                </a:lnTo>
                <a:lnTo>
                  <a:pt x="8546490" y="1072413"/>
                </a:lnTo>
                <a:lnTo>
                  <a:pt x="9095054" y="544245"/>
                </a:lnTo>
                <a:lnTo>
                  <a:pt x="8546503" y="0"/>
                </a:lnTo>
                <a:close/>
              </a:path>
            </a:pathLst>
          </a:custGeom>
          <a:solidFill>
            <a:srgbClr val="A0A0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3133" y="3185134"/>
            <a:ext cx="8591550" cy="517525"/>
          </a:xfrm>
          <a:custGeom>
            <a:avLst/>
            <a:gdLst/>
            <a:ahLst/>
            <a:cxnLst/>
            <a:rect l="l" t="t" r="r" b="b"/>
            <a:pathLst>
              <a:path w="8591550" h="517525">
                <a:moveTo>
                  <a:pt x="8590965" y="517220"/>
                </a:moveTo>
                <a:lnTo>
                  <a:pt x="0" y="517220"/>
                </a:lnTo>
                <a:lnTo>
                  <a:pt x="0" y="0"/>
                </a:lnTo>
                <a:lnTo>
                  <a:pt x="8590965" y="0"/>
                </a:lnTo>
                <a:lnTo>
                  <a:pt x="8590965" y="517220"/>
                </a:lnTo>
                <a:close/>
              </a:path>
            </a:pathLst>
          </a:custGeom>
          <a:solidFill>
            <a:srgbClr val="0052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66678" y="3025128"/>
            <a:ext cx="432434" cy="826769"/>
          </a:xfrm>
          <a:custGeom>
            <a:avLst/>
            <a:gdLst/>
            <a:ahLst/>
            <a:cxnLst/>
            <a:rect l="l" t="t" r="r" b="b"/>
            <a:pathLst>
              <a:path w="432434" h="826770">
                <a:moveTo>
                  <a:pt x="0" y="0"/>
                </a:moveTo>
                <a:lnTo>
                  <a:pt x="0" y="826744"/>
                </a:lnTo>
                <a:lnTo>
                  <a:pt x="432181" y="427875"/>
                </a:lnTo>
                <a:lnTo>
                  <a:pt x="0" y="0"/>
                </a:lnTo>
                <a:close/>
              </a:path>
            </a:pathLst>
          </a:custGeom>
          <a:solidFill>
            <a:srgbClr val="0052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70603" y="3376515"/>
            <a:ext cx="309245" cy="282575"/>
          </a:xfrm>
          <a:custGeom>
            <a:avLst/>
            <a:gdLst/>
            <a:ahLst/>
            <a:cxnLst/>
            <a:rect l="l" t="t" r="r" b="b"/>
            <a:pathLst>
              <a:path w="309245" h="282575">
                <a:moveTo>
                  <a:pt x="196227" y="0"/>
                </a:moveTo>
                <a:lnTo>
                  <a:pt x="236424" y="61982"/>
                </a:lnTo>
                <a:lnTo>
                  <a:pt x="229382" y="112053"/>
                </a:lnTo>
                <a:lnTo>
                  <a:pt x="156706" y="176681"/>
                </a:lnTo>
                <a:lnTo>
                  <a:pt x="0" y="282333"/>
                </a:lnTo>
                <a:lnTo>
                  <a:pt x="308686" y="75438"/>
                </a:lnTo>
                <a:lnTo>
                  <a:pt x="196227" y="0"/>
                </a:lnTo>
                <a:close/>
              </a:path>
            </a:pathLst>
          </a:custGeom>
          <a:solidFill>
            <a:srgbClr val="96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89211" y="3324552"/>
            <a:ext cx="49784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09" marR="5080" indent="-29845">
              <a:lnSpc>
                <a:spcPts val="1100"/>
              </a:lnSpc>
            </a:pPr>
            <a:r>
              <a:rPr sz="1000" spc="10" dirty="0">
                <a:solidFill>
                  <a:srgbClr val="B4D0ED"/>
                </a:solidFill>
                <a:latin typeface="Arial"/>
                <a:cs typeface="Arial"/>
              </a:rPr>
              <a:t>C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o</a:t>
            </a:r>
            <a:r>
              <a:rPr sz="1000" spc="-10" dirty="0">
                <a:solidFill>
                  <a:srgbClr val="B4D0ED"/>
                </a:solidFill>
                <a:latin typeface="Arial"/>
                <a:cs typeface="Arial"/>
              </a:rPr>
              <a:t>n</a:t>
            </a:r>
            <a:r>
              <a:rPr sz="1000" spc="5" dirty="0">
                <a:solidFill>
                  <a:srgbClr val="B4D0ED"/>
                </a:solidFill>
                <a:latin typeface="Arial"/>
                <a:cs typeface="Arial"/>
              </a:rPr>
              <a:t>tr</a:t>
            </a: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a</a:t>
            </a:r>
            <a:r>
              <a:rPr sz="1000" spc="10" dirty="0">
                <a:solidFill>
                  <a:srgbClr val="B4D0ED"/>
                </a:solidFill>
                <a:latin typeface="Arial"/>
                <a:cs typeface="Arial"/>
              </a:rPr>
              <a:t>c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t  Signing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6390" y="3316414"/>
            <a:ext cx="8242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5080" indent="-153035">
              <a:lnSpc>
                <a:spcPts val="1100"/>
              </a:lnSpc>
            </a:pP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Client </a:t>
            </a:r>
            <a:r>
              <a:rPr sz="1000" spc="-15" dirty="0">
                <a:solidFill>
                  <a:srgbClr val="B4D0ED"/>
                </a:solidFill>
                <a:latin typeface="Arial"/>
                <a:cs typeface="Arial"/>
              </a:rPr>
              <a:t>Training  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&amp;</a:t>
            </a:r>
            <a:r>
              <a:rPr sz="1000" spc="-85" dirty="0">
                <a:solidFill>
                  <a:srgbClr val="B4D0ED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B4D0ED"/>
                </a:solidFill>
                <a:latin typeface="Arial"/>
                <a:cs typeface="Arial"/>
              </a:rPr>
              <a:t>Events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75526" y="3359669"/>
            <a:ext cx="56451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spc="-10" dirty="0">
                <a:solidFill>
                  <a:srgbClr val="B4D0ED"/>
                </a:solidFill>
                <a:latin typeface="Arial"/>
                <a:cs typeface="Arial"/>
              </a:rPr>
              <a:t>Transition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64861" y="3246347"/>
            <a:ext cx="880744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100"/>
              </a:lnSpc>
            </a:pP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Pipeline </a:t>
            </a: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Calls  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and</a:t>
            </a:r>
            <a:r>
              <a:rPr sz="1000" spc="-80" dirty="0">
                <a:solidFill>
                  <a:srgbClr val="B4D0ED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Investment  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Updates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92500" y="3312345"/>
            <a:ext cx="107886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222885">
              <a:lnSpc>
                <a:spcPts val="1100"/>
              </a:lnSpc>
            </a:pP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Investment  </a:t>
            </a:r>
            <a:r>
              <a:rPr sz="1000" spc="-10" dirty="0">
                <a:solidFill>
                  <a:srgbClr val="B4D0ED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e</a:t>
            </a:r>
            <a:r>
              <a:rPr sz="1000" spc="15" dirty="0">
                <a:solidFill>
                  <a:srgbClr val="B4D0ED"/>
                </a:solidFill>
                <a:latin typeface="Arial"/>
                <a:cs typeface="Arial"/>
              </a:rPr>
              <a:t>c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ommend</a:t>
            </a: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a</a:t>
            </a:r>
            <a:r>
              <a:rPr sz="1000" spc="5" dirty="0">
                <a:solidFill>
                  <a:srgbClr val="B4D0ED"/>
                </a:solidFill>
                <a:latin typeface="Arial"/>
                <a:cs typeface="Arial"/>
              </a:rPr>
              <a:t>ti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74898" y="3311836"/>
            <a:ext cx="58102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41275">
              <a:lnSpc>
                <a:spcPts val="1100"/>
              </a:lnSpc>
            </a:pP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Ongoing  </a:t>
            </a:r>
            <a:r>
              <a:rPr sz="1000" spc="-15" dirty="0">
                <a:solidFill>
                  <a:srgbClr val="B4D0ED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d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u</a:t>
            </a:r>
            <a:r>
              <a:rPr sz="1000" spc="15" dirty="0">
                <a:solidFill>
                  <a:srgbClr val="B4D0ED"/>
                </a:solidFill>
                <a:latin typeface="Arial"/>
                <a:cs typeface="Arial"/>
              </a:rPr>
              <a:t>c</a:t>
            </a: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a</a:t>
            </a:r>
            <a:r>
              <a:rPr sz="1000" spc="5" dirty="0">
                <a:solidFill>
                  <a:srgbClr val="B4D0ED"/>
                </a:solidFill>
                <a:latin typeface="Arial"/>
                <a:cs typeface="Arial"/>
              </a:rPr>
              <a:t>ti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18925" y="3761764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723"/>
                </a:lnTo>
              </a:path>
            </a:pathLst>
          </a:custGeom>
          <a:ln w="12712">
            <a:solidFill>
              <a:srgbClr val="A1A1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86242" y="2854198"/>
            <a:ext cx="0" cy="273685"/>
          </a:xfrm>
          <a:custGeom>
            <a:avLst/>
            <a:gdLst/>
            <a:ahLst/>
            <a:cxnLst/>
            <a:rect l="l" t="t" r="r" b="b"/>
            <a:pathLst>
              <a:path h="273685">
                <a:moveTo>
                  <a:pt x="0" y="0"/>
                </a:moveTo>
                <a:lnTo>
                  <a:pt x="0" y="273356"/>
                </a:lnTo>
              </a:path>
            </a:pathLst>
          </a:custGeom>
          <a:ln w="12712">
            <a:solidFill>
              <a:srgbClr val="A1A1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22086" y="2854198"/>
            <a:ext cx="0" cy="271780"/>
          </a:xfrm>
          <a:custGeom>
            <a:avLst/>
            <a:gdLst/>
            <a:ahLst/>
            <a:cxnLst/>
            <a:rect l="l" t="t" r="r" b="b"/>
            <a:pathLst>
              <a:path h="271780">
                <a:moveTo>
                  <a:pt x="0" y="0"/>
                </a:moveTo>
                <a:lnTo>
                  <a:pt x="0" y="271548"/>
                </a:lnTo>
              </a:path>
            </a:pathLst>
          </a:custGeom>
          <a:ln w="12712">
            <a:solidFill>
              <a:srgbClr val="A1A1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98757" y="3761764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723"/>
                </a:lnTo>
              </a:path>
            </a:pathLst>
          </a:custGeom>
          <a:ln w="12712">
            <a:solidFill>
              <a:srgbClr val="A1A1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70374" y="2854198"/>
            <a:ext cx="0" cy="273685"/>
          </a:xfrm>
          <a:custGeom>
            <a:avLst/>
            <a:gdLst/>
            <a:ahLst/>
            <a:cxnLst/>
            <a:rect l="l" t="t" r="r" b="b"/>
            <a:pathLst>
              <a:path h="273685">
                <a:moveTo>
                  <a:pt x="0" y="0"/>
                </a:moveTo>
                <a:lnTo>
                  <a:pt x="0" y="273356"/>
                </a:lnTo>
              </a:path>
            </a:pathLst>
          </a:custGeom>
          <a:ln w="12712">
            <a:solidFill>
              <a:srgbClr val="A1A1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58923" y="3761764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723"/>
                </a:lnTo>
              </a:path>
            </a:pathLst>
          </a:custGeom>
          <a:ln w="12712">
            <a:solidFill>
              <a:srgbClr val="A1A1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18932" y="2854198"/>
            <a:ext cx="0" cy="273685"/>
          </a:xfrm>
          <a:custGeom>
            <a:avLst/>
            <a:gdLst/>
            <a:ahLst/>
            <a:cxnLst/>
            <a:rect l="l" t="t" r="r" b="b"/>
            <a:pathLst>
              <a:path h="273685">
                <a:moveTo>
                  <a:pt x="0" y="0"/>
                </a:moveTo>
                <a:lnTo>
                  <a:pt x="0" y="273356"/>
                </a:lnTo>
              </a:path>
            </a:pathLst>
          </a:custGeom>
          <a:ln w="12712">
            <a:solidFill>
              <a:srgbClr val="A1A1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81318" y="3420864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5" h="46354">
                <a:moveTo>
                  <a:pt x="22898" y="0"/>
                </a:moveTo>
                <a:lnTo>
                  <a:pt x="13983" y="1798"/>
                </a:lnTo>
                <a:lnTo>
                  <a:pt x="6705" y="6704"/>
                </a:lnTo>
                <a:lnTo>
                  <a:pt x="1799" y="13978"/>
                </a:lnTo>
                <a:lnTo>
                  <a:pt x="0" y="22885"/>
                </a:lnTo>
                <a:lnTo>
                  <a:pt x="1799" y="31792"/>
                </a:lnTo>
                <a:lnTo>
                  <a:pt x="6705" y="39066"/>
                </a:lnTo>
                <a:lnTo>
                  <a:pt x="13983" y="43971"/>
                </a:lnTo>
                <a:lnTo>
                  <a:pt x="22898" y="45770"/>
                </a:lnTo>
                <a:lnTo>
                  <a:pt x="31804" y="43971"/>
                </a:lnTo>
                <a:lnTo>
                  <a:pt x="39079" y="39066"/>
                </a:lnTo>
                <a:lnTo>
                  <a:pt x="43984" y="31792"/>
                </a:lnTo>
                <a:lnTo>
                  <a:pt x="45783" y="22885"/>
                </a:lnTo>
                <a:lnTo>
                  <a:pt x="43984" y="13978"/>
                </a:lnTo>
                <a:lnTo>
                  <a:pt x="39079" y="6704"/>
                </a:lnTo>
                <a:lnTo>
                  <a:pt x="31804" y="1798"/>
                </a:lnTo>
                <a:lnTo>
                  <a:pt x="22898" y="0"/>
                </a:lnTo>
                <a:close/>
              </a:path>
            </a:pathLst>
          </a:custGeom>
          <a:solidFill>
            <a:srgbClr val="96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09471" y="3420864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5" h="46354">
                <a:moveTo>
                  <a:pt x="22898" y="0"/>
                </a:moveTo>
                <a:lnTo>
                  <a:pt x="13983" y="1798"/>
                </a:lnTo>
                <a:lnTo>
                  <a:pt x="6705" y="6704"/>
                </a:lnTo>
                <a:lnTo>
                  <a:pt x="1799" y="13978"/>
                </a:lnTo>
                <a:lnTo>
                  <a:pt x="0" y="22885"/>
                </a:lnTo>
                <a:lnTo>
                  <a:pt x="1799" y="31792"/>
                </a:lnTo>
                <a:lnTo>
                  <a:pt x="6705" y="39066"/>
                </a:lnTo>
                <a:lnTo>
                  <a:pt x="13983" y="43971"/>
                </a:lnTo>
                <a:lnTo>
                  <a:pt x="22898" y="45770"/>
                </a:lnTo>
                <a:lnTo>
                  <a:pt x="31804" y="43971"/>
                </a:lnTo>
                <a:lnTo>
                  <a:pt x="39079" y="39066"/>
                </a:lnTo>
                <a:lnTo>
                  <a:pt x="43984" y="31792"/>
                </a:lnTo>
                <a:lnTo>
                  <a:pt x="45783" y="22885"/>
                </a:lnTo>
                <a:lnTo>
                  <a:pt x="43984" y="13978"/>
                </a:lnTo>
                <a:lnTo>
                  <a:pt x="39079" y="6704"/>
                </a:lnTo>
                <a:lnTo>
                  <a:pt x="31804" y="1798"/>
                </a:lnTo>
                <a:lnTo>
                  <a:pt x="22898" y="0"/>
                </a:lnTo>
                <a:close/>
              </a:path>
            </a:pathLst>
          </a:custGeom>
          <a:solidFill>
            <a:srgbClr val="96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89620" y="3420864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4">
                <a:moveTo>
                  <a:pt x="22898" y="0"/>
                </a:moveTo>
                <a:lnTo>
                  <a:pt x="13983" y="1798"/>
                </a:lnTo>
                <a:lnTo>
                  <a:pt x="6705" y="6704"/>
                </a:lnTo>
                <a:lnTo>
                  <a:pt x="1799" y="13978"/>
                </a:lnTo>
                <a:lnTo>
                  <a:pt x="0" y="22885"/>
                </a:lnTo>
                <a:lnTo>
                  <a:pt x="1799" y="31792"/>
                </a:lnTo>
                <a:lnTo>
                  <a:pt x="6705" y="39066"/>
                </a:lnTo>
                <a:lnTo>
                  <a:pt x="13983" y="43971"/>
                </a:lnTo>
                <a:lnTo>
                  <a:pt x="22898" y="45770"/>
                </a:lnTo>
                <a:lnTo>
                  <a:pt x="31804" y="43971"/>
                </a:lnTo>
                <a:lnTo>
                  <a:pt x="39079" y="39066"/>
                </a:lnTo>
                <a:lnTo>
                  <a:pt x="43984" y="31792"/>
                </a:lnTo>
                <a:lnTo>
                  <a:pt x="45783" y="22885"/>
                </a:lnTo>
                <a:lnTo>
                  <a:pt x="43984" y="13978"/>
                </a:lnTo>
                <a:lnTo>
                  <a:pt x="39079" y="6704"/>
                </a:lnTo>
                <a:lnTo>
                  <a:pt x="31804" y="1798"/>
                </a:lnTo>
                <a:lnTo>
                  <a:pt x="22898" y="0"/>
                </a:lnTo>
                <a:close/>
              </a:path>
            </a:pathLst>
          </a:custGeom>
          <a:solidFill>
            <a:srgbClr val="96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08511" y="3420864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4">
                <a:moveTo>
                  <a:pt x="22898" y="0"/>
                </a:moveTo>
                <a:lnTo>
                  <a:pt x="13983" y="1798"/>
                </a:lnTo>
                <a:lnTo>
                  <a:pt x="6705" y="6704"/>
                </a:lnTo>
                <a:lnTo>
                  <a:pt x="1799" y="13978"/>
                </a:lnTo>
                <a:lnTo>
                  <a:pt x="0" y="22885"/>
                </a:lnTo>
                <a:lnTo>
                  <a:pt x="1799" y="31792"/>
                </a:lnTo>
                <a:lnTo>
                  <a:pt x="6705" y="39066"/>
                </a:lnTo>
                <a:lnTo>
                  <a:pt x="13983" y="43971"/>
                </a:lnTo>
                <a:lnTo>
                  <a:pt x="22898" y="45770"/>
                </a:lnTo>
                <a:lnTo>
                  <a:pt x="31804" y="43971"/>
                </a:lnTo>
                <a:lnTo>
                  <a:pt x="39079" y="39066"/>
                </a:lnTo>
                <a:lnTo>
                  <a:pt x="43984" y="31792"/>
                </a:lnTo>
                <a:lnTo>
                  <a:pt x="45783" y="22885"/>
                </a:lnTo>
                <a:lnTo>
                  <a:pt x="43984" y="13978"/>
                </a:lnTo>
                <a:lnTo>
                  <a:pt x="39079" y="6704"/>
                </a:lnTo>
                <a:lnTo>
                  <a:pt x="31804" y="1798"/>
                </a:lnTo>
                <a:lnTo>
                  <a:pt x="22898" y="0"/>
                </a:lnTo>
                <a:close/>
              </a:path>
            </a:pathLst>
          </a:custGeom>
          <a:solidFill>
            <a:srgbClr val="96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27411" y="3420864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4">
                <a:moveTo>
                  <a:pt x="22898" y="0"/>
                </a:moveTo>
                <a:lnTo>
                  <a:pt x="13983" y="1798"/>
                </a:lnTo>
                <a:lnTo>
                  <a:pt x="6705" y="6704"/>
                </a:lnTo>
                <a:lnTo>
                  <a:pt x="1799" y="13978"/>
                </a:lnTo>
                <a:lnTo>
                  <a:pt x="0" y="22885"/>
                </a:lnTo>
                <a:lnTo>
                  <a:pt x="1799" y="31792"/>
                </a:lnTo>
                <a:lnTo>
                  <a:pt x="6705" y="39066"/>
                </a:lnTo>
                <a:lnTo>
                  <a:pt x="13983" y="43971"/>
                </a:lnTo>
                <a:lnTo>
                  <a:pt x="22898" y="45770"/>
                </a:lnTo>
                <a:lnTo>
                  <a:pt x="31804" y="43971"/>
                </a:lnTo>
                <a:lnTo>
                  <a:pt x="39079" y="39066"/>
                </a:lnTo>
                <a:lnTo>
                  <a:pt x="43984" y="31792"/>
                </a:lnTo>
                <a:lnTo>
                  <a:pt x="45783" y="22885"/>
                </a:lnTo>
                <a:lnTo>
                  <a:pt x="43984" y="13978"/>
                </a:lnTo>
                <a:lnTo>
                  <a:pt x="39079" y="6704"/>
                </a:lnTo>
                <a:lnTo>
                  <a:pt x="31804" y="1798"/>
                </a:lnTo>
                <a:lnTo>
                  <a:pt x="22898" y="0"/>
                </a:lnTo>
                <a:close/>
              </a:path>
            </a:pathLst>
          </a:custGeom>
          <a:solidFill>
            <a:srgbClr val="96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091547" y="3421343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4">
                <a:moveTo>
                  <a:pt x="22898" y="0"/>
                </a:moveTo>
                <a:lnTo>
                  <a:pt x="13983" y="1798"/>
                </a:lnTo>
                <a:lnTo>
                  <a:pt x="6705" y="6704"/>
                </a:lnTo>
                <a:lnTo>
                  <a:pt x="1799" y="13978"/>
                </a:lnTo>
                <a:lnTo>
                  <a:pt x="0" y="22885"/>
                </a:lnTo>
                <a:lnTo>
                  <a:pt x="1799" y="31792"/>
                </a:lnTo>
                <a:lnTo>
                  <a:pt x="6705" y="39066"/>
                </a:lnTo>
                <a:lnTo>
                  <a:pt x="13983" y="43971"/>
                </a:lnTo>
                <a:lnTo>
                  <a:pt x="22898" y="45770"/>
                </a:lnTo>
                <a:lnTo>
                  <a:pt x="31804" y="43971"/>
                </a:lnTo>
                <a:lnTo>
                  <a:pt x="39079" y="39066"/>
                </a:lnTo>
                <a:lnTo>
                  <a:pt x="43984" y="31792"/>
                </a:lnTo>
                <a:lnTo>
                  <a:pt x="45783" y="22885"/>
                </a:lnTo>
                <a:lnTo>
                  <a:pt x="43984" y="13978"/>
                </a:lnTo>
                <a:lnTo>
                  <a:pt x="39079" y="6704"/>
                </a:lnTo>
                <a:lnTo>
                  <a:pt x="31804" y="1798"/>
                </a:lnTo>
                <a:lnTo>
                  <a:pt x="22898" y="0"/>
                </a:lnTo>
                <a:close/>
              </a:path>
            </a:pathLst>
          </a:custGeom>
          <a:solidFill>
            <a:srgbClr val="96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457599" y="3312308"/>
            <a:ext cx="51689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" marR="5080" indent="-5080">
              <a:lnSpc>
                <a:spcPts val="1100"/>
              </a:lnSpc>
            </a:pP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S</a:t>
            </a:r>
            <a:r>
              <a:rPr sz="1000" spc="5" dirty="0">
                <a:solidFill>
                  <a:srgbClr val="B4D0ED"/>
                </a:solidFill>
                <a:latin typeface="Arial"/>
                <a:cs typeface="Arial"/>
              </a:rPr>
              <a:t>tr</a:t>
            </a: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at</a:t>
            </a:r>
            <a:r>
              <a:rPr sz="1000" spc="5" dirty="0">
                <a:solidFill>
                  <a:srgbClr val="B4D0ED"/>
                </a:solidFill>
                <a:latin typeface="Arial"/>
                <a:cs typeface="Arial"/>
              </a:rPr>
              <a:t>e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gic  </a:t>
            </a: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P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lanning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19539" y="3421343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4">
                <a:moveTo>
                  <a:pt x="22898" y="0"/>
                </a:moveTo>
                <a:lnTo>
                  <a:pt x="13983" y="1798"/>
                </a:lnTo>
                <a:lnTo>
                  <a:pt x="6705" y="6704"/>
                </a:lnTo>
                <a:lnTo>
                  <a:pt x="1799" y="13978"/>
                </a:lnTo>
                <a:lnTo>
                  <a:pt x="0" y="22885"/>
                </a:lnTo>
                <a:lnTo>
                  <a:pt x="1799" y="31792"/>
                </a:lnTo>
                <a:lnTo>
                  <a:pt x="6705" y="39066"/>
                </a:lnTo>
                <a:lnTo>
                  <a:pt x="13983" y="43971"/>
                </a:lnTo>
                <a:lnTo>
                  <a:pt x="22898" y="45770"/>
                </a:lnTo>
                <a:lnTo>
                  <a:pt x="31804" y="43971"/>
                </a:lnTo>
                <a:lnTo>
                  <a:pt x="39079" y="39066"/>
                </a:lnTo>
                <a:lnTo>
                  <a:pt x="43984" y="31792"/>
                </a:lnTo>
                <a:lnTo>
                  <a:pt x="45783" y="22885"/>
                </a:lnTo>
                <a:lnTo>
                  <a:pt x="43984" y="13978"/>
                </a:lnTo>
                <a:lnTo>
                  <a:pt x="39079" y="6704"/>
                </a:lnTo>
                <a:lnTo>
                  <a:pt x="31804" y="1798"/>
                </a:lnTo>
                <a:lnTo>
                  <a:pt x="22898" y="0"/>
                </a:lnTo>
                <a:close/>
              </a:path>
            </a:pathLst>
          </a:custGeom>
          <a:solidFill>
            <a:srgbClr val="96C0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668496" y="3313512"/>
            <a:ext cx="48895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 marR="5080" indent="-31115">
              <a:lnSpc>
                <a:spcPts val="1100"/>
              </a:lnSpc>
            </a:pPr>
            <a:r>
              <a:rPr sz="1000" spc="-10" dirty="0">
                <a:solidFill>
                  <a:srgbClr val="B4D0ED"/>
                </a:solidFill>
                <a:latin typeface="Arial"/>
                <a:cs typeface="Arial"/>
              </a:rPr>
              <a:t>P</a:t>
            </a:r>
            <a:r>
              <a:rPr sz="1000" spc="5" dirty="0">
                <a:solidFill>
                  <a:srgbClr val="B4D0ED"/>
                </a:solidFill>
                <a:latin typeface="Arial"/>
                <a:cs typeface="Arial"/>
              </a:rPr>
              <a:t>o</a:t>
            </a:r>
            <a:r>
              <a:rPr sz="1000" spc="40" dirty="0">
                <a:solidFill>
                  <a:srgbClr val="B4D0ED"/>
                </a:solidFill>
                <a:latin typeface="Arial"/>
                <a:cs typeface="Arial"/>
              </a:rPr>
              <a:t>r</a:t>
            </a:r>
            <a:r>
              <a:rPr sz="1000" spc="25" dirty="0">
                <a:solidFill>
                  <a:srgbClr val="B4D0ED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f</a:t>
            </a:r>
            <a:r>
              <a:rPr sz="1000" spc="5" dirty="0">
                <a:solidFill>
                  <a:srgbClr val="B4D0ED"/>
                </a:solidFill>
                <a:latin typeface="Arial"/>
                <a:cs typeface="Arial"/>
              </a:rPr>
              <a:t>o</a:t>
            </a:r>
            <a:r>
              <a:rPr sz="1000" spc="-5" dirty="0">
                <a:solidFill>
                  <a:srgbClr val="B4D0ED"/>
                </a:solidFill>
                <a:latin typeface="Arial"/>
                <a:cs typeface="Arial"/>
              </a:rPr>
              <a:t>l</a:t>
            </a:r>
            <a:r>
              <a:rPr sz="1000" spc="5" dirty="0">
                <a:solidFill>
                  <a:srgbClr val="B4D0ED"/>
                </a:solidFill>
                <a:latin typeface="Arial"/>
                <a:cs typeface="Arial"/>
              </a:rPr>
              <a:t>i</a:t>
            </a:r>
            <a:r>
              <a:rPr sz="1000" dirty="0">
                <a:solidFill>
                  <a:srgbClr val="B4D0ED"/>
                </a:solidFill>
                <a:latin typeface="Arial"/>
                <a:cs typeface="Arial"/>
              </a:rPr>
              <a:t>o  </a:t>
            </a:r>
            <a:r>
              <a:rPr sz="1000" spc="-10" dirty="0">
                <a:solidFill>
                  <a:srgbClr val="B4D0ED"/>
                </a:solidFill>
                <a:latin typeface="Arial"/>
                <a:cs typeface="Arial"/>
              </a:rPr>
              <a:t>Review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892063" y="3761764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723"/>
                </a:lnTo>
              </a:path>
            </a:pathLst>
          </a:custGeom>
          <a:ln w="12712">
            <a:solidFill>
              <a:srgbClr val="A1A1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4745632" y="221117"/>
            <a:ext cx="4865370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PSERS </a:t>
            </a:r>
            <a:r>
              <a:rPr dirty="0"/>
              <a:t>&amp; </a:t>
            </a:r>
            <a:r>
              <a:rPr spc="-25" dirty="0"/>
              <a:t>Hamilton </a:t>
            </a:r>
            <a:r>
              <a:rPr spc="-15" dirty="0"/>
              <a:t>Lane</a:t>
            </a:r>
            <a:r>
              <a:rPr spc="10" dirty="0"/>
              <a:t> </a:t>
            </a:r>
            <a:r>
              <a:rPr spc="-30" dirty="0"/>
              <a:t>Relationship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895350" y="4190624"/>
            <a:ext cx="1177290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September,</a:t>
            </a:r>
            <a:r>
              <a:rPr sz="1000" b="1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PSERS/HL</a:t>
            </a:r>
            <a:r>
              <a:rPr sz="10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Contract 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Executed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15097" y="4202179"/>
            <a:ext cx="145351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May</a:t>
            </a:r>
            <a:r>
              <a:rPr sz="1000" b="1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4C4C4C"/>
                </a:solidFill>
                <a:latin typeface="Arial"/>
                <a:cs typeface="Arial"/>
              </a:rPr>
              <a:t>2018</a:t>
            </a: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Client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training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(potentially  4 PSERS Staff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members 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attending)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91788" y="1990159"/>
            <a:ext cx="1403350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Fall 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2017 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/ 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Winter</a:t>
            </a:r>
            <a:r>
              <a:rPr sz="1000" b="1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2018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Existing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PM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&amp;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HY  Portfolios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transitioned</a:t>
            </a:r>
            <a:r>
              <a:rPr sz="1000" spc="-5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to 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iLEVEL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91366" y="4184274"/>
            <a:ext cx="1513840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Monthly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Pipeline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calls for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PM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&amp;</a:t>
            </a:r>
            <a:r>
              <a:rPr sz="10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HY  Portfolios </a:t>
            </a: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(9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calls</a:t>
            </a:r>
            <a:r>
              <a:rPr sz="10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to-date)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67154" y="1171447"/>
            <a:ext cx="1106170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Summer</a:t>
            </a:r>
            <a:r>
              <a:rPr sz="1000" b="1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iLEVEL and</a:t>
            </a:r>
            <a:r>
              <a:rPr sz="1000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Cobalt  training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20205" y="2033142"/>
            <a:ext cx="1701164" cy="586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June 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2017 </a:t>
            </a: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- </a:t>
            </a: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March</a:t>
            </a:r>
            <a:r>
              <a:rPr sz="1000" b="1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2018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37500"/>
              </a:lnSpc>
            </a:pP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16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Recommendations</a:t>
            </a:r>
            <a:r>
              <a:rPr sz="10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to-date  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(3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new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GP</a:t>
            </a:r>
            <a:r>
              <a:rPr sz="10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relationships)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312404" y="1984247"/>
            <a:ext cx="129349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October</a:t>
            </a:r>
            <a:r>
              <a:rPr sz="1000" b="1" spc="-6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2018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Full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Strategic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Plan  presented to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Board</a:t>
            </a: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for 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PM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&amp;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HY</a:t>
            </a:r>
            <a:r>
              <a:rPr sz="10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Portfolios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67154" y="1859027"/>
            <a:ext cx="1284605" cy="795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4C4C4C"/>
                </a:solidFill>
                <a:latin typeface="Arial"/>
                <a:cs typeface="Arial"/>
              </a:rPr>
              <a:t>Fall</a:t>
            </a:r>
            <a:r>
              <a:rPr sz="1000" b="1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12700" marR="357505">
              <a:lnSpc>
                <a:spcPct val="1375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HL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Investor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C4C4C"/>
                </a:solidFill>
                <a:latin typeface="Arial"/>
                <a:cs typeface="Arial"/>
              </a:rPr>
              <a:t>Day 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HL</a:t>
            </a:r>
            <a:r>
              <a:rPr sz="10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Summit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NYC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Market</a:t>
            </a:r>
            <a:r>
              <a:rPr sz="1000" spc="-4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Overview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45435" y="4202774"/>
            <a:ext cx="147891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4C4C4C"/>
                </a:solidFill>
                <a:latin typeface="Arial"/>
                <a:cs typeface="Arial"/>
              </a:rPr>
              <a:t>August</a:t>
            </a:r>
            <a:r>
              <a:rPr sz="1000" b="1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000" spc="-10" dirty="0">
                <a:solidFill>
                  <a:srgbClr val="4C4C4C"/>
                </a:solidFill>
                <a:latin typeface="Arial"/>
                <a:cs typeface="Arial"/>
              </a:rPr>
              <a:t>Full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portfolio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reviews</a:t>
            </a:r>
            <a:r>
              <a:rPr sz="1000" spc="-3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with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Staff and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Board</a:t>
            </a:r>
            <a:r>
              <a:rPr sz="1000" spc="-5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members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45435" y="4869057"/>
            <a:ext cx="133921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December</a:t>
            </a:r>
            <a:r>
              <a:rPr sz="1000" b="1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Strategic discussion</a:t>
            </a:r>
            <a:r>
              <a:rPr sz="10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on 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HY</a:t>
            </a:r>
            <a:r>
              <a:rPr sz="1000" spc="-8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Portfolio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46197" y="5583692"/>
            <a:ext cx="126301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4C4C4C"/>
                </a:solidFill>
                <a:latin typeface="Arial"/>
                <a:cs typeface="Arial"/>
              </a:rPr>
              <a:t>March</a:t>
            </a:r>
            <a:r>
              <a:rPr sz="1000" b="1" spc="-1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b="1" spc="-20" dirty="0">
                <a:solidFill>
                  <a:srgbClr val="4C4C4C"/>
                </a:solidFill>
                <a:latin typeface="Arial"/>
                <a:cs typeface="Arial"/>
              </a:rPr>
              <a:t>2018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Support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Staff in</a:t>
            </a:r>
            <a:r>
              <a:rPr sz="1000" spc="-6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Asset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Class</a:t>
            </a:r>
            <a:r>
              <a:rPr sz="10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Reviews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91366" y="4867615"/>
            <a:ext cx="136080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4C4C4C"/>
                </a:solidFill>
                <a:latin typeface="Arial"/>
                <a:cs typeface="Arial"/>
              </a:rPr>
              <a:t>Ad-hoc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Ongoing deal calls on</a:t>
            </a:r>
            <a:r>
              <a:rPr sz="10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one-off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basis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4927267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0051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3826210"/>
            <a:ext cx="927100" cy="1010285"/>
          </a:xfrm>
          <a:custGeom>
            <a:avLst/>
            <a:gdLst/>
            <a:ahLst/>
            <a:cxnLst/>
            <a:rect l="l" t="t" r="r" b="b"/>
            <a:pathLst>
              <a:path w="927100" h="1010285">
                <a:moveTo>
                  <a:pt x="444106" y="0"/>
                </a:moveTo>
                <a:lnTo>
                  <a:pt x="0" y="232448"/>
                </a:lnTo>
                <a:lnTo>
                  <a:pt x="0" y="691108"/>
                </a:lnTo>
                <a:lnTo>
                  <a:pt x="259969" y="1009789"/>
                </a:lnTo>
                <a:lnTo>
                  <a:pt x="926515" y="645553"/>
                </a:lnTo>
                <a:lnTo>
                  <a:pt x="44410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19209" y="1469692"/>
            <a:ext cx="869950" cy="956944"/>
          </a:xfrm>
          <a:custGeom>
            <a:avLst/>
            <a:gdLst/>
            <a:ahLst/>
            <a:cxnLst/>
            <a:rect l="l" t="t" r="r" b="b"/>
            <a:pathLst>
              <a:path w="869950" h="956944">
                <a:moveTo>
                  <a:pt x="493826" y="0"/>
                </a:moveTo>
                <a:lnTo>
                  <a:pt x="0" y="243979"/>
                </a:lnTo>
                <a:lnTo>
                  <a:pt x="444398" y="956779"/>
                </a:lnTo>
                <a:lnTo>
                  <a:pt x="869962" y="634517"/>
                </a:lnTo>
                <a:lnTo>
                  <a:pt x="49382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72669" y="2674645"/>
            <a:ext cx="967740" cy="1131570"/>
          </a:xfrm>
          <a:custGeom>
            <a:avLst/>
            <a:gdLst/>
            <a:ahLst/>
            <a:cxnLst/>
            <a:rect l="l" t="t" r="r" b="b"/>
            <a:pathLst>
              <a:path w="967739" h="1131570">
                <a:moveTo>
                  <a:pt x="640638" y="0"/>
                </a:moveTo>
                <a:lnTo>
                  <a:pt x="0" y="449554"/>
                </a:lnTo>
                <a:lnTo>
                  <a:pt x="371030" y="1131430"/>
                </a:lnTo>
                <a:lnTo>
                  <a:pt x="967384" y="667956"/>
                </a:lnTo>
                <a:lnTo>
                  <a:pt x="64063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73657" y="4036319"/>
            <a:ext cx="941705" cy="872490"/>
          </a:xfrm>
          <a:custGeom>
            <a:avLst/>
            <a:gdLst/>
            <a:ahLst/>
            <a:cxnLst/>
            <a:rect l="l" t="t" r="r" b="b"/>
            <a:pathLst>
              <a:path w="941705" h="872489">
                <a:moveTo>
                  <a:pt x="731304" y="0"/>
                </a:moveTo>
                <a:lnTo>
                  <a:pt x="0" y="461797"/>
                </a:lnTo>
                <a:lnTo>
                  <a:pt x="289115" y="871893"/>
                </a:lnTo>
                <a:lnTo>
                  <a:pt x="396430" y="871893"/>
                </a:lnTo>
                <a:lnTo>
                  <a:pt x="941463" y="479336"/>
                </a:lnTo>
                <a:lnTo>
                  <a:pt x="731304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1073" y="3480243"/>
            <a:ext cx="732155" cy="960755"/>
          </a:xfrm>
          <a:custGeom>
            <a:avLst/>
            <a:gdLst/>
            <a:ahLst/>
            <a:cxnLst/>
            <a:rect l="l" t="t" r="r" b="b"/>
            <a:pathLst>
              <a:path w="732155" h="960754">
                <a:moveTo>
                  <a:pt x="587248" y="0"/>
                </a:moveTo>
                <a:lnTo>
                  <a:pt x="0" y="471716"/>
                </a:lnTo>
                <a:lnTo>
                  <a:pt x="208178" y="960208"/>
                </a:lnTo>
                <a:lnTo>
                  <a:pt x="731647" y="506603"/>
                </a:lnTo>
                <a:lnTo>
                  <a:pt x="58724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91793" y="4106326"/>
            <a:ext cx="542290" cy="722630"/>
          </a:xfrm>
          <a:custGeom>
            <a:avLst/>
            <a:gdLst/>
            <a:ahLst/>
            <a:cxnLst/>
            <a:rect l="l" t="t" r="r" b="b"/>
            <a:pathLst>
              <a:path w="542289" h="722629">
                <a:moveTo>
                  <a:pt x="495185" y="0"/>
                </a:moveTo>
                <a:lnTo>
                  <a:pt x="0" y="440499"/>
                </a:lnTo>
                <a:lnTo>
                  <a:pt x="91782" y="722490"/>
                </a:lnTo>
                <a:lnTo>
                  <a:pt x="541680" y="332295"/>
                </a:lnTo>
                <a:lnTo>
                  <a:pt x="495185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7656" y="4531944"/>
            <a:ext cx="436880" cy="376555"/>
          </a:xfrm>
          <a:custGeom>
            <a:avLst/>
            <a:gdLst/>
            <a:ahLst/>
            <a:cxnLst/>
            <a:rect l="l" t="t" r="r" b="b"/>
            <a:pathLst>
              <a:path w="436880" h="376554">
                <a:moveTo>
                  <a:pt x="423639" y="0"/>
                </a:moveTo>
                <a:lnTo>
                  <a:pt x="0" y="376275"/>
                </a:lnTo>
                <a:lnTo>
                  <a:pt x="238327" y="376275"/>
                </a:lnTo>
                <a:lnTo>
                  <a:pt x="310772" y="304093"/>
                </a:lnTo>
                <a:lnTo>
                  <a:pt x="401637" y="206587"/>
                </a:lnTo>
                <a:lnTo>
                  <a:pt x="436453" y="167462"/>
                </a:lnTo>
                <a:lnTo>
                  <a:pt x="423639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88589" y="3624052"/>
            <a:ext cx="377190" cy="725170"/>
          </a:xfrm>
          <a:custGeom>
            <a:avLst/>
            <a:gdLst/>
            <a:ahLst/>
            <a:cxnLst/>
            <a:rect l="l" t="t" r="r" b="b"/>
            <a:pathLst>
              <a:path w="377189" h="725170">
                <a:moveTo>
                  <a:pt x="322402" y="0"/>
                </a:moveTo>
                <a:lnTo>
                  <a:pt x="0" y="396709"/>
                </a:lnTo>
                <a:lnTo>
                  <a:pt x="36702" y="724954"/>
                </a:lnTo>
                <a:lnTo>
                  <a:pt x="376758" y="311670"/>
                </a:lnTo>
                <a:lnTo>
                  <a:pt x="322402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4734" y="4039735"/>
            <a:ext cx="344170" cy="566420"/>
          </a:xfrm>
          <a:custGeom>
            <a:avLst/>
            <a:gdLst/>
            <a:ahLst/>
            <a:cxnLst/>
            <a:rect l="l" t="t" r="r" b="b"/>
            <a:pathLst>
              <a:path w="344170" h="566420">
                <a:moveTo>
                  <a:pt x="344093" y="0"/>
                </a:moveTo>
                <a:lnTo>
                  <a:pt x="0" y="423545"/>
                </a:lnTo>
                <a:lnTo>
                  <a:pt x="6070" y="566254"/>
                </a:lnTo>
                <a:lnTo>
                  <a:pt x="85951" y="453255"/>
                </a:lnTo>
                <a:lnTo>
                  <a:pt x="135242" y="380965"/>
                </a:lnTo>
                <a:lnTo>
                  <a:pt x="174341" y="318223"/>
                </a:lnTo>
                <a:lnTo>
                  <a:pt x="223647" y="233870"/>
                </a:lnTo>
                <a:lnTo>
                  <a:pt x="257634" y="171187"/>
                </a:lnTo>
                <a:lnTo>
                  <a:pt x="297353" y="93699"/>
                </a:lnTo>
                <a:lnTo>
                  <a:pt x="330329" y="27828"/>
                </a:lnTo>
                <a:lnTo>
                  <a:pt x="344093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73532" y="3132056"/>
            <a:ext cx="245745" cy="762000"/>
          </a:xfrm>
          <a:custGeom>
            <a:avLst/>
            <a:gdLst/>
            <a:ahLst/>
            <a:cxnLst/>
            <a:rect l="l" t="t" r="r" b="b"/>
            <a:pathLst>
              <a:path w="245745" h="762000">
                <a:moveTo>
                  <a:pt x="245668" y="0"/>
                </a:moveTo>
                <a:lnTo>
                  <a:pt x="0" y="398246"/>
                </a:lnTo>
                <a:lnTo>
                  <a:pt x="62636" y="761415"/>
                </a:lnTo>
                <a:lnTo>
                  <a:pt x="108520" y="674864"/>
                </a:lnTo>
                <a:lnTo>
                  <a:pt x="141009" y="583210"/>
                </a:lnTo>
                <a:lnTo>
                  <a:pt x="175577" y="429933"/>
                </a:lnTo>
                <a:lnTo>
                  <a:pt x="227698" y="158508"/>
                </a:lnTo>
                <a:lnTo>
                  <a:pt x="237331" y="75930"/>
                </a:lnTo>
                <a:lnTo>
                  <a:pt x="243103" y="23520"/>
                </a:lnTo>
                <a:lnTo>
                  <a:pt x="245668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45605" y="2251195"/>
            <a:ext cx="657860" cy="979169"/>
          </a:xfrm>
          <a:custGeom>
            <a:avLst/>
            <a:gdLst/>
            <a:ahLst/>
            <a:cxnLst/>
            <a:rect l="l" t="t" r="r" b="b"/>
            <a:pathLst>
              <a:path w="657860" h="979169">
                <a:moveTo>
                  <a:pt x="418769" y="0"/>
                </a:moveTo>
                <a:lnTo>
                  <a:pt x="0" y="341782"/>
                </a:lnTo>
                <a:lnTo>
                  <a:pt x="313842" y="978661"/>
                </a:lnTo>
                <a:lnTo>
                  <a:pt x="657352" y="646036"/>
                </a:lnTo>
                <a:lnTo>
                  <a:pt x="418769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3046" y="1934912"/>
            <a:ext cx="444500" cy="856615"/>
          </a:xfrm>
          <a:custGeom>
            <a:avLst/>
            <a:gdLst/>
            <a:ahLst/>
            <a:cxnLst/>
            <a:rect l="l" t="t" r="r" b="b"/>
            <a:pathLst>
              <a:path w="444500" h="856614">
                <a:moveTo>
                  <a:pt x="227406" y="0"/>
                </a:moveTo>
                <a:lnTo>
                  <a:pt x="0" y="241465"/>
                </a:lnTo>
                <a:lnTo>
                  <a:pt x="235458" y="856513"/>
                </a:lnTo>
                <a:lnTo>
                  <a:pt x="444207" y="579678"/>
                </a:lnTo>
                <a:lnTo>
                  <a:pt x="22740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05841" y="3022734"/>
            <a:ext cx="474980" cy="860425"/>
          </a:xfrm>
          <a:custGeom>
            <a:avLst/>
            <a:gdLst/>
            <a:ahLst/>
            <a:cxnLst/>
            <a:rect l="l" t="t" r="r" b="b"/>
            <a:pathLst>
              <a:path w="474979" h="860425">
                <a:moveTo>
                  <a:pt x="346646" y="0"/>
                </a:moveTo>
                <a:lnTo>
                  <a:pt x="0" y="352526"/>
                </a:lnTo>
                <a:lnTo>
                  <a:pt x="148247" y="859891"/>
                </a:lnTo>
                <a:lnTo>
                  <a:pt x="474370" y="476923"/>
                </a:lnTo>
                <a:lnTo>
                  <a:pt x="346646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36561" y="2629456"/>
            <a:ext cx="340995" cy="768985"/>
          </a:xfrm>
          <a:custGeom>
            <a:avLst/>
            <a:gdLst/>
            <a:ahLst/>
            <a:cxnLst/>
            <a:rect l="l" t="t" r="r" b="b"/>
            <a:pathLst>
              <a:path w="340995" h="768985">
                <a:moveTo>
                  <a:pt x="214007" y="0"/>
                </a:moveTo>
                <a:lnTo>
                  <a:pt x="0" y="302653"/>
                </a:lnTo>
                <a:lnTo>
                  <a:pt x="111772" y="768832"/>
                </a:lnTo>
                <a:lnTo>
                  <a:pt x="340715" y="419252"/>
                </a:lnTo>
                <a:lnTo>
                  <a:pt x="214007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6390" y="2393179"/>
            <a:ext cx="131445" cy="581660"/>
          </a:xfrm>
          <a:custGeom>
            <a:avLst/>
            <a:gdLst/>
            <a:ahLst/>
            <a:cxnLst/>
            <a:rect l="l" t="t" r="r" b="b"/>
            <a:pathLst>
              <a:path w="131445" h="581660">
                <a:moveTo>
                  <a:pt x="92925" y="0"/>
                </a:moveTo>
                <a:lnTo>
                  <a:pt x="0" y="148005"/>
                </a:lnTo>
                <a:lnTo>
                  <a:pt x="127380" y="581520"/>
                </a:lnTo>
                <a:lnTo>
                  <a:pt x="130848" y="564375"/>
                </a:lnTo>
                <a:lnTo>
                  <a:pt x="129600" y="318237"/>
                </a:lnTo>
                <a:lnTo>
                  <a:pt x="116044" y="141784"/>
                </a:lnTo>
                <a:lnTo>
                  <a:pt x="100410" y="35532"/>
                </a:lnTo>
                <a:lnTo>
                  <a:pt x="92925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8600" y="2265417"/>
            <a:ext cx="1320800" cy="1318895"/>
          </a:xfrm>
          <a:custGeom>
            <a:avLst/>
            <a:gdLst/>
            <a:ahLst/>
            <a:cxnLst/>
            <a:rect l="l" t="t" r="r" b="b"/>
            <a:pathLst>
              <a:path w="1320800" h="1318895">
                <a:moveTo>
                  <a:pt x="806221" y="0"/>
                </a:moveTo>
                <a:lnTo>
                  <a:pt x="0" y="517855"/>
                </a:lnTo>
                <a:lnTo>
                  <a:pt x="0" y="542137"/>
                </a:lnTo>
                <a:lnTo>
                  <a:pt x="489102" y="1318412"/>
                </a:lnTo>
                <a:lnTo>
                  <a:pt x="1320761" y="817105"/>
                </a:lnTo>
                <a:lnTo>
                  <a:pt x="806221" y="0"/>
                </a:lnTo>
                <a:close/>
              </a:path>
            </a:pathLst>
          </a:custGeom>
          <a:solidFill>
            <a:srgbClr val="E5ED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41582" y="5029922"/>
            <a:ext cx="4900930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35" dirty="0">
                <a:solidFill>
                  <a:srgbClr val="005187"/>
                </a:solidFill>
                <a:latin typeface="Arial"/>
                <a:cs typeface="Arial"/>
              </a:rPr>
              <a:t>Operations </a:t>
            </a:r>
            <a:r>
              <a:rPr sz="3200" spc="-30" dirty="0">
                <a:solidFill>
                  <a:srgbClr val="005187"/>
                </a:solidFill>
                <a:latin typeface="Arial"/>
                <a:cs typeface="Arial"/>
              </a:rPr>
              <a:t>and</a:t>
            </a:r>
            <a:r>
              <a:rPr sz="3200" spc="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005187"/>
                </a:solidFill>
                <a:latin typeface="Arial"/>
                <a:cs typeface="Arial"/>
              </a:rPr>
              <a:t>Technology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388" y="7385725"/>
            <a:ext cx="146685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solidFill>
                  <a:srgbClr val="4C4C4C"/>
                </a:solidFill>
                <a:latin typeface="Arial"/>
                <a:cs typeface="Arial"/>
              </a:rPr>
              <a:t>Proprietary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and</a:t>
            </a:r>
            <a:r>
              <a:rPr sz="9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Confidential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720725"/>
            <a:ext cx="9601200" cy="12700"/>
          </a:xfrm>
          <a:custGeom>
            <a:avLst/>
            <a:gdLst/>
            <a:ahLst/>
            <a:cxnLst/>
            <a:rect l="l" t="t" r="r" b="b"/>
            <a:pathLst>
              <a:path w="9601200" h="12700">
                <a:moveTo>
                  <a:pt x="0" y="12700"/>
                </a:moveTo>
                <a:lnTo>
                  <a:pt x="9601200" y="12700"/>
                </a:lnTo>
                <a:lnTo>
                  <a:pt x="96012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25125" y="7385725"/>
            <a:ext cx="38925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Page</a:t>
            </a:r>
            <a:r>
              <a:rPr sz="900" spc="-9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C4C4C"/>
                </a:solidFill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8600" y="720725"/>
            <a:ext cx="9601200" cy="12700"/>
          </a:xfrm>
          <a:custGeom>
            <a:avLst/>
            <a:gdLst/>
            <a:ahLst/>
            <a:cxnLst/>
            <a:rect l="l" t="t" r="r" b="b"/>
            <a:pathLst>
              <a:path w="9601200" h="12700">
                <a:moveTo>
                  <a:pt x="0" y="12700"/>
                </a:moveTo>
                <a:lnTo>
                  <a:pt x="9601200" y="12700"/>
                </a:lnTo>
                <a:lnTo>
                  <a:pt x="96012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8600" y="720725"/>
            <a:ext cx="9601200" cy="12700"/>
          </a:xfrm>
          <a:custGeom>
            <a:avLst/>
            <a:gdLst/>
            <a:ahLst/>
            <a:cxnLst/>
            <a:rect l="l" t="t" r="r" b="b"/>
            <a:pathLst>
              <a:path w="9601200" h="12700">
                <a:moveTo>
                  <a:pt x="0" y="12700"/>
                </a:moveTo>
                <a:lnTo>
                  <a:pt x="9601200" y="12700"/>
                </a:lnTo>
                <a:lnTo>
                  <a:pt x="96012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5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8600" y="7331075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6350">
            <a:solidFill>
              <a:srgbClr val="4C4C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20625" y="221117"/>
            <a:ext cx="259397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Operations</a:t>
            </a:r>
            <a:r>
              <a:rPr spc="-50" dirty="0"/>
              <a:t> </a:t>
            </a:r>
            <a:r>
              <a:rPr spc="-15" dirty="0"/>
              <a:t>Platform</a:t>
            </a:r>
          </a:p>
        </p:txBody>
      </p:sp>
      <p:sp>
        <p:nvSpPr>
          <p:cNvPr id="11" name="object 11"/>
          <p:cNvSpPr/>
          <p:nvPr/>
        </p:nvSpPr>
        <p:spPr>
          <a:xfrm>
            <a:off x="3348990" y="971803"/>
            <a:ext cx="0" cy="6172200"/>
          </a:xfrm>
          <a:custGeom>
            <a:avLst/>
            <a:gdLst/>
            <a:ahLst/>
            <a:cxnLst/>
            <a:rect l="l" t="t" r="r" b="b"/>
            <a:pathLst>
              <a:path h="6172200">
                <a:moveTo>
                  <a:pt x="0" y="0"/>
                </a:moveTo>
                <a:lnTo>
                  <a:pt x="0" y="6172200"/>
                </a:lnTo>
              </a:path>
            </a:pathLst>
          </a:custGeom>
          <a:ln w="12700">
            <a:solidFill>
              <a:srgbClr val="B2B2B2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13473" y="971803"/>
            <a:ext cx="0" cy="6172200"/>
          </a:xfrm>
          <a:custGeom>
            <a:avLst/>
            <a:gdLst/>
            <a:ahLst/>
            <a:cxnLst/>
            <a:rect l="l" t="t" r="r" b="b"/>
            <a:pathLst>
              <a:path h="6172200">
                <a:moveTo>
                  <a:pt x="0" y="0"/>
                </a:moveTo>
                <a:lnTo>
                  <a:pt x="0" y="6172200"/>
                </a:lnTo>
              </a:path>
            </a:pathLst>
          </a:custGeom>
          <a:ln w="12700">
            <a:solidFill>
              <a:srgbClr val="B2B2B2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66648" y="971803"/>
            <a:ext cx="2534920" cy="637540"/>
          </a:xfrm>
          <a:prstGeom prst="rect">
            <a:avLst/>
          </a:prstGeom>
          <a:solidFill>
            <a:srgbClr val="6697B7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460375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Enhanced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53299" y="1874583"/>
            <a:ext cx="2553970" cy="2563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Highly secure,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web-based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solutions providing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24/7 access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to  client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portfolios: </a:t>
            </a:r>
            <a:r>
              <a:rPr sz="1200" b="1" spc="-5" dirty="0">
                <a:solidFill>
                  <a:srgbClr val="4C4C4C"/>
                </a:solidFill>
                <a:latin typeface="Arial"/>
                <a:cs typeface="Arial"/>
              </a:rPr>
              <a:t>iLEVEL </a:t>
            </a:r>
            <a:r>
              <a:rPr sz="1200" b="1" dirty="0">
                <a:solidFill>
                  <a:srgbClr val="4C4C4C"/>
                </a:solidFill>
                <a:latin typeface="Arial"/>
                <a:cs typeface="Arial"/>
              </a:rPr>
              <a:t>&amp;</a:t>
            </a:r>
            <a:r>
              <a:rPr sz="1200" b="1" spc="-5" dirty="0">
                <a:solidFill>
                  <a:srgbClr val="4C4C4C"/>
                </a:solidFill>
                <a:latin typeface="Arial"/>
                <a:cs typeface="Arial"/>
              </a:rPr>
              <a:t> Cobalt</a:t>
            </a:r>
            <a:endParaRPr sz="1200">
              <a:latin typeface="Arial"/>
              <a:cs typeface="Arial"/>
            </a:endParaRPr>
          </a:p>
          <a:p>
            <a:pPr marL="241300" marR="167005" indent="-228600">
              <a:lnSpc>
                <a:spcPct val="100000"/>
              </a:lnSpc>
              <a:spcBef>
                <a:spcPts val="450"/>
              </a:spcBef>
              <a:buChar char="•"/>
              <a:tabLst>
                <a:tab pos="240665" algn="l"/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Unique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system automating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the  collection,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storage, analysis</a:t>
            </a:r>
            <a:r>
              <a:rPr sz="1200" spc="-6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and 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reporting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of data to</a:t>
            </a:r>
            <a:r>
              <a:rPr sz="1200" spc="-3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LPs</a:t>
            </a:r>
            <a:endParaRPr sz="1200">
              <a:latin typeface="Arial"/>
              <a:cs typeface="Arial"/>
            </a:endParaRPr>
          </a:p>
          <a:p>
            <a:pPr marL="241300" marR="158750" indent="-228600">
              <a:lnSpc>
                <a:spcPct val="100000"/>
              </a:lnSpc>
              <a:spcBef>
                <a:spcPts val="450"/>
              </a:spcBef>
              <a:buChar char="•"/>
              <a:tabLst>
                <a:tab pos="240665" algn="l"/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Unparalleled flexibility including  future enhancements allowing 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for the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exchange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of data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directly</a:t>
            </a:r>
            <a:endParaRPr sz="1200">
              <a:latin typeface="Arial"/>
              <a:cs typeface="Arial"/>
            </a:endParaRPr>
          </a:p>
          <a:p>
            <a:pPr marL="241300" marR="59690">
              <a:lnSpc>
                <a:spcPct val="100000"/>
              </a:lnSpc>
            </a:pP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between GPs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to LPs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for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dynamic,  detailed information sharing</a:t>
            </a:r>
            <a:endParaRPr sz="1200">
              <a:latin typeface="Arial"/>
              <a:cs typeface="Arial"/>
            </a:endParaRPr>
          </a:p>
          <a:p>
            <a:pPr marL="241300" marR="340360" indent="-228600">
              <a:lnSpc>
                <a:spcPct val="100000"/>
              </a:lnSpc>
              <a:spcBef>
                <a:spcPts val="450"/>
              </a:spcBef>
              <a:buChar char="•"/>
              <a:tabLst>
                <a:tab pos="240665" algn="l"/>
                <a:tab pos="241300" algn="l"/>
              </a:tabLst>
            </a:pP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Fully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integrated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with Excel for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ease of</a:t>
            </a:r>
            <a:r>
              <a:rPr sz="12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use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04824" y="4989832"/>
            <a:ext cx="1430655" cy="1478280"/>
          </a:xfrm>
          <a:custGeom>
            <a:avLst/>
            <a:gdLst/>
            <a:ahLst/>
            <a:cxnLst/>
            <a:rect l="l" t="t" r="r" b="b"/>
            <a:pathLst>
              <a:path w="1430655" h="1478279">
                <a:moveTo>
                  <a:pt x="1430591" y="1477822"/>
                </a:moveTo>
                <a:lnTo>
                  <a:pt x="1430591" y="0"/>
                </a:lnTo>
                <a:lnTo>
                  <a:pt x="0" y="0"/>
                </a:lnTo>
                <a:lnTo>
                  <a:pt x="0" y="1477822"/>
                </a:lnTo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63550" y="971550"/>
            <a:ext cx="2534920" cy="637540"/>
          </a:xfrm>
          <a:prstGeom prst="rect">
            <a:avLst/>
          </a:prstGeom>
          <a:solidFill>
            <a:srgbClr val="99B9C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Data Integrity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Controls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3550" y="4208818"/>
            <a:ext cx="2534920" cy="637540"/>
          </a:xfrm>
          <a:custGeom>
            <a:avLst/>
            <a:gdLst/>
            <a:ahLst/>
            <a:cxnLst/>
            <a:rect l="l" t="t" r="r" b="b"/>
            <a:pathLst>
              <a:path w="2534920" h="637539">
                <a:moveTo>
                  <a:pt x="0" y="637463"/>
                </a:moveTo>
                <a:lnTo>
                  <a:pt x="2534551" y="637463"/>
                </a:lnTo>
                <a:lnTo>
                  <a:pt x="2534551" y="0"/>
                </a:lnTo>
                <a:lnTo>
                  <a:pt x="0" y="0"/>
                </a:lnTo>
                <a:lnTo>
                  <a:pt x="0" y="637463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53979" y="4370579"/>
            <a:ext cx="1353820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4775">
              <a:lnSpc>
                <a:spcPct val="100000"/>
              </a:lnSpc>
            </a:pP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Head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Reporting  </a:t>
            </a: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1000" b="1" spc="10" dirty="0">
                <a:solidFill>
                  <a:srgbClr val="FFFFFF"/>
                </a:solidFill>
                <a:latin typeface="Arial"/>
                <a:cs typeface="Arial"/>
              </a:rPr>
              <a:t>Analytics</a:t>
            </a:r>
            <a:r>
              <a:rPr sz="1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3550" y="5151094"/>
            <a:ext cx="1069975" cy="637540"/>
          </a:xfrm>
          <a:custGeom>
            <a:avLst/>
            <a:gdLst/>
            <a:ahLst/>
            <a:cxnLst/>
            <a:rect l="l" t="t" r="r" b="b"/>
            <a:pathLst>
              <a:path w="1069975" h="637539">
                <a:moveTo>
                  <a:pt x="0" y="637463"/>
                </a:moveTo>
                <a:lnTo>
                  <a:pt x="1069848" y="637463"/>
                </a:lnTo>
                <a:lnTo>
                  <a:pt x="1069848" y="0"/>
                </a:lnTo>
                <a:lnTo>
                  <a:pt x="0" y="0"/>
                </a:lnTo>
                <a:lnTo>
                  <a:pt x="0" y="637463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81296" y="5389060"/>
            <a:ext cx="83439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Data</a:t>
            </a:r>
            <a:r>
              <a:rPr sz="1000" spc="-8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Manager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3550" y="5151094"/>
            <a:ext cx="1069975" cy="637540"/>
          </a:xfrm>
          <a:custGeom>
            <a:avLst/>
            <a:gdLst/>
            <a:ahLst/>
            <a:cxnLst/>
            <a:rect l="l" t="t" r="r" b="b"/>
            <a:pathLst>
              <a:path w="1069975" h="637539">
                <a:moveTo>
                  <a:pt x="0" y="637463"/>
                </a:moveTo>
                <a:lnTo>
                  <a:pt x="1069848" y="637463"/>
                </a:lnTo>
                <a:lnTo>
                  <a:pt x="1069848" y="0"/>
                </a:lnTo>
                <a:lnTo>
                  <a:pt x="0" y="0"/>
                </a:lnTo>
                <a:lnTo>
                  <a:pt x="0" y="63746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3550" y="6093383"/>
            <a:ext cx="1069975" cy="637540"/>
          </a:xfrm>
          <a:custGeom>
            <a:avLst/>
            <a:gdLst/>
            <a:ahLst/>
            <a:cxnLst/>
            <a:rect l="l" t="t" r="r" b="b"/>
            <a:pathLst>
              <a:path w="1069975" h="637540">
                <a:moveTo>
                  <a:pt x="0" y="637463"/>
                </a:moveTo>
                <a:lnTo>
                  <a:pt x="1069848" y="637463"/>
                </a:lnTo>
                <a:lnTo>
                  <a:pt x="1069848" y="0"/>
                </a:lnTo>
                <a:lnTo>
                  <a:pt x="0" y="0"/>
                </a:lnTo>
                <a:lnTo>
                  <a:pt x="0" y="637463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97346" y="6178942"/>
            <a:ext cx="63436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">
              <a:lnSpc>
                <a:spcPct val="100000"/>
              </a:lnSpc>
            </a:pP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Data</a:t>
            </a:r>
            <a:r>
              <a:rPr sz="1000" spc="-7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Entry  &amp;</a:t>
            </a:r>
            <a:r>
              <a:rPr sz="1000" spc="-7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Integrity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2923" y="6483742"/>
            <a:ext cx="7912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es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io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nals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3550" y="6093383"/>
            <a:ext cx="1069975" cy="637540"/>
          </a:xfrm>
          <a:custGeom>
            <a:avLst/>
            <a:gdLst/>
            <a:ahLst/>
            <a:cxnLst/>
            <a:rect l="l" t="t" r="r" b="b"/>
            <a:pathLst>
              <a:path w="1069975" h="637540">
                <a:moveTo>
                  <a:pt x="0" y="637463"/>
                </a:moveTo>
                <a:lnTo>
                  <a:pt x="1069848" y="637463"/>
                </a:lnTo>
                <a:lnTo>
                  <a:pt x="1069848" y="0"/>
                </a:lnTo>
                <a:lnTo>
                  <a:pt x="0" y="0"/>
                </a:lnTo>
                <a:lnTo>
                  <a:pt x="0" y="63746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06841" y="5151094"/>
            <a:ext cx="1069975" cy="637540"/>
          </a:xfrm>
          <a:custGeom>
            <a:avLst/>
            <a:gdLst/>
            <a:ahLst/>
            <a:cxnLst/>
            <a:rect l="l" t="t" r="r" b="b"/>
            <a:pathLst>
              <a:path w="1069975" h="637539">
                <a:moveTo>
                  <a:pt x="0" y="637463"/>
                </a:moveTo>
                <a:lnTo>
                  <a:pt x="1069847" y="637463"/>
                </a:lnTo>
                <a:lnTo>
                  <a:pt x="1069847" y="0"/>
                </a:lnTo>
                <a:lnTo>
                  <a:pt x="0" y="0"/>
                </a:lnTo>
                <a:lnTo>
                  <a:pt x="0" y="637463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000425" y="5312860"/>
            <a:ext cx="883285" cy="319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6510"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Vice 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President  Client</a:t>
            </a:r>
            <a:r>
              <a:rPr sz="10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906841" y="5151094"/>
            <a:ext cx="1069975" cy="637540"/>
          </a:xfrm>
          <a:custGeom>
            <a:avLst/>
            <a:gdLst/>
            <a:ahLst/>
            <a:cxnLst/>
            <a:rect l="l" t="t" r="r" b="b"/>
            <a:pathLst>
              <a:path w="1069975" h="637539">
                <a:moveTo>
                  <a:pt x="0" y="637463"/>
                </a:moveTo>
                <a:lnTo>
                  <a:pt x="1069847" y="637463"/>
                </a:lnTo>
                <a:lnTo>
                  <a:pt x="1069847" y="0"/>
                </a:lnTo>
                <a:lnTo>
                  <a:pt x="0" y="0"/>
                </a:lnTo>
                <a:lnTo>
                  <a:pt x="0" y="63746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06841" y="6093383"/>
            <a:ext cx="1069975" cy="637540"/>
          </a:xfrm>
          <a:custGeom>
            <a:avLst/>
            <a:gdLst/>
            <a:ahLst/>
            <a:cxnLst/>
            <a:rect l="l" t="t" r="r" b="b"/>
            <a:pathLst>
              <a:path w="1069975" h="637540">
                <a:moveTo>
                  <a:pt x="0" y="637463"/>
                </a:moveTo>
                <a:lnTo>
                  <a:pt x="1069847" y="637463"/>
                </a:lnTo>
                <a:lnTo>
                  <a:pt x="1069847" y="0"/>
                </a:lnTo>
                <a:lnTo>
                  <a:pt x="0" y="0"/>
                </a:lnTo>
                <a:lnTo>
                  <a:pt x="0" y="637463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109876" y="6102742"/>
            <a:ext cx="664210" cy="471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Portfolio  Reporting  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&amp;</a:t>
            </a:r>
            <a:r>
              <a:rPr sz="10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Analytics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46215" y="6559942"/>
            <a:ext cx="791210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P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r</a:t>
            </a:r>
            <a:r>
              <a:rPr sz="1000" spc="-5" dirty="0">
                <a:solidFill>
                  <a:srgbClr val="4C4C4C"/>
                </a:solidFill>
                <a:latin typeface="Arial"/>
                <a:cs typeface="Arial"/>
              </a:rPr>
              <a:t>of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es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s</a:t>
            </a:r>
            <a:r>
              <a:rPr sz="1000" spc="5" dirty="0">
                <a:solidFill>
                  <a:srgbClr val="4C4C4C"/>
                </a:solidFill>
                <a:latin typeface="Arial"/>
                <a:cs typeface="Arial"/>
              </a:rPr>
              <a:t>io</a:t>
            </a:r>
            <a:r>
              <a:rPr sz="1000" dirty="0">
                <a:solidFill>
                  <a:srgbClr val="4C4C4C"/>
                </a:solidFill>
                <a:latin typeface="Arial"/>
                <a:cs typeface="Arial"/>
              </a:rPr>
              <a:t>nals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906841" y="6093383"/>
            <a:ext cx="1069975" cy="637540"/>
          </a:xfrm>
          <a:custGeom>
            <a:avLst/>
            <a:gdLst/>
            <a:ahLst/>
            <a:cxnLst/>
            <a:rect l="l" t="t" r="r" b="b"/>
            <a:pathLst>
              <a:path w="1069975" h="637540">
                <a:moveTo>
                  <a:pt x="0" y="637463"/>
                </a:moveTo>
                <a:lnTo>
                  <a:pt x="1069847" y="637463"/>
                </a:lnTo>
                <a:lnTo>
                  <a:pt x="1069847" y="0"/>
                </a:lnTo>
                <a:lnTo>
                  <a:pt x="0" y="0"/>
                </a:lnTo>
                <a:lnTo>
                  <a:pt x="0" y="637463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50850" y="1865261"/>
            <a:ext cx="246316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Comprehensive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controls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at every 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level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portfolio</a:t>
            </a:r>
            <a:r>
              <a:rPr sz="1200" spc="-2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monitoring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0850" y="2459621"/>
            <a:ext cx="228409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Independent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SOC-1 </a:t>
            </a:r>
            <a:r>
              <a:rPr sz="1200" spc="-35" dirty="0">
                <a:solidFill>
                  <a:srgbClr val="4C4C4C"/>
                </a:solidFill>
                <a:latin typeface="Arial"/>
                <a:cs typeface="Arial"/>
              </a:rPr>
              <a:t>(SSAE16) 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audited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control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environment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0850" y="3053981"/>
            <a:ext cx="2453640" cy="563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More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than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50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experienced  professionals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with finance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and/or  accounting</a:t>
            </a:r>
            <a:r>
              <a:rPr sz="1200" spc="-4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background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720119" y="4846280"/>
            <a:ext cx="0" cy="137795"/>
          </a:xfrm>
          <a:custGeom>
            <a:avLst/>
            <a:gdLst/>
            <a:ahLst/>
            <a:cxnLst/>
            <a:rect l="l" t="t" r="r" b="b"/>
            <a:pathLst>
              <a:path h="137795">
                <a:moveTo>
                  <a:pt x="0" y="137198"/>
                </a:moveTo>
                <a:lnTo>
                  <a:pt x="0" y="0"/>
                </a:lnTo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761930" y="971803"/>
            <a:ext cx="2534920" cy="637540"/>
          </a:xfrm>
          <a:prstGeom prst="rect">
            <a:avLst/>
          </a:prstGeom>
          <a:solidFill>
            <a:srgbClr val="005187"/>
          </a:solidFill>
        </p:spPr>
        <p:txBody>
          <a:bodyPr vert="horz" wrap="square" lIns="0" tIns="130175" rIns="0" bIns="0" rtlCol="0">
            <a:spAutoFit/>
          </a:bodyPr>
          <a:lstStyle/>
          <a:p>
            <a:pPr marL="904240" marR="337820" indent="-559435">
              <a:lnSpc>
                <a:spcPct val="100000"/>
              </a:lnSpc>
              <a:spcBef>
                <a:spcPts val="102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Customized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Performance  Reporting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129161" y="4435233"/>
            <a:ext cx="1152321" cy="1486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29174" y="4435233"/>
            <a:ext cx="1152525" cy="1487170"/>
          </a:xfrm>
          <a:custGeom>
            <a:avLst/>
            <a:gdLst/>
            <a:ahLst/>
            <a:cxnLst/>
            <a:rect l="l" t="t" r="r" b="b"/>
            <a:pathLst>
              <a:path w="1152525" h="1487170">
                <a:moveTo>
                  <a:pt x="0" y="1486916"/>
                </a:moveTo>
                <a:lnTo>
                  <a:pt x="1152321" y="1486916"/>
                </a:lnTo>
                <a:lnTo>
                  <a:pt x="1152321" y="0"/>
                </a:lnTo>
                <a:lnTo>
                  <a:pt x="0" y="0"/>
                </a:lnTo>
                <a:lnTo>
                  <a:pt x="0" y="1486916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749224" y="1865515"/>
            <a:ext cx="2200910" cy="193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Customized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quarterly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reports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provide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important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details </a:t>
            </a: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on 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client’s</a:t>
            </a:r>
            <a:r>
              <a:rPr sz="1200" spc="-9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portfolio</a:t>
            </a:r>
            <a:endParaRPr sz="1200">
              <a:latin typeface="Arial"/>
              <a:cs typeface="Arial"/>
            </a:endParaRPr>
          </a:p>
          <a:p>
            <a:pPr marL="241300" marR="137795" indent="-228600">
              <a:lnSpc>
                <a:spcPct val="100000"/>
              </a:lnSpc>
              <a:spcBef>
                <a:spcPts val="900"/>
              </a:spcBef>
              <a:buChar char="•"/>
              <a:tabLst>
                <a:tab pos="240665" algn="l"/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Quantitative and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qualitative  </a:t>
            </a:r>
            <a:r>
              <a:rPr sz="1200" dirty="0">
                <a:solidFill>
                  <a:srgbClr val="4C4C4C"/>
                </a:solidFill>
                <a:latin typeface="Arial"/>
                <a:cs typeface="Arial"/>
              </a:rPr>
              <a:t>performance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00"/>
              </a:spcBef>
              <a:buChar char="•"/>
              <a:tabLst>
                <a:tab pos="240665" algn="l"/>
                <a:tab pos="241300" algn="l"/>
              </a:tabLst>
            </a:pPr>
            <a:r>
              <a:rPr sz="1200" spc="-5" dirty="0">
                <a:solidFill>
                  <a:srgbClr val="4C4C4C"/>
                </a:solidFill>
                <a:latin typeface="Arial"/>
                <a:cs typeface="Arial"/>
              </a:rPr>
              <a:t>Portfolio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diversification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00"/>
              </a:spcBef>
              <a:buChar char="•"/>
              <a:tabLst>
                <a:tab pos="240665" algn="l"/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Benchmarking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00"/>
              </a:spcBef>
              <a:buChar char="•"/>
              <a:tabLst>
                <a:tab pos="240665" algn="l"/>
                <a:tab pos="241300" algn="l"/>
              </a:tabLst>
            </a:pPr>
            <a:r>
              <a:rPr sz="1200" spc="-10" dirty="0">
                <a:solidFill>
                  <a:srgbClr val="4C4C4C"/>
                </a:solidFill>
                <a:latin typeface="Arial"/>
                <a:cs typeface="Arial"/>
              </a:rPr>
              <a:t>Underlying holdings</a:t>
            </a:r>
            <a:r>
              <a:rPr sz="1200" spc="-2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4C4C4C"/>
                </a:solidFill>
                <a:latin typeface="Arial"/>
                <a:cs typeface="Arial"/>
              </a:rPr>
              <a:t>review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93653" y="5309399"/>
            <a:ext cx="1430968" cy="18282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93640" y="5309399"/>
            <a:ext cx="1431290" cy="1828800"/>
          </a:xfrm>
          <a:custGeom>
            <a:avLst/>
            <a:gdLst/>
            <a:ahLst/>
            <a:cxnLst/>
            <a:rect l="l" t="t" r="r" b="b"/>
            <a:pathLst>
              <a:path w="1431289" h="1828800">
                <a:moveTo>
                  <a:pt x="0" y="1828253"/>
                </a:moveTo>
                <a:lnTo>
                  <a:pt x="1430972" y="1828253"/>
                </a:lnTo>
                <a:lnTo>
                  <a:pt x="1430972" y="0"/>
                </a:lnTo>
                <a:lnTo>
                  <a:pt x="0" y="0"/>
                </a:lnTo>
                <a:lnTo>
                  <a:pt x="0" y="1828253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22278" y="6236220"/>
            <a:ext cx="1086523" cy="658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68267" y="4221988"/>
            <a:ext cx="1703705" cy="2181860"/>
          </a:xfrm>
          <a:custGeom>
            <a:avLst/>
            <a:gdLst/>
            <a:ahLst/>
            <a:cxnLst/>
            <a:rect l="l" t="t" r="r" b="b"/>
            <a:pathLst>
              <a:path w="1703704" h="2181860">
                <a:moveTo>
                  <a:pt x="0" y="2181860"/>
                </a:moveTo>
                <a:lnTo>
                  <a:pt x="1703628" y="2181860"/>
                </a:lnTo>
                <a:lnTo>
                  <a:pt x="1703628" y="0"/>
                </a:lnTo>
                <a:lnTo>
                  <a:pt x="0" y="0"/>
                </a:lnTo>
                <a:lnTo>
                  <a:pt x="0" y="21818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43426" y="4713198"/>
            <a:ext cx="1578368" cy="7630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23582" y="4526691"/>
            <a:ext cx="618462" cy="114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161967" y="5497093"/>
            <a:ext cx="1087120" cy="32194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6985">
              <a:lnSpc>
                <a:spcPct val="100000"/>
              </a:lnSpc>
              <a:spcBef>
                <a:spcPts val="440"/>
              </a:spcBef>
            </a:pPr>
            <a:r>
              <a:rPr sz="700" spc="-10" dirty="0">
                <a:solidFill>
                  <a:srgbClr val="005187"/>
                </a:solidFill>
                <a:latin typeface="Arial"/>
                <a:cs typeface="Arial"/>
              </a:rPr>
              <a:t>Title</a:t>
            </a:r>
            <a:endParaRPr sz="700">
              <a:latin typeface="Arial"/>
              <a:cs typeface="Arial"/>
            </a:endParaRPr>
          </a:p>
          <a:p>
            <a:pPr marL="6985">
              <a:lnSpc>
                <a:spcPct val="100000"/>
              </a:lnSpc>
              <a:spcBef>
                <a:spcPts val="225"/>
              </a:spcBef>
            </a:pPr>
            <a:r>
              <a:rPr sz="400" spc="-10" dirty="0">
                <a:solidFill>
                  <a:srgbClr val="4C4C4C"/>
                </a:solidFill>
                <a:latin typeface="Arial"/>
                <a:cs typeface="Arial"/>
              </a:rPr>
              <a:t>Subhead</a:t>
            </a:r>
            <a:endParaRPr sz="4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768267" y="4221988"/>
            <a:ext cx="1703705" cy="2181860"/>
          </a:xfrm>
          <a:custGeom>
            <a:avLst/>
            <a:gdLst/>
            <a:ahLst/>
            <a:cxnLst/>
            <a:rect l="l" t="t" r="r" b="b"/>
            <a:pathLst>
              <a:path w="1703704" h="2181860">
                <a:moveTo>
                  <a:pt x="0" y="2181860"/>
                </a:moveTo>
                <a:lnTo>
                  <a:pt x="1703628" y="2181860"/>
                </a:lnTo>
                <a:lnTo>
                  <a:pt x="1703628" y="0"/>
                </a:lnTo>
                <a:lnTo>
                  <a:pt x="0" y="0"/>
                </a:lnTo>
                <a:lnTo>
                  <a:pt x="0" y="2181860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61967" y="5497093"/>
            <a:ext cx="1087120" cy="321945"/>
          </a:xfrm>
          <a:custGeom>
            <a:avLst/>
            <a:gdLst/>
            <a:ahLst/>
            <a:cxnLst/>
            <a:rect l="l" t="t" r="r" b="b"/>
            <a:pathLst>
              <a:path w="1087120" h="321945">
                <a:moveTo>
                  <a:pt x="0" y="321576"/>
                </a:moveTo>
                <a:lnTo>
                  <a:pt x="1087094" y="321576"/>
                </a:lnTo>
                <a:lnTo>
                  <a:pt x="1087094" y="0"/>
                </a:lnTo>
                <a:lnTo>
                  <a:pt x="0" y="0"/>
                </a:lnTo>
                <a:lnTo>
                  <a:pt x="0" y="3215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149272" y="5548007"/>
            <a:ext cx="28067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5" dirty="0">
                <a:solidFill>
                  <a:srgbClr val="005187"/>
                </a:solidFill>
                <a:latin typeface="Arial"/>
                <a:cs typeface="Arial"/>
              </a:rPr>
              <a:t>C</a:t>
            </a:r>
            <a:r>
              <a:rPr sz="700" b="1" spc="10" dirty="0">
                <a:solidFill>
                  <a:srgbClr val="005187"/>
                </a:solidFill>
                <a:latin typeface="Arial"/>
                <a:cs typeface="Arial"/>
              </a:rPr>
              <a:t>l</a:t>
            </a:r>
            <a:r>
              <a:rPr sz="700" b="1" spc="15" dirty="0">
                <a:solidFill>
                  <a:srgbClr val="005187"/>
                </a:solidFill>
                <a:latin typeface="Arial"/>
                <a:cs typeface="Arial"/>
              </a:rPr>
              <a:t>i</a:t>
            </a:r>
            <a:r>
              <a:rPr sz="700" b="1" spc="10" dirty="0">
                <a:solidFill>
                  <a:srgbClr val="005187"/>
                </a:solidFill>
                <a:latin typeface="Arial"/>
                <a:cs typeface="Arial"/>
              </a:rPr>
              <a:t>en</a:t>
            </a:r>
            <a:r>
              <a:rPr sz="700" b="1" dirty="0">
                <a:solidFill>
                  <a:srgbClr val="005187"/>
                </a:solidFill>
                <a:latin typeface="Arial"/>
                <a:cs typeface="Arial"/>
              </a:rPr>
              <a:t>t</a:t>
            </a:r>
            <a:endParaRPr sz="7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49272" y="5654688"/>
            <a:ext cx="107505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solidFill>
                  <a:srgbClr val="005187"/>
                </a:solidFill>
                <a:latin typeface="Arial"/>
                <a:cs typeface="Arial"/>
              </a:rPr>
              <a:t>Portfolio Quarterly</a:t>
            </a:r>
            <a:r>
              <a:rPr sz="700" spc="-85" dirty="0">
                <a:solidFill>
                  <a:srgbClr val="005187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005187"/>
                </a:solidFill>
                <a:latin typeface="Arial"/>
                <a:cs typeface="Arial"/>
              </a:rPr>
              <a:t>Report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055305" y="5588025"/>
            <a:ext cx="1496732" cy="12499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55305" y="5588025"/>
            <a:ext cx="1497330" cy="1250315"/>
          </a:xfrm>
          <a:custGeom>
            <a:avLst/>
            <a:gdLst/>
            <a:ahLst/>
            <a:cxnLst/>
            <a:rect l="l" t="t" r="r" b="b"/>
            <a:pathLst>
              <a:path w="1497329" h="1250315">
                <a:moveTo>
                  <a:pt x="0" y="1249972"/>
                </a:moveTo>
                <a:lnTo>
                  <a:pt x="1496733" y="1249972"/>
                </a:lnTo>
                <a:lnTo>
                  <a:pt x="1496733" y="0"/>
                </a:lnTo>
                <a:lnTo>
                  <a:pt x="0" y="0"/>
                </a:lnTo>
                <a:lnTo>
                  <a:pt x="0" y="1249972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80150" y="5202021"/>
            <a:ext cx="1496742" cy="12499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80147" y="5202021"/>
            <a:ext cx="1497330" cy="1250315"/>
          </a:xfrm>
          <a:custGeom>
            <a:avLst/>
            <a:gdLst/>
            <a:ahLst/>
            <a:cxnLst/>
            <a:rect l="l" t="t" r="r" b="b"/>
            <a:pathLst>
              <a:path w="1497329" h="1250314">
                <a:moveTo>
                  <a:pt x="0" y="1249972"/>
                </a:moveTo>
                <a:lnTo>
                  <a:pt x="1496733" y="1249972"/>
                </a:lnTo>
                <a:lnTo>
                  <a:pt x="1496733" y="0"/>
                </a:lnTo>
                <a:lnTo>
                  <a:pt x="0" y="0"/>
                </a:lnTo>
                <a:lnTo>
                  <a:pt x="0" y="1249972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105001" y="4816017"/>
            <a:ext cx="1496733" cy="12416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105001" y="4816017"/>
            <a:ext cx="1497330" cy="1250315"/>
          </a:xfrm>
          <a:custGeom>
            <a:avLst/>
            <a:gdLst/>
            <a:ahLst/>
            <a:cxnLst/>
            <a:rect l="l" t="t" r="r" b="b"/>
            <a:pathLst>
              <a:path w="1497329" h="1250314">
                <a:moveTo>
                  <a:pt x="0" y="1249972"/>
                </a:moveTo>
                <a:lnTo>
                  <a:pt x="1496733" y="1249972"/>
                </a:lnTo>
                <a:lnTo>
                  <a:pt x="1496733" y="0"/>
                </a:lnTo>
                <a:lnTo>
                  <a:pt x="0" y="0"/>
                </a:lnTo>
                <a:lnTo>
                  <a:pt x="0" y="1249972"/>
                </a:lnTo>
                <a:close/>
              </a:path>
            </a:pathLst>
          </a:custGeom>
          <a:ln w="1270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44500" y="7042150"/>
            <a:ext cx="1215390" cy="135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As </a:t>
            </a:r>
            <a:r>
              <a:rPr sz="800" dirty="0">
                <a:solidFill>
                  <a:srgbClr val="4C4C4C"/>
                </a:solidFill>
                <a:latin typeface="Arial"/>
                <a:cs typeface="Arial"/>
              </a:rPr>
              <a:t>of September </a:t>
            </a:r>
            <a:r>
              <a:rPr sz="800" spc="5" dirty="0">
                <a:solidFill>
                  <a:srgbClr val="4C4C4C"/>
                </a:solidFill>
                <a:latin typeface="Arial"/>
                <a:cs typeface="Arial"/>
              </a:rPr>
              <a:t>30,</a:t>
            </a:r>
            <a:r>
              <a:rPr sz="800" spc="-60" dirty="0">
                <a:solidFill>
                  <a:srgbClr val="4C4C4C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C4C4C"/>
                </a:solidFill>
                <a:latin typeface="Arial"/>
                <a:cs typeface="Arial"/>
              </a:rPr>
              <a:t>2017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5956</Words>
  <Application>Microsoft Office PowerPoint</Application>
  <PresentationFormat>Custom</PresentationFormat>
  <Paragraphs>1213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Private Markets Solutions</vt:lpstr>
      <vt:lpstr>A Partnership of the Utmost Importance</vt:lpstr>
      <vt:lpstr>An Extension of Your Staff</vt:lpstr>
      <vt:lpstr>PSERS &amp; Hamilton Lane Relationship</vt:lpstr>
      <vt:lpstr>PowerPoint Presentation</vt:lpstr>
      <vt:lpstr>Operations Platform</vt:lpstr>
      <vt:lpstr>PowerPoint Presentation</vt:lpstr>
      <vt:lpstr>Fundraising</vt:lpstr>
      <vt:lpstr>Contribution Pacing</vt:lpstr>
      <vt:lpstr>Investment Activity</vt:lpstr>
      <vt:lpstr>M&amp;A Activity</vt:lpstr>
      <vt:lpstr>Purchase Price Multiples by Geography</vt:lpstr>
      <vt:lpstr>Leverage Multiples</vt:lpstr>
      <vt:lpstr>Distribution Pacing</vt:lpstr>
      <vt:lpstr>Exit Activity</vt:lpstr>
      <vt:lpstr>Asia Liquidity Ratios</vt:lpstr>
      <vt:lpstr>Risk-Adjusted Returns</vt:lpstr>
      <vt:lpstr>Asia Private Markets vs. PME</vt:lpstr>
      <vt:lpstr>IRR Performance over 3, 5 &amp; 10 Year-Horizon</vt:lpstr>
      <vt:lpstr>DPI Performance Across Fund Stages</vt:lpstr>
      <vt:lpstr>TVPI Performance Across Fund Stages</vt:lpstr>
      <vt:lpstr>Regional Investment Themes</vt:lpstr>
      <vt:lpstr>PowerPoint Presentation</vt:lpstr>
      <vt:lpstr>Endnotes</vt:lpstr>
      <vt:lpstr>Endnotes</vt:lpstr>
      <vt:lpstr>Contact Information</vt:lpstr>
      <vt:lpstr>Disclosures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Rory Isdaner</dc:creator>
  <cp:lastModifiedBy>Kemp, John</cp:lastModifiedBy>
  <cp:revision>3</cp:revision>
  <dcterms:created xsi:type="dcterms:W3CDTF">2018-02-22T08:00:43Z</dcterms:created>
  <dcterms:modified xsi:type="dcterms:W3CDTF">2018-06-25T13:50:15Z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2018-02-16T00:00:00Z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2018-02-22T00:00:00Z</vt:filetime>
  </property>
</Properties>
</file>